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4"/>
  </p:sldMasterIdLst>
  <p:notesMasterIdLst>
    <p:notesMasterId r:id="rId14"/>
  </p:notesMasterIdLst>
  <p:handoutMasterIdLst>
    <p:handoutMasterId r:id="rId15"/>
  </p:handoutMasterIdLst>
  <p:sldIdLst>
    <p:sldId id="269" r:id="rId5"/>
    <p:sldId id="285" r:id="rId6"/>
    <p:sldId id="271" r:id="rId7"/>
    <p:sldId id="279" r:id="rId8"/>
    <p:sldId id="283" r:id="rId9"/>
    <p:sldId id="274" r:id="rId10"/>
    <p:sldId id="280" r:id="rId11"/>
    <p:sldId id="281" r:id="rId12"/>
    <p:sldId id="277" r:id="rId13"/>
  </p:sldIdLst>
  <p:sldSz cx="9144000" cy="5143500" type="screen16x9"/>
  <p:notesSz cx="6797675" cy="9928225"/>
  <p:defaultTextStyle>
    <a:defPPr>
      <a:defRPr lang="en-GB"/>
    </a:defPPr>
    <a:lvl1pPr algn="l" rtl="0" eaLnBrk="0" fontAlgn="base" hangingPunct="0">
      <a:spcBef>
        <a:spcPct val="0"/>
      </a:spcBef>
      <a:spcAft>
        <a:spcPct val="0"/>
      </a:spcAft>
      <a:defRPr sz="2000" kern="1200">
        <a:solidFill>
          <a:schemeClr val="tx1"/>
        </a:solidFill>
        <a:latin typeface="Arial" charset="0"/>
        <a:ea typeface="+mn-ea"/>
        <a:cs typeface="+mn-cs"/>
      </a:defRPr>
    </a:lvl1pPr>
    <a:lvl2pPr marL="457200" algn="l" rtl="0" eaLnBrk="0" fontAlgn="base" hangingPunct="0">
      <a:spcBef>
        <a:spcPct val="0"/>
      </a:spcBef>
      <a:spcAft>
        <a:spcPct val="0"/>
      </a:spcAft>
      <a:defRPr sz="2000" kern="1200">
        <a:solidFill>
          <a:schemeClr val="tx1"/>
        </a:solidFill>
        <a:latin typeface="Arial" charset="0"/>
        <a:ea typeface="+mn-ea"/>
        <a:cs typeface="+mn-cs"/>
      </a:defRPr>
    </a:lvl2pPr>
    <a:lvl3pPr marL="914400" algn="l" rtl="0" eaLnBrk="0" fontAlgn="base" hangingPunct="0">
      <a:spcBef>
        <a:spcPct val="0"/>
      </a:spcBef>
      <a:spcAft>
        <a:spcPct val="0"/>
      </a:spcAft>
      <a:defRPr sz="2000" kern="1200">
        <a:solidFill>
          <a:schemeClr val="tx1"/>
        </a:solidFill>
        <a:latin typeface="Arial" charset="0"/>
        <a:ea typeface="+mn-ea"/>
        <a:cs typeface="+mn-cs"/>
      </a:defRPr>
    </a:lvl3pPr>
    <a:lvl4pPr marL="1371600" algn="l" rtl="0" eaLnBrk="0" fontAlgn="base" hangingPunct="0">
      <a:spcBef>
        <a:spcPct val="0"/>
      </a:spcBef>
      <a:spcAft>
        <a:spcPct val="0"/>
      </a:spcAft>
      <a:defRPr sz="2000" kern="1200">
        <a:solidFill>
          <a:schemeClr val="tx1"/>
        </a:solidFill>
        <a:latin typeface="Arial" charset="0"/>
        <a:ea typeface="+mn-ea"/>
        <a:cs typeface="+mn-cs"/>
      </a:defRPr>
    </a:lvl4pPr>
    <a:lvl5pPr marL="1828800" algn="l" rtl="0" eaLnBrk="0" fontAlgn="base" hangingPunct="0">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EAEAEA"/>
    <a:srgbClr val="E2E2E2"/>
    <a:srgbClr val="FF99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44" autoAdjust="0"/>
    <p:restoredTop sz="81346" autoAdjust="0"/>
  </p:normalViewPr>
  <p:slideViewPr>
    <p:cSldViewPr>
      <p:cViewPr>
        <p:scale>
          <a:sx n="100" d="100"/>
          <a:sy n="100" d="100"/>
        </p:scale>
        <p:origin x="-1188" y="-360"/>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3990" y="-96"/>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r>
              <a:rPr lang="en-GB" dirty="0"/>
              <a:t>Renishaw plc</a:t>
            </a:r>
          </a:p>
        </p:txBody>
      </p:sp>
      <p:sp>
        <p:nvSpPr>
          <p:cNvPr id="4099" name="Rectangle 3"/>
          <p:cNvSpPr>
            <a:spLocks noGrp="1" noChangeArrowheads="1"/>
          </p:cNvSpPr>
          <p:nvPr>
            <p:ph type="dt" sz="quarter" idx="1"/>
          </p:nvPr>
        </p:nvSpPr>
        <p:spPr bwMode="auto">
          <a:xfrm>
            <a:off x="3852016"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E6B15EEB-6199-4F78-90B5-CBFBC9CD7B28}" type="datetime1">
              <a:rPr lang="en-GB"/>
              <a:pPr/>
              <a:t>06/10/2016</a:t>
            </a:fld>
            <a:endParaRPr lang="en-GB" dirty="0"/>
          </a:p>
        </p:txBody>
      </p:sp>
      <p:sp>
        <p:nvSpPr>
          <p:cNvPr id="4100" name="Rectangle 4"/>
          <p:cNvSpPr>
            <a:spLocks noGrp="1" noChangeArrowheads="1"/>
          </p:cNvSpPr>
          <p:nvPr>
            <p:ph type="ftr" sz="quarter" idx="2"/>
          </p:nvPr>
        </p:nvSpPr>
        <p:spPr bwMode="auto">
          <a:xfrm>
            <a:off x="0"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en-GB" dirty="0"/>
              <a:t>Confidential</a:t>
            </a:r>
          </a:p>
        </p:txBody>
      </p:sp>
      <p:sp>
        <p:nvSpPr>
          <p:cNvPr id="4101" name="Rectangle 5"/>
          <p:cNvSpPr>
            <a:spLocks noGrp="1" noChangeArrowheads="1"/>
          </p:cNvSpPr>
          <p:nvPr>
            <p:ph type="sldNum" sz="quarter" idx="3"/>
          </p:nvPr>
        </p:nvSpPr>
        <p:spPr bwMode="auto">
          <a:xfrm>
            <a:off x="3852016"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r>
              <a:rPr lang="en-GB" dirty="0"/>
              <a:t>Page </a:t>
            </a:r>
            <a:fld id="{5AA4D7B2-1F14-4672-98E1-A719C31F9F77}" type="slidenum">
              <a:rPr lang="en-GB"/>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r>
              <a:rPr lang="en-GB" dirty="0"/>
              <a:t>Renishaw plc</a:t>
            </a:r>
          </a:p>
        </p:txBody>
      </p:sp>
      <p:sp>
        <p:nvSpPr>
          <p:cNvPr id="3075" name="Rectangle 3"/>
          <p:cNvSpPr>
            <a:spLocks noGrp="1" noChangeArrowheads="1"/>
          </p:cNvSpPr>
          <p:nvPr>
            <p:ph type="dt" idx="1"/>
          </p:nvPr>
        </p:nvSpPr>
        <p:spPr bwMode="auto">
          <a:xfrm>
            <a:off x="3852016"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BC49EE4D-5529-4661-BA30-F6CD3A5AF613}" type="datetime1">
              <a:rPr lang="en-GB"/>
              <a:pPr/>
              <a:t>06/10/2016</a:t>
            </a:fld>
            <a:endParaRPr lang="en-GB" dirty="0"/>
          </a:p>
        </p:txBody>
      </p:sp>
      <p:sp>
        <p:nvSpPr>
          <p:cNvPr id="3076"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06357" y="4715907"/>
            <a:ext cx="4984962"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078" name="Rectangle 6"/>
          <p:cNvSpPr>
            <a:spLocks noGrp="1" noChangeArrowheads="1"/>
          </p:cNvSpPr>
          <p:nvPr>
            <p:ph type="ftr" sz="quarter" idx="4"/>
          </p:nvPr>
        </p:nvSpPr>
        <p:spPr bwMode="auto">
          <a:xfrm>
            <a:off x="0"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en-GB" dirty="0"/>
              <a:t>Confidential</a:t>
            </a:r>
          </a:p>
        </p:txBody>
      </p:sp>
      <p:sp>
        <p:nvSpPr>
          <p:cNvPr id="3079" name="Rectangle 7"/>
          <p:cNvSpPr>
            <a:spLocks noGrp="1" noChangeArrowheads="1"/>
          </p:cNvSpPr>
          <p:nvPr>
            <p:ph type="sldNum" sz="quarter" idx="5"/>
          </p:nvPr>
        </p:nvSpPr>
        <p:spPr bwMode="auto">
          <a:xfrm>
            <a:off x="3852016"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r>
              <a:rPr lang="en-GB" dirty="0"/>
              <a:t>Page </a:t>
            </a:r>
            <a:fld id="{88230F06-C107-4A2E-AD06-18612C95C4F9}" type="slidenum">
              <a:rPr lang="en-GB"/>
              <a:pPr/>
              <a:t>‹#›</a:t>
            </a:fld>
            <a:endParaRPr lang="en-GB" dirty="0"/>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Please read the notes below:</a:t>
            </a:r>
          </a:p>
          <a:p>
            <a:endParaRPr lang="en-GB" dirty="0" smtClean="0"/>
          </a:p>
          <a:p>
            <a:r>
              <a:rPr lang="en-GB" sz="1200" b="0" i="0" kern="1200" dirty="0" smtClean="0">
                <a:solidFill>
                  <a:schemeClr val="tx1"/>
                </a:solidFill>
                <a:latin typeface="Arial" charset="0"/>
                <a:ea typeface="+mn-ea"/>
                <a:cs typeface="+mn-cs"/>
              </a:rPr>
              <a:t>SiGNUM is Renishaw's high accuracy, non-contact 20 µm incremental encoder system comprising an Sr readhead and Si interface. It is sealed to IP64 and offers speeds up to 12.5 m/s and resolutions down to 5 nm, and reads a variety of linear and rotary scales with </a:t>
            </a:r>
            <a:r>
              <a:rPr lang="en-GB" sz="1200" b="0" i="1" kern="1200" dirty="0" smtClean="0">
                <a:solidFill>
                  <a:schemeClr val="tx1"/>
                </a:solidFill>
                <a:latin typeface="Arial" charset="0"/>
                <a:ea typeface="+mn-ea"/>
                <a:cs typeface="+mn-cs"/>
              </a:rPr>
              <a:t>IN-TRAC  </a:t>
            </a:r>
            <a:r>
              <a:rPr lang="en-GB" sz="1200" b="0" i="0" kern="1200" dirty="0" smtClean="0">
                <a:solidFill>
                  <a:schemeClr val="tx1"/>
                </a:solidFill>
                <a:latin typeface="Arial" charset="0"/>
                <a:ea typeface="+mn-ea"/>
                <a:cs typeface="+mn-cs"/>
              </a:rPr>
              <a:t>auto-phase optical reference marks. SiGNUM is extremely easy to use with calibration at the push of a button and free diagnostic software, yet it offers a level of performance previously available only from more delicate fine pitch encoders with an SDE of typically &lt;±30 nm at temperatures up to  +85 °C.</a:t>
            </a:r>
            <a:endParaRPr lang="en-GB" dirty="0"/>
          </a:p>
        </p:txBody>
      </p:sp>
      <p:sp>
        <p:nvSpPr>
          <p:cNvPr id="4" name="Header Placeholder 3"/>
          <p:cNvSpPr>
            <a:spLocks noGrp="1"/>
          </p:cNvSpPr>
          <p:nvPr>
            <p:ph type="hdr" sz="quarter" idx="10"/>
          </p:nvPr>
        </p:nvSpPr>
        <p:spPr/>
        <p:txBody>
          <a:bodyPr/>
          <a:lstStyle/>
          <a:p>
            <a:r>
              <a:rPr lang="en-GB" dirty="0" err="1" smtClean="0"/>
              <a:t>Renishaw</a:t>
            </a:r>
            <a:r>
              <a:rPr lang="en-GB" dirty="0" smtClean="0"/>
              <a:t> plc</a:t>
            </a:r>
            <a:endParaRPr lang="en-GB" dirty="0"/>
          </a:p>
        </p:txBody>
      </p:sp>
      <p:sp>
        <p:nvSpPr>
          <p:cNvPr id="5" name="Date Placeholder 4"/>
          <p:cNvSpPr>
            <a:spLocks noGrp="1"/>
          </p:cNvSpPr>
          <p:nvPr>
            <p:ph type="dt" idx="11"/>
          </p:nvPr>
        </p:nvSpPr>
        <p:spPr/>
        <p:txBody>
          <a:bodyPr/>
          <a:lstStyle/>
          <a:p>
            <a:fld id="{BC49EE4D-5529-4661-BA30-F6CD3A5AF613}" type="datetime1">
              <a:rPr lang="en-GB" smtClean="0"/>
              <a:pPr/>
              <a:t>06/10/2016</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Please read the notes below:</a:t>
            </a:r>
          </a:p>
          <a:p>
            <a:endParaRPr lang="en-GB" u="sng" dirty="0" smtClean="0"/>
          </a:p>
          <a:p>
            <a:r>
              <a:rPr lang="en-GB" b="0" i="1" u="sng" baseline="0" dirty="0" smtClean="0"/>
              <a:t>Functionally safe</a:t>
            </a:r>
            <a:r>
              <a:rPr lang="en-GB" b="0" i="1" u="none" baseline="0" dirty="0" smtClean="0"/>
              <a:t>: </a:t>
            </a:r>
            <a:r>
              <a:rPr lang="en-GB" b="0" i="0" u="none" baseline="0" dirty="0" smtClean="0"/>
              <a:t>Ensures maximum safety and piece of mind by minimising inherent risk of failure.</a:t>
            </a:r>
            <a:endParaRPr lang="en-GB" baseline="0" dirty="0" smtClean="0"/>
          </a:p>
          <a:p>
            <a:r>
              <a:rPr lang="en-GB" b="0" i="1" u="sng" baseline="0" dirty="0" smtClean="0"/>
              <a:t>Robust:</a:t>
            </a:r>
            <a:r>
              <a:rPr lang="en-GB" b="0" i="1" u="none" baseline="0" dirty="0" smtClean="0"/>
              <a:t>  </a:t>
            </a:r>
            <a:r>
              <a:rPr lang="en-GB" b="0" i="0" u="none" baseline="0" dirty="0" smtClean="0"/>
              <a:t>SiGNUM readheads are sealed to IP64 for harsh machine tool environments.</a:t>
            </a:r>
            <a:endParaRPr lang="en-GB" baseline="0" dirty="0" smtClean="0"/>
          </a:p>
          <a:p>
            <a:r>
              <a:rPr lang="en-GB" b="0" i="1" u="sng" baseline="0" dirty="0" smtClean="0"/>
              <a:t>High Speed</a:t>
            </a:r>
            <a:r>
              <a:rPr lang="en-GB" b="0" i="1" u="none" baseline="0" dirty="0" smtClean="0"/>
              <a:t>: </a:t>
            </a:r>
            <a:r>
              <a:rPr lang="en-GB" b="0" u="none" baseline="0" dirty="0" smtClean="0"/>
              <a:t>Allows</a:t>
            </a:r>
            <a:r>
              <a:rPr lang="en-GB" b="0" baseline="0" dirty="0" smtClean="0"/>
              <a:t> faster processes and higher throughput.</a:t>
            </a:r>
          </a:p>
          <a:p>
            <a:r>
              <a:rPr lang="en-GB" b="0" i="1" u="sng" baseline="0" dirty="0" smtClean="0"/>
              <a:t>Increased performance</a:t>
            </a:r>
            <a:r>
              <a:rPr lang="en-GB" i="1" baseline="0" dirty="0" smtClean="0"/>
              <a:t>: </a:t>
            </a:r>
            <a:r>
              <a:rPr lang="en-GB" baseline="0" dirty="0" smtClean="0"/>
              <a:t>High functionality, accuracy and precision allows designers greater flexibility. </a:t>
            </a:r>
          </a:p>
          <a:p>
            <a:r>
              <a:rPr lang="en-GB" i="1" u="sng" baseline="0" dirty="0" smtClean="0"/>
              <a:t>Easy set-up</a:t>
            </a:r>
            <a:r>
              <a:rPr lang="en-GB" i="1" baseline="0" dirty="0" smtClean="0"/>
              <a:t>: </a:t>
            </a:r>
            <a:r>
              <a:rPr lang="en-GB" baseline="0" dirty="0" smtClean="0"/>
              <a:t>Set-up and calibration, with support from optional SIGNUM diagnostic software, streamlines production-line installation and subsequent servicing. </a:t>
            </a:r>
            <a:endParaRPr lang="en-GB" dirty="0" smtClean="0"/>
          </a:p>
        </p:txBody>
      </p:sp>
      <p:sp>
        <p:nvSpPr>
          <p:cNvPr id="4" name="Header Placeholder 3"/>
          <p:cNvSpPr>
            <a:spLocks noGrp="1"/>
          </p:cNvSpPr>
          <p:nvPr>
            <p:ph type="hdr" sz="quarter" idx="10"/>
          </p:nvPr>
        </p:nvSpPr>
        <p:spPr/>
        <p:txBody>
          <a:bodyPr/>
          <a:lstStyle/>
          <a:p>
            <a:r>
              <a:rPr lang="en-GB" dirty="0" smtClean="0"/>
              <a:t>Renishaw plc</a:t>
            </a:r>
            <a:endParaRPr lang="en-GB" dirty="0"/>
          </a:p>
        </p:txBody>
      </p:sp>
      <p:sp>
        <p:nvSpPr>
          <p:cNvPr id="5" name="Date Placeholder 4"/>
          <p:cNvSpPr>
            <a:spLocks noGrp="1"/>
          </p:cNvSpPr>
          <p:nvPr>
            <p:ph type="dt" idx="11"/>
          </p:nvPr>
        </p:nvSpPr>
        <p:spPr/>
        <p:txBody>
          <a:bodyPr/>
          <a:lstStyle/>
          <a:p>
            <a:fld id="{BC49EE4D-5529-4661-BA30-F6CD3A5AF613}" type="datetime1">
              <a:rPr lang="en-GB" smtClean="0"/>
              <a:pPr/>
              <a:t>06/10/2016</a:t>
            </a:fld>
            <a:endParaRPr lang="en-GB" dirty="0"/>
          </a:p>
        </p:txBody>
      </p:sp>
      <p:sp>
        <p:nvSpPr>
          <p:cNvPr id="6" name="Footer Placeholder 5"/>
          <p:cNvSpPr>
            <a:spLocks noGrp="1"/>
          </p:cNvSpPr>
          <p:nvPr>
            <p:ph type="ftr" sz="quarter" idx="12"/>
          </p:nvPr>
        </p:nvSpPr>
        <p:spPr/>
        <p:txBody>
          <a:bodyPr/>
          <a:lstStyle/>
          <a:p>
            <a:r>
              <a:rPr lang="en-GB" smtClean="0"/>
              <a:t>Confidential</a:t>
            </a:r>
            <a:endParaRPr lang="en-GB" dirty="0"/>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2</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Please</a:t>
            </a:r>
            <a:r>
              <a:rPr lang="en-GB" baseline="0" dirty="0" smtClean="0"/>
              <a:t> read the notes below</a:t>
            </a:r>
            <a:r>
              <a:rPr lang="en-GB" dirty="0" smtClean="0"/>
              <a:t>:</a:t>
            </a:r>
          </a:p>
          <a:p>
            <a:endParaRPr lang="en-GB" dirty="0" smtClean="0"/>
          </a:p>
          <a:p>
            <a:r>
              <a:rPr lang="en-GB" dirty="0" smtClean="0"/>
              <a:t>The</a:t>
            </a:r>
            <a:r>
              <a:rPr lang="en-GB" baseline="0" dirty="0" smtClean="0"/>
              <a:t> functional safety supplement can be found at the following address:</a:t>
            </a:r>
          </a:p>
          <a:p>
            <a:r>
              <a:rPr lang="en-GB" baseline="0" dirty="0" smtClean="0"/>
              <a:t>http://resources.renishaw.com/en/details/data-sheet-signum-functional-safety-supplement--66509</a:t>
            </a:r>
          </a:p>
          <a:p>
            <a:endParaRPr lang="en-GB" dirty="0" smtClean="0"/>
          </a:p>
        </p:txBody>
      </p:sp>
      <p:sp>
        <p:nvSpPr>
          <p:cNvPr id="4" name="Header Placeholder 3"/>
          <p:cNvSpPr>
            <a:spLocks noGrp="1"/>
          </p:cNvSpPr>
          <p:nvPr>
            <p:ph type="hdr" sz="quarter" idx="10"/>
          </p:nvPr>
        </p:nvSpPr>
        <p:spPr/>
        <p:txBody>
          <a:bodyPr/>
          <a:lstStyle/>
          <a:p>
            <a:r>
              <a:rPr lang="en-GB" smtClean="0"/>
              <a:t>Renishaw plc</a:t>
            </a:r>
            <a:endParaRPr lang="en-GB" dirty="0"/>
          </a:p>
        </p:txBody>
      </p:sp>
      <p:sp>
        <p:nvSpPr>
          <p:cNvPr id="5" name="Date Placeholder 4"/>
          <p:cNvSpPr>
            <a:spLocks noGrp="1"/>
          </p:cNvSpPr>
          <p:nvPr>
            <p:ph type="dt" idx="11"/>
          </p:nvPr>
        </p:nvSpPr>
        <p:spPr/>
        <p:txBody>
          <a:bodyPr/>
          <a:lstStyle/>
          <a:p>
            <a:fld id="{BC49EE4D-5529-4661-BA30-F6CD3A5AF613}" type="datetime1">
              <a:rPr lang="en-GB" smtClean="0"/>
              <a:pPr/>
              <a:t>06/10/2016</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Please read the notes below:</a:t>
            </a:r>
          </a:p>
          <a:p>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Please use link below for further details (paste following</a:t>
            </a:r>
            <a:r>
              <a:rPr lang="en-GB" baseline="0" dirty="0" smtClean="0"/>
              <a:t> into browser)</a:t>
            </a:r>
            <a:r>
              <a:rPr lang="en-GB"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http://www.renishaw.com/encodercasestudies</a:t>
            </a:r>
          </a:p>
          <a:p>
            <a:endParaRPr lang="en-GB" dirty="0" smtClean="0"/>
          </a:p>
          <a:p>
            <a:endParaRPr lang="en-GB" b="0" dirty="0"/>
          </a:p>
        </p:txBody>
      </p:sp>
      <p:sp>
        <p:nvSpPr>
          <p:cNvPr id="4" name="Header Placeholder 3"/>
          <p:cNvSpPr>
            <a:spLocks noGrp="1"/>
          </p:cNvSpPr>
          <p:nvPr>
            <p:ph type="hdr" sz="quarter" idx="10"/>
          </p:nvPr>
        </p:nvSpPr>
        <p:spPr/>
        <p:txBody>
          <a:bodyPr/>
          <a:lstStyle/>
          <a:p>
            <a:r>
              <a:rPr lang="en-GB" dirty="0" smtClean="0"/>
              <a:t>Renishaw plc</a:t>
            </a:r>
            <a:endParaRPr lang="en-GB" dirty="0"/>
          </a:p>
        </p:txBody>
      </p:sp>
      <p:sp>
        <p:nvSpPr>
          <p:cNvPr id="5" name="Date Placeholder 4"/>
          <p:cNvSpPr>
            <a:spLocks noGrp="1"/>
          </p:cNvSpPr>
          <p:nvPr>
            <p:ph type="dt" idx="11"/>
          </p:nvPr>
        </p:nvSpPr>
        <p:spPr/>
        <p:txBody>
          <a:bodyPr/>
          <a:lstStyle/>
          <a:p>
            <a:fld id="{BC49EE4D-5529-4661-BA30-F6CD3A5AF613}" type="datetime1">
              <a:rPr lang="en-GB" smtClean="0"/>
              <a:pPr/>
              <a:t>06/10/2016</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Please read the notes below:</a:t>
            </a:r>
          </a:p>
          <a:p>
            <a:endParaRPr lang="en-GB" dirty="0" smtClean="0"/>
          </a:p>
          <a:p>
            <a:r>
              <a:rPr lang="en-GB" dirty="0" smtClean="0"/>
              <a:t>SiGNUM</a:t>
            </a:r>
            <a:r>
              <a:rPr lang="en-GB" baseline="0" dirty="0" smtClean="0"/>
              <a:t> open-optical encoder systems combine IP64 sealing, patented filtering optics and the latest analogue and digital signal processing to provide exceptional dirt immunity.  SiGNUM encoders are ideal for machine tool applications requiring resistance to coolant splashes, metal swarf and other contaminants.</a:t>
            </a:r>
          </a:p>
          <a:p>
            <a:endParaRPr lang="en-GB"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 Slide animates</a:t>
            </a:r>
            <a:r>
              <a:rPr lang="en-GB" sz="1200" kern="1200" baseline="0" dirty="0" smtClean="0">
                <a:solidFill>
                  <a:schemeClr val="tx1"/>
                </a:solidFill>
                <a:latin typeface="Arial" charset="0"/>
                <a:ea typeface="+mn-ea"/>
                <a:cs typeface="+mn-cs"/>
              </a:rPr>
              <a:t> the scale and output waveform together – the presenter should allow several seconds for this to run**</a:t>
            </a:r>
            <a:endParaRPr lang="en-GB" dirty="0" smtClean="0"/>
          </a:p>
          <a:p>
            <a:endParaRPr lang="en-GB" dirty="0"/>
          </a:p>
        </p:txBody>
      </p:sp>
      <p:sp>
        <p:nvSpPr>
          <p:cNvPr id="4" name="Header Placeholder 3"/>
          <p:cNvSpPr>
            <a:spLocks noGrp="1"/>
          </p:cNvSpPr>
          <p:nvPr>
            <p:ph type="hdr" sz="quarter" idx="10"/>
          </p:nvPr>
        </p:nvSpPr>
        <p:spPr/>
        <p:txBody>
          <a:bodyPr/>
          <a:lstStyle/>
          <a:p>
            <a:r>
              <a:rPr lang="en-GB" dirty="0" smtClean="0"/>
              <a:t>Renishaw plc</a:t>
            </a:r>
            <a:endParaRPr lang="en-GB" dirty="0"/>
          </a:p>
        </p:txBody>
      </p:sp>
      <p:sp>
        <p:nvSpPr>
          <p:cNvPr id="5" name="Date Placeholder 4"/>
          <p:cNvSpPr>
            <a:spLocks noGrp="1"/>
          </p:cNvSpPr>
          <p:nvPr>
            <p:ph type="dt" idx="11"/>
          </p:nvPr>
        </p:nvSpPr>
        <p:spPr/>
        <p:txBody>
          <a:bodyPr/>
          <a:lstStyle/>
          <a:p>
            <a:fld id="{BC49EE4D-5529-4661-BA30-F6CD3A5AF613}" type="datetime1">
              <a:rPr lang="en-GB" smtClean="0"/>
              <a:pPr/>
              <a:t>06/10/2016</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Please read the notes below:</a:t>
            </a:r>
          </a:p>
          <a:p>
            <a:endParaRPr lang="en-GB" dirty="0" smtClean="0"/>
          </a:p>
          <a:p>
            <a:r>
              <a:rPr lang="en-GB" sz="1200" b="0" i="0" kern="1200" dirty="0" smtClean="0">
                <a:solidFill>
                  <a:schemeClr val="tx1"/>
                </a:solidFill>
                <a:latin typeface="Arial" charset="0"/>
                <a:ea typeface="+mn-ea"/>
                <a:cs typeface="+mn-cs"/>
              </a:rPr>
              <a:t>SiGNUM is a 'recoverable readhead' that offers 'wipe clean' recovery from coolant splashes or floods. An IP rating of IP64, high immunity to water, oil and dust and operating temperatures of up to +85 °C and speeds of 12.5 m/s mean that SiGNUM is ideal for more challenging applications whilst offering performance comparable with fine pitch glass scales.</a:t>
            </a:r>
            <a:endParaRPr lang="en-GB" dirty="0"/>
          </a:p>
        </p:txBody>
      </p:sp>
      <p:sp>
        <p:nvSpPr>
          <p:cNvPr id="4" name="Header Placeholder 3"/>
          <p:cNvSpPr>
            <a:spLocks noGrp="1"/>
          </p:cNvSpPr>
          <p:nvPr>
            <p:ph type="hdr" sz="quarter" idx="10"/>
          </p:nvPr>
        </p:nvSpPr>
        <p:spPr/>
        <p:txBody>
          <a:bodyPr/>
          <a:lstStyle/>
          <a:p>
            <a:r>
              <a:rPr lang="en-GB" dirty="0" smtClean="0"/>
              <a:t>Renishaw plc</a:t>
            </a:r>
            <a:endParaRPr lang="en-GB" dirty="0"/>
          </a:p>
        </p:txBody>
      </p:sp>
      <p:sp>
        <p:nvSpPr>
          <p:cNvPr id="5" name="Date Placeholder 4"/>
          <p:cNvSpPr>
            <a:spLocks noGrp="1"/>
          </p:cNvSpPr>
          <p:nvPr>
            <p:ph type="dt" idx="11"/>
          </p:nvPr>
        </p:nvSpPr>
        <p:spPr/>
        <p:txBody>
          <a:bodyPr/>
          <a:lstStyle/>
          <a:p>
            <a:fld id="{BC49EE4D-5529-4661-BA30-F6CD3A5AF613}" type="datetime1">
              <a:rPr lang="en-GB" smtClean="0"/>
              <a:pPr/>
              <a:t>06/10/2016</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Please read the notes below:</a:t>
            </a:r>
          </a:p>
          <a:p>
            <a:endParaRPr lang="en-GB" dirty="0" smtClean="0"/>
          </a:p>
          <a:p>
            <a:r>
              <a:rPr lang="en-GB" sz="1200" b="1" i="0" kern="1200" dirty="0" smtClean="0">
                <a:solidFill>
                  <a:schemeClr val="tx1"/>
                </a:solidFill>
                <a:latin typeface="Arial" charset="0"/>
                <a:ea typeface="+mn-ea"/>
                <a:cs typeface="+mn-cs"/>
              </a:rPr>
              <a:t>RSLM</a:t>
            </a:r>
            <a:r>
              <a:rPr lang="en-GB" sz="1200" b="0" i="0" kern="1200" dirty="0" smtClean="0">
                <a:solidFill>
                  <a:schemeClr val="tx1"/>
                </a:solidFill>
                <a:latin typeface="Arial" charset="0"/>
                <a:ea typeface="+mn-ea"/>
                <a:cs typeface="+mn-cs"/>
              </a:rPr>
              <a:t> is a stainless steel spar scale featuring 20 µm pitch and a variety of </a:t>
            </a:r>
            <a:r>
              <a:rPr lang="en-GB" sz="1200" b="0" i="1" kern="1200" dirty="0" smtClean="0">
                <a:solidFill>
                  <a:schemeClr val="tx1"/>
                </a:solidFill>
                <a:latin typeface="Arial" charset="0"/>
                <a:ea typeface="+mn-ea"/>
                <a:cs typeface="+mn-cs"/>
              </a:rPr>
              <a:t>IN-TRAC</a:t>
            </a:r>
            <a:r>
              <a:rPr lang="en-GB" sz="1200" b="0" i="0" kern="1200" dirty="0" smtClean="0">
                <a:solidFill>
                  <a:schemeClr val="tx1"/>
                </a:solidFill>
                <a:latin typeface="Arial" charset="0"/>
                <a:ea typeface="+mn-ea"/>
                <a:cs typeface="+mn-cs"/>
              </a:rPr>
              <a:t> optical reference mark options, including regularly spaced for customer selection or single reference at the centre or close to the end. </a:t>
            </a:r>
            <a:r>
              <a:rPr lang="en-GB" dirty="0" smtClean="0"/>
              <a:t/>
            </a:r>
            <a:br>
              <a:rPr lang="en-GB" dirty="0" smtClean="0"/>
            </a:br>
            <a:r>
              <a:rPr lang="en-GB" sz="1200" b="0" i="0" kern="1200" dirty="0" smtClean="0">
                <a:solidFill>
                  <a:schemeClr val="tx1"/>
                </a:solidFill>
                <a:latin typeface="Arial" charset="0"/>
                <a:ea typeface="+mn-ea"/>
                <a:cs typeface="+mn-cs"/>
              </a:rPr>
              <a:t>It is comparable to fine pitch glass scales and offers a total accuracy (including slope and linearity) better than ±4 µm over a 5 m length. It can also be coiled for simple storage and handling yet once uncoiled behaves as a spar scale.</a:t>
            </a:r>
            <a:r>
              <a:rPr lang="en-GB" dirty="0" smtClean="0"/>
              <a:t/>
            </a:r>
            <a:br>
              <a:rPr lang="en-GB" dirty="0" smtClean="0"/>
            </a:br>
            <a:r>
              <a:rPr lang="en-GB" sz="1200" b="0" i="0" kern="1200" dirty="0" smtClean="0">
                <a:solidFill>
                  <a:schemeClr val="tx1"/>
                </a:solidFill>
                <a:latin typeface="Arial" charset="0"/>
                <a:ea typeface="+mn-ea"/>
                <a:cs typeface="+mn-cs"/>
              </a:rPr>
              <a:t>System designers can choose between specially formulated adhesive tape or mechanical clips to suit mounting requirements. Both mounting methods allow for independent thermal expansion to that of the substrate.</a:t>
            </a:r>
          </a:p>
          <a:p>
            <a:endParaRPr lang="en-GB" sz="1200" b="0" i="0" kern="1200" dirty="0" smtClean="0">
              <a:solidFill>
                <a:schemeClr val="tx1"/>
              </a:solidFill>
              <a:latin typeface="Arial" charset="0"/>
              <a:ea typeface="+mn-ea"/>
              <a:cs typeface="+mn-cs"/>
            </a:endParaRPr>
          </a:p>
          <a:p>
            <a:r>
              <a:rPr lang="en-GB" sz="1200" b="1" i="0" kern="1200" dirty="0" smtClean="0">
                <a:solidFill>
                  <a:schemeClr val="tx1"/>
                </a:solidFill>
                <a:latin typeface="Arial" charset="0"/>
                <a:ea typeface="+mn-ea"/>
                <a:cs typeface="+mn-cs"/>
              </a:rPr>
              <a:t>RELM </a:t>
            </a:r>
            <a:r>
              <a:rPr lang="en-GB" sz="1200" b="0" i="0" kern="1200" dirty="0" smtClean="0">
                <a:solidFill>
                  <a:schemeClr val="tx1"/>
                </a:solidFill>
                <a:latin typeface="Arial" charset="0"/>
                <a:ea typeface="+mn-ea"/>
                <a:cs typeface="+mn-cs"/>
              </a:rPr>
              <a:t>is a spar scale manufactured from ZeroMet™, a low expansion nickel/iron alloy, featuring a 20 µm pitch. </a:t>
            </a:r>
            <a:r>
              <a:rPr lang="en-GB" dirty="0" smtClean="0"/>
              <a:t/>
            </a:r>
            <a:br>
              <a:rPr lang="en-GB" dirty="0" smtClean="0"/>
            </a:br>
            <a:r>
              <a:rPr lang="en-GB" sz="1200" b="0" i="0" kern="1200" dirty="0" smtClean="0">
                <a:solidFill>
                  <a:schemeClr val="tx1"/>
                </a:solidFill>
                <a:latin typeface="Arial" charset="0"/>
                <a:ea typeface="+mn-ea"/>
                <a:cs typeface="+mn-cs"/>
              </a:rPr>
              <a:t>It is comparable to fine pitch glass scales and offers a total accuracy (including slope and linearity) better than ±1 µm over a 1.13 m length. ZeroMet has a thermal expansion coefficient of approximately 0.6 µm/m/°C over the temperature range of 0 °C to 30 °C.</a:t>
            </a:r>
            <a:r>
              <a:rPr lang="en-GB" dirty="0" smtClean="0"/>
              <a:t/>
            </a:r>
            <a:br>
              <a:rPr lang="en-GB" dirty="0" smtClean="0"/>
            </a:br>
            <a:r>
              <a:rPr lang="en-GB" sz="1200" b="0" i="0" kern="1200" dirty="0" smtClean="0">
                <a:solidFill>
                  <a:schemeClr val="tx1"/>
                </a:solidFill>
                <a:latin typeface="Arial" charset="0"/>
                <a:ea typeface="+mn-ea"/>
                <a:cs typeface="+mn-cs"/>
              </a:rPr>
              <a:t>System designers can choose between specially formulated adhesive tape or mechanical clips to suit mounting requirements. Both mounting methods allow for independent thermal expansion to that of the substrate.</a:t>
            </a:r>
            <a:endParaRPr lang="en-GB" dirty="0"/>
          </a:p>
        </p:txBody>
      </p:sp>
      <p:sp>
        <p:nvSpPr>
          <p:cNvPr id="4" name="Header Placeholder 3"/>
          <p:cNvSpPr>
            <a:spLocks noGrp="1"/>
          </p:cNvSpPr>
          <p:nvPr>
            <p:ph type="hdr" sz="quarter" idx="10"/>
          </p:nvPr>
        </p:nvSpPr>
        <p:spPr/>
        <p:txBody>
          <a:bodyPr/>
          <a:lstStyle/>
          <a:p>
            <a:r>
              <a:rPr lang="en-GB" dirty="0" smtClean="0"/>
              <a:t>Renishaw plc</a:t>
            </a:r>
            <a:endParaRPr lang="en-GB" dirty="0"/>
          </a:p>
        </p:txBody>
      </p:sp>
      <p:sp>
        <p:nvSpPr>
          <p:cNvPr id="5" name="Date Placeholder 4"/>
          <p:cNvSpPr>
            <a:spLocks noGrp="1"/>
          </p:cNvSpPr>
          <p:nvPr>
            <p:ph type="dt" idx="11"/>
          </p:nvPr>
        </p:nvSpPr>
        <p:spPr/>
        <p:txBody>
          <a:bodyPr/>
          <a:lstStyle/>
          <a:p>
            <a:fld id="{BC49EE4D-5529-4661-BA30-F6CD3A5AF613}" type="datetime1">
              <a:rPr lang="en-GB" smtClean="0"/>
              <a:pPr/>
              <a:t>06/10/2016</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Please read the notes below:</a:t>
            </a:r>
          </a:p>
          <a:p>
            <a:endParaRPr lang="en-GB" dirty="0" smtClean="0"/>
          </a:p>
          <a:p>
            <a:r>
              <a:rPr lang="en-GB" sz="1200" b="1" i="0" kern="1200" dirty="0" smtClean="0">
                <a:solidFill>
                  <a:schemeClr val="tx1"/>
                </a:solidFill>
                <a:latin typeface="Arial" charset="0"/>
                <a:ea typeface="+mn-ea"/>
                <a:cs typeface="+mn-cs"/>
              </a:rPr>
              <a:t>RESM </a:t>
            </a:r>
            <a:r>
              <a:rPr lang="en-GB" sz="1200" b="0" i="0" kern="1200" dirty="0" smtClean="0">
                <a:solidFill>
                  <a:schemeClr val="tx1"/>
                </a:solidFill>
                <a:latin typeface="Arial" charset="0"/>
                <a:ea typeface="+mn-ea"/>
                <a:cs typeface="+mn-cs"/>
              </a:rPr>
              <a:t>is a one-piece stainless steel ring with 20 µm pitch graduations marked directly on the periphery, featuring the </a:t>
            </a:r>
            <a:r>
              <a:rPr lang="en-GB" sz="1200" b="0" i="1" kern="1200" dirty="0" smtClean="0">
                <a:solidFill>
                  <a:schemeClr val="tx1"/>
                </a:solidFill>
                <a:latin typeface="Arial" charset="0"/>
                <a:ea typeface="+mn-ea"/>
                <a:cs typeface="+mn-cs"/>
              </a:rPr>
              <a:t>IN-TRAC</a:t>
            </a:r>
            <a:r>
              <a:rPr lang="en-GB" sz="1200" b="0" i="0" kern="1200" dirty="0" smtClean="0">
                <a:solidFill>
                  <a:schemeClr val="tx1"/>
                </a:solidFill>
                <a:latin typeface="Arial" charset="0"/>
                <a:ea typeface="+mn-ea"/>
                <a:cs typeface="+mn-cs"/>
              </a:rPr>
              <a:t>™ optical reference mark. Two versions are available in a wide range of sizes (Ø52 mm to Ø550 mm). ‘A' section rings, which offer an impressive installed accuracy, feature a taper mount system which reduce the need for highly toleranced machined parts and eliminate eccentricity. ‘B' section thin rings, which are low inertia and mass, are also available. Both 'A' and 'B' section rings have a large internal diameter for flexible integration. The non-contact format eliminates backlash, shaft wind-up (torsion) and other mechanical hysteresis errors that are inherent in traditional enclosed encoders.</a:t>
            </a:r>
          </a:p>
          <a:p>
            <a:endParaRPr lang="en-GB" sz="1200" b="0" i="0" kern="1200" dirty="0" smtClean="0">
              <a:solidFill>
                <a:schemeClr val="tx1"/>
              </a:solidFill>
              <a:latin typeface="Arial" charset="0"/>
              <a:ea typeface="+mn-ea"/>
              <a:cs typeface="+mn-cs"/>
            </a:endParaRPr>
          </a:p>
          <a:p>
            <a:r>
              <a:rPr lang="en-GB" sz="1200" b="1" i="0" kern="1200" dirty="0" smtClean="0">
                <a:solidFill>
                  <a:schemeClr val="tx1"/>
                </a:solidFill>
                <a:latin typeface="Arial" charset="0"/>
                <a:ea typeface="+mn-ea"/>
                <a:cs typeface="+mn-cs"/>
              </a:rPr>
              <a:t>REXM</a:t>
            </a:r>
            <a:r>
              <a:rPr lang="en-GB" sz="1200" b="0" i="0" kern="1200" dirty="0" smtClean="0">
                <a:solidFill>
                  <a:schemeClr val="tx1"/>
                </a:solidFill>
                <a:latin typeface="Arial" charset="0"/>
                <a:ea typeface="+mn-ea"/>
                <a:cs typeface="+mn-cs"/>
              </a:rPr>
              <a:t> is a one-piece stainless steel ring with 20 µm pitch incremental graduations marked directly on the periphery, featuring the </a:t>
            </a:r>
            <a:r>
              <a:rPr lang="en-GB" sz="1200" b="0" i="1" kern="1200" dirty="0" smtClean="0">
                <a:solidFill>
                  <a:schemeClr val="tx1"/>
                </a:solidFill>
                <a:latin typeface="Arial" charset="0"/>
                <a:ea typeface="+mn-ea"/>
                <a:cs typeface="+mn-cs"/>
              </a:rPr>
              <a:t>IN-TRAC </a:t>
            </a:r>
            <a:r>
              <a:rPr lang="en-GB" sz="1200" b="0" i="0" kern="1200" dirty="0" smtClean="0">
                <a:solidFill>
                  <a:schemeClr val="tx1"/>
                </a:solidFill>
                <a:latin typeface="Arial" charset="0"/>
                <a:ea typeface="+mn-ea"/>
                <a:cs typeface="+mn-cs"/>
              </a:rPr>
              <a:t>optical reference mark. Its larger cross-section allows for the reduction in all installation errors apart from eccentricity, which is easily corrected using a DSi (Dual Signal Interface) and two readheads. Featuring total installed accuracy up to ±1 arc second, zero coupling losses, and exceptional repeatability.</a:t>
            </a:r>
            <a:r>
              <a:rPr lang="en-GB" sz="1200" b="0" i="0" kern="1200" baseline="0" dirty="0" smtClean="0">
                <a:solidFill>
                  <a:schemeClr val="tx1"/>
                </a:solidFill>
                <a:latin typeface="Arial" charset="0"/>
                <a:ea typeface="+mn-ea"/>
                <a:cs typeface="+mn-cs"/>
              </a:rPr>
              <a:t> </a:t>
            </a:r>
            <a:r>
              <a:rPr lang="en-GB" sz="1200" b="0" i="0" kern="1200" dirty="0" smtClean="0">
                <a:solidFill>
                  <a:schemeClr val="tx1"/>
                </a:solidFill>
                <a:latin typeface="Arial" charset="0"/>
                <a:ea typeface="+mn-ea"/>
                <a:cs typeface="+mn-cs"/>
              </a:rPr>
              <a:t>REXM is available in a range of sizes (Ø52 mm to Ø417 mm) and line counts, all of which have a large internal diameter for flexible integration. The non-contact format eliminates backlash, shaft wind-up (torsion) and other mechanical hysteresis errors that are inherent in traditional enclosed encoders</a:t>
            </a:r>
            <a:r>
              <a:rPr lang="en-GB" sz="1200" b="0" i="0" kern="1200" dirty="0" smtClean="0">
                <a:solidFill>
                  <a:schemeClr val="tx1"/>
                </a:solidFill>
                <a:latin typeface="Arial" charset="0"/>
                <a:ea typeface="+mn-ea"/>
                <a:cs typeface="+mn-cs"/>
              </a:rPr>
              <a:t>.</a:t>
            </a:r>
          </a:p>
          <a:p>
            <a:endParaRPr lang="en-GB" sz="1200" b="0" i="0" kern="1200" dirty="0" smtClean="0">
              <a:solidFill>
                <a:schemeClr val="tx1"/>
              </a:solidFill>
              <a:latin typeface="Arial" charset="0"/>
              <a:ea typeface="+mn-ea"/>
              <a:cs typeface="+mn-cs"/>
            </a:endParaRPr>
          </a:p>
          <a:p>
            <a:endParaRPr lang="en-GB" sz="1200" b="0" i="0" kern="1200" dirty="0" smtClean="0">
              <a:solidFill>
                <a:schemeClr val="tx1"/>
              </a:solidFill>
              <a:latin typeface="Arial" charset="0"/>
              <a:ea typeface="+mn-ea"/>
              <a:cs typeface="+mn-cs"/>
            </a:endParaRPr>
          </a:p>
        </p:txBody>
      </p:sp>
      <p:sp>
        <p:nvSpPr>
          <p:cNvPr id="4" name="Header Placeholder 3"/>
          <p:cNvSpPr>
            <a:spLocks noGrp="1"/>
          </p:cNvSpPr>
          <p:nvPr>
            <p:ph type="hdr" sz="quarter" idx="10"/>
          </p:nvPr>
        </p:nvSpPr>
        <p:spPr/>
        <p:txBody>
          <a:bodyPr/>
          <a:lstStyle/>
          <a:p>
            <a:r>
              <a:rPr lang="en-GB" dirty="0" smtClean="0"/>
              <a:t>Renishaw plc</a:t>
            </a:r>
            <a:endParaRPr lang="en-GB" dirty="0"/>
          </a:p>
        </p:txBody>
      </p:sp>
      <p:sp>
        <p:nvSpPr>
          <p:cNvPr id="5" name="Date Placeholder 4"/>
          <p:cNvSpPr>
            <a:spLocks noGrp="1"/>
          </p:cNvSpPr>
          <p:nvPr>
            <p:ph type="dt" idx="11"/>
          </p:nvPr>
        </p:nvSpPr>
        <p:spPr/>
        <p:txBody>
          <a:bodyPr/>
          <a:lstStyle/>
          <a:p>
            <a:fld id="{BC49EE4D-5529-4661-BA30-F6CD3A5AF613}" type="datetime1">
              <a:rPr lang="en-GB" smtClean="0"/>
              <a:pPr/>
              <a:t>06/10/2016</a:t>
            </a:fld>
            <a:endParaRPr lang="en-GB"/>
          </a:p>
        </p:txBody>
      </p:sp>
      <p:sp>
        <p:nvSpPr>
          <p:cNvPr id="6" name="Footer Placeholder 5"/>
          <p:cNvSpPr>
            <a:spLocks noGrp="1"/>
          </p:cNvSpPr>
          <p:nvPr>
            <p:ph type="ftr" sz="quarter" idx="12"/>
          </p:nvPr>
        </p:nvSpPr>
        <p:spPr/>
        <p:txBody>
          <a:bodyPr/>
          <a:lstStyle/>
          <a:p>
            <a:r>
              <a:rPr lang="en-GB" smtClean="0"/>
              <a:t>Confidential</a:t>
            </a:r>
            <a:endParaRPr lang="en-GB"/>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Please </a:t>
            </a:r>
            <a:r>
              <a:rPr lang="en-GB" dirty="0" smtClean="0"/>
              <a:t>read the notes below:</a:t>
            </a:r>
          </a:p>
          <a:p>
            <a:endParaRPr lang="en-GB" dirty="0" smtClean="0"/>
          </a:p>
          <a:p>
            <a:r>
              <a:rPr lang="en-GB" u="sng" dirty="0" smtClean="0"/>
              <a:t>Any</a:t>
            </a:r>
            <a:r>
              <a:rPr lang="en-GB" u="sng" baseline="0" dirty="0" smtClean="0"/>
              <a:t> questions?</a:t>
            </a:r>
            <a:r>
              <a:rPr lang="en-GB" u="sng" dirty="0" smtClean="0"/>
              <a:t> slide</a:t>
            </a:r>
          </a:p>
          <a:p>
            <a:endParaRPr lang="en-GB" dirty="0" smtClean="0"/>
          </a:p>
          <a:p>
            <a:r>
              <a:rPr lang="en-GB" dirty="0" smtClean="0"/>
              <a:t>Feel free to amend for your individual presentation;</a:t>
            </a:r>
            <a:r>
              <a:rPr lang="en-GB" baseline="0" dirty="0" smtClean="0"/>
              <a:t> this should summarise your main points (no more than 5-6 total)</a:t>
            </a:r>
            <a:endParaRPr lang="en-GB" dirty="0" smtClean="0"/>
          </a:p>
          <a:p>
            <a:endParaRPr lang="en-GB" dirty="0" smtClean="0"/>
          </a:p>
          <a:p>
            <a:endParaRPr lang="en-GB" dirty="0" smtClean="0"/>
          </a:p>
          <a:p>
            <a:endParaRPr lang="en-GB" dirty="0"/>
          </a:p>
        </p:txBody>
      </p:sp>
      <p:sp>
        <p:nvSpPr>
          <p:cNvPr id="4" name="Header Placeholder 3"/>
          <p:cNvSpPr>
            <a:spLocks noGrp="1"/>
          </p:cNvSpPr>
          <p:nvPr>
            <p:ph type="hdr" sz="quarter" idx="10"/>
          </p:nvPr>
        </p:nvSpPr>
        <p:spPr/>
        <p:txBody>
          <a:bodyPr/>
          <a:lstStyle/>
          <a:p>
            <a:r>
              <a:rPr lang="en-GB" smtClean="0"/>
              <a:t>Renishaw plc</a:t>
            </a:r>
            <a:endParaRPr lang="en-GB" dirty="0"/>
          </a:p>
        </p:txBody>
      </p:sp>
      <p:sp>
        <p:nvSpPr>
          <p:cNvPr id="5" name="Date Placeholder 4"/>
          <p:cNvSpPr>
            <a:spLocks noGrp="1"/>
          </p:cNvSpPr>
          <p:nvPr>
            <p:ph type="dt" idx="11"/>
          </p:nvPr>
        </p:nvSpPr>
        <p:spPr/>
        <p:txBody>
          <a:bodyPr/>
          <a:lstStyle/>
          <a:p>
            <a:fld id="{BC49EE4D-5529-4661-BA30-F6CD3A5AF613}" type="datetime1">
              <a:rPr lang="en-GB" smtClean="0"/>
              <a:pPr/>
              <a:t>06/10/2016</a:t>
            </a:fld>
            <a:endParaRPr lang="en-GB" dirty="0"/>
          </a:p>
        </p:txBody>
      </p:sp>
      <p:sp>
        <p:nvSpPr>
          <p:cNvPr id="6" name="Footer Placeholder 5"/>
          <p:cNvSpPr>
            <a:spLocks noGrp="1"/>
          </p:cNvSpPr>
          <p:nvPr>
            <p:ph type="ftr" sz="quarter" idx="12"/>
          </p:nvPr>
        </p:nvSpPr>
        <p:spPr/>
        <p:txBody>
          <a:bodyPr/>
          <a:lstStyle/>
          <a:p>
            <a:r>
              <a:rPr lang="en-GB" smtClean="0"/>
              <a:t>Confidential</a:t>
            </a:r>
            <a:endParaRPr lang="en-GB" dirty="0"/>
          </a:p>
        </p:txBody>
      </p:sp>
      <p:sp>
        <p:nvSpPr>
          <p:cNvPr id="7" name="Slide Number Placeholder 6"/>
          <p:cNvSpPr>
            <a:spLocks noGrp="1"/>
          </p:cNvSpPr>
          <p:nvPr>
            <p:ph type="sldNum" sz="quarter" idx="13"/>
          </p:nvPr>
        </p:nvSpPr>
        <p:spPr/>
        <p:txBody>
          <a:bodyPr/>
          <a:lstStyle/>
          <a:p>
            <a:r>
              <a:rPr lang="en-GB" smtClean="0"/>
              <a:t>Page </a:t>
            </a:r>
            <a:fld id="{88230F06-C107-4A2E-AD06-18612C95C4F9}" type="slidenum">
              <a:rPr lang="en-GB" smtClean="0"/>
              <a:pPr/>
              <a:t>9</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179" name="Rectangle 11"/>
          <p:cNvSpPr>
            <a:spLocks noGrp="1" noChangeArrowheads="1"/>
          </p:cNvSpPr>
          <p:nvPr>
            <p:ph type="ctrTitle"/>
          </p:nvPr>
        </p:nvSpPr>
        <p:spPr>
          <a:xfrm>
            <a:off x="467544" y="1419622"/>
            <a:ext cx="7681936" cy="1714500"/>
          </a:xfrm>
          <a:prstGeom prst="rect">
            <a:avLst/>
          </a:prstGeom>
          <a:noFill/>
          <a:effectLst>
            <a:outerShdw dist="17961" dir="2700000" algn="ctr" rotWithShape="0">
              <a:schemeClr val="bg2"/>
            </a:outerShdw>
          </a:effectLst>
        </p:spPr>
        <p:txBody>
          <a:bodyPr/>
          <a:lstStyle>
            <a:lvl1pPr>
              <a:defRPr sz="3600">
                <a:solidFill>
                  <a:srgbClr val="FF9934"/>
                </a:solidFill>
              </a:defRPr>
            </a:lvl1pPr>
          </a:lstStyle>
          <a:p>
            <a:r>
              <a:rPr lang="en-US" smtClean="0"/>
              <a:t>Click to edit Master title style</a:t>
            </a:r>
            <a:endParaRPr lang="en-GB"/>
          </a:p>
        </p:txBody>
      </p:sp>
      <p:sp>
        <p:nvSpPr>
          <p:cNvPr id="7180" name="Rectangle 12"/>
          <p:cNvSpPr>
            <a:spLocks noGrp="1" noChangeArrowheads="1"/>
          </p:cNvSpPr>
          <p:nvPr>
            <p:ph type="subTitle" idx="1"/>
          </p:nvPr>
        </p:nvSpPr>
        <p:spPr>
          <a:xfrm>
            <a:off x="467544" y="3543300"/>
            <a:ext cx="7671424" cy="914400"/>
          </a:xfrm>
        </p:spPr>
        <p:txBody>
          <a:bodyPr/>
          <a:lstStyle>
            <a:lvl1pPr marL="0" indent="0">
              <a:buFontTx/>
              <a:buNone/>
              <a:defRPr sz="2400"/>
            </a:lvl1pPr>
          </a:lstStyle>
          <a:p>
            <a:r>
              <a:rPr lang="en-US" smtClean="0"/>
              <a:t>Click to edit Master subtitle style</a:t>
            </a:r>
            <a:endParaRPr lang="en-GB"/>
          </a:p>
        </p:txBody>
      </p:sp>
      <p:pic>
        <p:nvPicPr>
          <p:cNvPr id="9" name="Picture 33" descr="D:\pri_strap_PC\digital\reg\rn_2307.jpg"/>
          <p:cNvPicPr>
            <a:picLocks noChangeAspect="1" noChangeArrowheads="1"/>
          </p:cNvPicPr>
          <p:nvPr userDrawn="1"/>
        </p:nvPicPr>
        <p:blipFill>
          <a:blip r:embed="rId2" cstate="print"/>
          <a:srcRect l="8772" t="23843" r="8772" b="23843"/>
          <a:stretch>
            <a:fillRect/>
          </a:stretch>
        </p:blipFill>
        <p:spPr bwMode="auto">
          <a:xfrm>
            <a:off x="474439" y="186342"/>
            <a:ext cx="1649289" cy="393022"/>
          </a:xfrm>
          <a:prstGeom prst="rect">
            <a:avLst/>
          </a:prstGeom>
          <a:noFill/>
          <a:ln w="9525">
            <a:noFill/>
            <a:miter lim="800000"/>
            <a:headEnd/>
            <a:tailEnd/>
          </a:ln>
        </p:spPr>
      </p:pic>
      <p:sp>
        <p:nvSpPr>
          <p:cNvPr id="14" name="Rectangle 13"/>
          <p:cNvSpPr>
            <a:spLocks noChangeArrowheads="1"/>
          </p:cNvSpPr>
          <p:nvPr userDrawn="1"/>
        </p:nvSpPr>
        <p:spPr bwMode="auto">
          <a:xfrm>
            <a:off x="0" y="699542"/>
            <a:ext cx="9144000" cy="507600"/>
          </a:xfrm>
          <a:prstGeom prst="rect">
            <a:avLst/>
          </a:prstGeom>
          <a:solidFill>
            <a:srgbClr val="FF9933"/>
          </a:solidFill>
          <a:ln w="9525">
            <a:noFill/>
            <a:miter lim="800000"/>
            <a:headEnd/>
            <a:tailEnd/>
          </a:ln>
          <a:effectLst/>
        </p:spPr>
        <p:txBody>
          <a:bodyPr wrap="none" anchor="ctr"/>
          <a:lstStyle/>
          <a:p>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04680" y="1275893"/>
            <a:ext cx="8280920" cy="36184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Rectangle 15"/>
          <p:cNvSpPr>
            <a:spLocks noGrp="1" noChangeArrowheads="1"/>
          </p:cNvSpPr>
          <p:nvPr>
            <p:ph type="title"/>
          </p:nvPr>
        </p:nvSpPr>
        <p:spPr bwMode="auto">
          <a:xfrm>
            <a:off x="360104" y="736118"/>
            <a:ext cx="8414648" cy="3345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400"/>
            </a:lvl1pPr>
          </a:lstStyle>
          <a:p>
            <a:pPr lvl="0"/>
            <a:r>
              <a:rPr lang="en-US" smtClean="0"/>
              <a:t>Click to edit Master title style</a:t>
            </a:r>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1345" y="1005576"/>
            <a:ext cx="1965325" cy="3726414"/>
          </a:xfrm>
          <a:prstGeom prst="rect">
            <a:avLst/>
          </a:prstGeom>
        </p:spPr>
        <p:txBody>
          <a:bodyPr vert="eaVert"/>
          <a:lstStyle>
            <a:lvl1pPr>
              <a:defRPr sz="2400"/>
            </a:lvl1pPr>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990600" y="1005576"/>
            <a:ext cx="5748338" cy="372641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3"/>
          <p:cNvSpPr>
            <a:spLocks noGrp="1"/>
          </p:cNvSpPr>
          <p:nvPr>
            <p:ph type="ftr" sz="quarter" idx="3"/>
          </p:nvPr>
        </p:nvSpPr>
        <p:spPr>
          <a:xfrm rot="5400000">
            <a:off x="-781381" y="3442633"/>
            <a:ext cx="2322258" cy="256456"/>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6" name="Slide Number Placeholder 4"/>
          <p:cNvSpPr>
            <a:spLocks noGrp="1"/>
          </p:cNvSpPr>
          <p:nvPr>
            <p:ph type="sldNum" sz="quarter" idx="4"/>
          </p:nvPr>
        </p:nvSpPr>
        <p:spPr>
          <a:xfrm rot="5400000">
            <a:off x="68788" y="1944393"/>
            <a:ext cx="594067" cy="22860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7" name="Date Placeholder 5"/>
          <p:cNvSpPr>
            <a:spLocks noGrp="1"/>
          </p:cNvSpPr>
          <p:nvPr>
            <p:ph type="dt" sz="half" idx="2"/>
          </p:nvPr>
        </p:nvSpPr>
        <p:spPr>
          <a:xfrm rot="5400000">
            <a:off x="48136" y="1208961"/>
            <a:ext cx="648071" cy="241300"/>
          </a:xfrm>
          <a:prstGeom prst="rect">
            <a:avLst/>
          </a:prstGeom>
        </p:spPr>
        <p:txBody>
          <a:bodyPr/>
          <a:lstStyle>
            <a:lvl1pPr>
              <a:defRPr sz="1000"/>
            </a:lvl1pPr>
          </a:lstStyle>
          <a:p>
            <a:fld id="{AF45947B-E012-4C20-AB64-3361ABD2C134}" type="datetime1">
              <a:rPr lang="en-US" smtClean="0"/>
              <a:pPr/>
              <a:t>10/6/2016</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347614"/>
            <a:ext cx="8280920" cy="333037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Rectangle 15"/>
          <p:cNvSpPr>
            <a:spLocks noGrp="1" noChangeArrowheads="1"/>
          </p:cNvSpPr>
          <p:nvPr>
            <p:ph type="title"/>
          </p:nvPr>
        </p:nvSpPr>
        <p:spPr bwMode="auto">
          <a:xfrm>
            <a:off x="360104" y="736118"/>
            <a:ext cx="8414648" cy="3345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400"/>
            </a:lvl1pPr>
          </a:lstStyle>
          <a:p>
            <a:pPr lvl="0"/>
            <a:r>
              <a:rPr lang="en-US" smtClean="0"/>
              <a:t>Click to edit Master title style</a:t>
            </a:r>
            <a:endParaRPr lang="en-GB" dirty="0"/>
          </a:p>
        </p:txBody>
      </p:sp>
      <p:sp>
        <p:nvSpPr>
          <p:cNvPr id="7" name="Footer Placeholder 3"/>
          <p:cNvSpPr>
            <a:spLocks noGrp="1"/>
          </p:cNvSpPr>
          <p:nvPr>
            <p:ph type="ftr" sz="quarter" idx="3"/>
          </p:nvPr>
        </p:nvSpPr>
        <p:spPr>
          <a:xfrm>
            <a:off x="3635896" y="4894008"/>
            <a:ext cx="4953000" cy="192342"/>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9" name="Slide Number Placeholder 4"/>
          <p:cNvSpPr>
            <a:spLocks noGrp="1"/>
          </p:cNvSpPr>
          <p:nvPr>
            <p:ph type="sldNum" sz="quarter" idx="4"/>
          </p:nvPr>
        </p:nvSpPr>
        <p:spPr>
          <a:xfrm>
            <a:off x="1218499" y="4893249"/>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10" name="Date Placeholder 5"/>
          <p:cNvSpPr>
            <a:spLocks noGrp="1"/>
          </p:cNvSpPr>
          <p:nvPr>
            <p:ph type="dt" sz="half" idx="2"/>
          </p:nvPr>
        </p:nvSpPr>
        <p:spPr>
          <a:xfrm>
            <a:off x="395539" y="4894009"/>
            <a:ext cx="864095" cy="180975"/>
          </a:xfrm>
          <a:prstGeom prst="rect">
            <a:avLst/>
          </a:prstGeom>
        </p:spPr>
        <p:txBody>
          <a:bodyPr/>
          <a:lstStyle>
            <a:lvl1pPr>
              <a:defRPr sz="1000"/>
            </a:lvl1pPr>
          </a:lstStyle>
          <a:p>
            <a:fld id="{AF45947B-E012-4C20-AB64-3361ABD2C134}" type="datetime1">
              <a:rPr lang="en-US" smtClean="0"/>
              <a:pPr/>
              <a:t>10/6/2016</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7"/>
            <a:ext cx="7772400" cy="1021557"/>
          </a:xfrm>
          <a:prstGeom prst="rect">
            <a:avLst/>
          </a:prstGeom>
        </p:spPr>
        <p:txBody>
          <a:bodyPr/>
          <a:lstStyle>
            <a:lvl1pPr algn="l">
              <a:defRPr sz="4000" b="1" cap="all"/>
            </a:lvl1pPr>
          </a:lstStyle>
          <a:p>
            <a:r>
              <a:rPr lang="en-US" smtClean="0"/>
              <a:t>Click to edit Master title style</a:t>
            </a:r>
            <a:endParaRPr lang="en-GB"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75" name="Footer Placeholder 3"/>
          <p:cNvSpPr>
            <a:spLocks noGrp="1"/>
          </p:cNvSpPr>
          <p:nvPr>
            <p:ph type="ftr" sz="quarter" idx="3"/>
          </p:nvPr>
        </p:nvSpPr>
        <p:spPr>
          <a:xfrm>
            <a:off x="990600" y="4894008"/>
            <a:ext cx="4953000" cy="192342"/>
          </a:xfrm>
          <a:prstGeom prst="rect">
            <a:avLst/>
          </a:prstGeom>
        </p:spPr>
        <p:txBody>
          <a:bodyPr/>
          <a:lstStyle>
            <a:lvl1pPr>
              <a:defRPr sz="1000"/>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91354" y="1384523"/>
            <a:ext cx="3856038" cy="34194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806312" y="1359930"/>
            <a:ext cx="3857625" cy="34194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Footer Placeholder 3"/>
          <p:cNvSpPr>
            <a:spLocks noGrp="1"/>
          </p:cNvSpPr>
          <p:nvPr>
            <p:ph type="ftr" sz="quarter" idx="3"/>
          </p:nvPr>
        </p:nvSpPr>
        <p:spPr>
          <a:xfrm>
            <a:off x="3635896" y="4894008"/>
            <a:ext cx="4953000" cy="192342"/>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10" name="Slide Number Placeholder 4"/>
          <p:cNvSpPr>
            <a:spLocks noGrp="1"/>
          </p:cNvSpPr>
          <p:nvPr>
            <p:ph type="sldNum" sz="quarter" idx="4"/>
          </p:nvPr>
        </p:nvSpPr>
        <p:spPr>
          <a:xfrm>
            <a:off x="1218499" y="4893249"/>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11" name="Date Placeholder 5"/>
          <p:cNvSpPr>
            <a:spLocks noGrp="1"/>
          </p:cNvSpPr>
          <p:nvPr>
            <p:ph type="dt" sz="half" idx="10"/>
          </p:nvPr>
        </p:nvSpPr>
        <p:spPr>
          <a:xfrm>
            <a:off x="395539" y="4894009"/>
            <a:ext cx="864095" cy="180975"/>
          </a:xfrm>
          <a:prstGeom prst="rect">
            <a:avLst/>
          </a:prstGeom>
        </p:spPr>
        <p:txBody>
          <a:bodyPr/>
          <a:lstStyle>
            <a:lvl1pPr>
              <a:defRPr sz="1000"/>
            </a:lvl1pPr>
          </a:lstStyle>
          <a:p>
            <a:fld id="{AF45947B-E012-4C20-AB64-3361ABD2C134}" type="datetime1">
              <a:rPr lang="en-US" smtClean="0"/>
              <a:pPr/>
              <a:t>10/6/2016</a:t>
            </a:fld>
            <a:endParaRPr lang="en-US" dirty="0"/>
          </a:p>
        </p:txBody>
      </p:sp>
      <p:sp>
        <p:nvSpPr>
          <p:cNvPr id="15" name="Rectangle 15"/>
          <p:cNvSpPr>
            <a:spLocks noGrp="1" noChangeArrowheads="1"/>
          </p:cNvSpPr>
          <p:nvPr>
            <p:ph type="title"/>
          </p:nvPr>
        </p:nvSpPr>
        <p:spPr bwMode="auto">
          <a:xfrm>
            <a:off x="360104" y="736118"/>
            <a:ext cx="8414648" cy="3345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400"/>
            </a:lvl1pPr>
          </a:lstStyle>
          <a:p>
            <a:pPr lvl="0"/>
            <a:r>
              <a:rPr lang="en-US"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7824" y="1360711"/>
            <a:ext cx="4040188"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97824" y="1840532"/>
            <a:ext cx="4040188" cy="2963466"/>
          </a:xfrm>
        </p:spPr>
        <p:txBody>
          <a:bodyPr/>
          <a:lstStyle>
            <a:lvl1pPr>
              <a:defRPr sz="1800"/>
            </a:lvl1pPr>
            <a:lvl2pPr>
              <a:defRPr sz="1600"/>
            </a:lvl2pPr>
            <a:lvl3pPr>
              <a:defRPr sz="1400"/>
            </a:lvl3pPr>
            <a:lvl4pPr>
              <a:defRPr sz="14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5032" y="1360711"/>
            <a:ext cx="4041775"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2" y="1840532"/>
            <a:ext cx="4041775" cy="2963466"/>
          </a:xfrm>
        </p:spPr>
        <p:txBody>
          <a:bodyPr/>
          <a:lstStyle>
            <a:lvl1pPr>
              <a:defRPr sz="1800"/>
            </a:lvl1pPr>
            <a:lvl2pPr>
              <a:defRPr sz="1600"/>
            </a:lvl2pPr>
            <a:lvl3pPr>
              <a:defRPr sz="1600"/>
            </a:lvl3pPr>
            <a:lvl4pPr>
              <a:defRPr sz="14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Footer Placeholder 3"/>
          <p:cNvSpPr>
            <a:spLocks noGrp="1"/>
          </p:cNvSpPr>
          <p:nvPr>
            <p:ph type="ftr" sz="quarter" idx="10"/>
          </p:nvPr>
        </p:nvSpPr>
        <p:spPr>
          <a:xfrm>
            <a:off x="3635896" y="4894008"/>
            <a:ext cx="4953000" cy="192342"/>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11" name="Slide Number Placeholder 4"/>
          <p:cNvSpPr>
            <a:spLocks noGrp="1"/>
          </p:cNvSpPr>
          <p:nvPr>
            <p:ph type="sldNum" sz="quarter" idx="11"/>
          </p:nvPr>
        </p:nvSpPr>
        <p:spPr>
          <a:xfrm>
            <a:off x="1218499" y="4893249"/>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15" name="Date Placeholder 5"/>
          <p:cNvSpPr>
            <a:spLocks noGrp="1"/>
          </p:cNvSpPr>
          <p:nvPr>
            <p:ph type="dt" sz="half" idx="12"/>
          </p:nvPr>
        </p:nvSpPr>
        <p:spPr>
          <a:xfrm>
            <a:off x="395539" y="4894009"/>
            <a:ext cx="864095" cy="180975"/>
          </a:xfrm>
          <a:prstGeom prst="rect">
            <a:avLst/>
          </a:prstGeom>
        </p:spPr>
        <p:txBody>
          <a:bodyPr/>
          <a:lstStyle>
            <a:lvl1pPr>
              <a:defRPr sz="1000"/>
            </a:lvl1pPr>
          </a:lstStyle>
          <a:p>
            <a:fld id="{AF45947B-E012-4C20-AB64-3361ABD2C134}" type="datetime1">
              <a:rPr lang="en-US" smtClean="0"/>
              <a:pPr/>
              <a:t>10/6/2016</a:t>
            </a:fld>
            <a:endParaRPr lang="en-US" dirty="0"/>
          </a:p>
        </p:txBody>
      </p:sp>
      <p:sp>
        <p:nvSpPr>
          <p:cNvPr id="17" name="Rectangle 15"/>
          <p:cNvSpPr>
            <a:spLocks noGrp="1" noChangeArrowheads="1"/>
          </p:cNvSpPr>
          <p:nvPr>
            <p:ph type="title"/>
          </p:nvPr>
        </p:nvSpPr>
        <p:spPr bwMode="auto">
          <a:xfrm>
            <a:off x="360104" y="736118"/>
            <a:ext cx="8414648" cy="3345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400"/>
            </a:lvl1pPr>
          </a:lstStyle>
          <a:p>
            <a:pPr lvl="0"/>
            <a:r>
              <a:rPr lang="en-US"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Footer Placeholder 3"/>
          <p:cNvSpPr>
            <a:spLocks noGrp="1"/>
          </p:cNvSpPr>
          <p:nvPr>
            <p:ph type="ftr" sz="quarter" idx="3"/>
          </p:nvPr>
        </p:nvSpPr>
        <p:spPr>
          <a:xfrm>
            <a:off x="3635896" y="4894008"/>
            <a:ext cx="4953000" cy="192342"/>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7" name="Slide Number Placeholder 4"/>
          <p:cNvSpPr>
            <a:spLocks noGrp="1"/>
          </p:cNvSpPr>
          <p:nvPr>
            <p:ph type="sldNum" sz="quarter" idx="4"/>
          </p:nvPr>
        </p:nvSpPr>
        <p:spPr>
          <a:xfrm>
            <a:off x="1218499" y="4893249"/>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8" name="Date Placeholder 5"/>
          <p:cNvSpPr>
            <a:spLocks noGrp="1"/>
          </p:cNvSpPr>
          <p:nvPr>
            <p:ph type="dt" sz="half" idx="2"/>
          </p:nvPr>
        </p:nvSpPr>
        <p:spPr>
          <a:xfrm>
            <a:off x="395539" y="4894009"/>
            <a:ext cx="864095" cy="180975"/>
          </a:xfrm>
          <a:prstGeom prst="rect">
            <a:avLst/>
          </a:prstGeom>
        </p:spPr>
        <p:txBody>
          <a:bodyPr/>
          <a:lstStyle>
            <a:lvl1pPr>
              <a:defRPr sz="1000"/>
            </a:lvl1pPr>
          </a:lstStyle>
          <a:p>
            <a:fld id="{AF45947B-E012-4C20-AB64-3361ABD2C134}" type="datetime1">
              <a:rPr lang="en-US" smtClean="0"/>
              <a:pPr/>
              <a:t>10/6/2016</a:t>
            </a:fld>
            <a:endParaRPr lang="en-US" dirty="0"/>
          </a:p>
        </p:txBody>
      </p:sp>
      <p:sp>
        <p:nvSpPr>
          <p:cNvPr id="13" name="Rectangle 15"/>
          <p:cNvSpPr>
            <a:spLocks noGrp="1" noChangeArrowheads="1"/>
          </p:cNvSpPr>
          <p:nvPr>
            <p:ph type="title"/>
          </p:nvPr>
        </p:nvSpPr>
        <p:spPr bwMode="auto">
          <a:xfrm>
            <a:off x="360104" y="736118"/>
            <a:ext cx="8414648" cy="3345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400"/>
            </a:lvl1pPr>
          </a:lstStyle>
          <a:p>
            <a:pPr lvl="0"/>
            <a:r>
              <a:rPr lang="en-US"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 name="Footer Placeholder 3"/>
          <p:cNvSpPr>
            <a:spLocks noGrp="1"/>
          </p:cNvSpPr>
          <p:nvPr>
            <p:ph type="ftr" sz="quarter" idx="3"/>
          </p:nvPr>
        </p:nvSpPr>
        <p:spPr>
          <a:xfrm>
            <a:off x="3635896" y="4894008"/>
            <a:ext cx="4953000" cy="192342"/>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11" name="Slide Number Placeholder 4"/>
          <p:cNvSpPr>
            <a:spLocks noGrp="1"/>
          </p:cNvSpPr>
          <p:nvPr>
            <p:ph type="sldNum" sz="quarter" idx="4"/>
          </p:nvPr>
        </p:nvSpPr>
        <p:spPr>
          <a:xfrm>
            <a:off x="1218499" y="4893249"/>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12" name="Date Placeholder 5"/>
          <p:cNvSpPr>
            <a:spLocks noGrp="1"/>
          </p:cNvSpPr>
          <p:nvPr>
            <p:ph type="dt" sz="half" idx="2"/>
          </p:nvPr>
        </p:nvSpPr>
        <p:spPr>
          <a:xfrm>
            <a:off x="395539" y="4894009"/>
            <a:ext cx="864095" cy="180975"/>
          </a:xfrm>
          <a:prstGeom prst="rect">
            <a:avLst/>
          </a:prstGeom>
        </p:spPr>
        <p:txBody>
          <a:bodyPr/>
          <a:lstStyle>
            <a:lvl1pPr>
              <a:defRPr sz="1000"/>
            </a:lvl1pPr>
          </a:lstStyle>
          <a:p>
            <a:fld id="{AF45947B-E012-4C20-AB64-3361ABD2C134}" type="datetime1">
              <a:rPr lang="en-US" smtClean="0"/>
              <a:pPr/>
              <a:t>10/6/2016</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211960" y="1347613"/>
            <a:ext cx="4546848" cy="3376467"/>
          </a:xfrm>
        </p:spPr>
        <p:txBody>
          <a:bodyPr/>
          <a:lstStyle>
            <a:lvl1pPr>
              <a:defRPr sz="2000" b="0"/>
            </a:lvl1pPr>
            <a:lvl2pPr>
              <a:defRPr sz="1800"/>
            </a:lvl2pPr>
            <a:lvl3pPr>
              <a:defRPr sz="1600"/>
            </a:lvl3pPr>
            <a:lvl4pPr>
              <a:defRPr sz="1400"/>
            </a:lvl4pPr>
            <a:lvl5pPr>
              <a:defRPr sz="12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369248" y="1347614"/>
            <a:ext cx="3600400" cy="3375232"/>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8" name="Footer Placeholder 3"/>
          <p:cNvSpPr>
            <a:spLocks noGrp="1"/>
          </p:cNvSpPr>
          <p:nvPr>
            <p:ph type="ftr" sz="quarter" idx="3"/>
          </p:nvPr>
        </p:nvSpPr>
        <p:spPr>
          <a:xfrm>
            <a:off x="990600" y="4894008"/>
            <a:ext cx="4953000" cy="192342"/>
          </a:xfrm>
          <a:prstGeom prst="rect">
            <a:avLst/>
          </a:prstGeom>
        </p:spPr>
        <p:txBody>
          <a:bodyPr/>
          <a:lstStyle>
            <a:lvl1pPr>
              <a:defRPr sz="1000"/>
            </a:lvl1pPr>
          </a:lstStyle>
          <a:p>
            <a:endParaRPr lang="en-US" dirty="0"/>
          </a:p>
        </p:txBody>
      </p:sp>
      <p:sp>
        <p:nvSpPr>
          <p:cNvPr id="10" name="Slide Number Placeholder 4"/>
          <p:cNvSpPr>
            <a:spLocks noGrp="1"/>
          </p:cNvSpPr>
          <p:nvPr>
            <p:ph type="sldNum" sz="quarter" idx="4"/>
          </p:nvPr>
        </p:nvSpPr>
        <p:spPr>
          <a:xfrm>
            <a:off x="8100395" y="4894008"/>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11" name="Date Placeholder 5"/>
          <p:cNvSpPr>
            <a:spLocks noGrp="1"/>
          </p:cNvSpPr>
          <p:nvPr>
            <p:ph type="dt" sz="half" idx="10"/>
          </p:nvPr>
        </p:nvSpPr>
        <p:spPr>
          <a:xfrm>
            <a:off x="7277435" y="4894768"/>
            <a:ext cx="864095" cy="180975"/>
          </a:xfrm>
          <a:prstGeom prst="rect">
            <a:avLst/>
          </a:prstGeom>
        </p:spPr>
        <p:txBody>
          <a:bodyPr/>
          <a:lstStyle>
            <a:lvl1pPr>
              <a:defRPr sz="1000"/>
            </a:lvl1pPr>
          </a:lstStyle>
          <a:p>
            <a:fld id="{AF45947B-E012-4C20-AB64-3361ABD2C134}" type="datetime1">
              <a:rPr lang="en-US" smtClean="0"/>
              <a:pPr/>
              <a:t>10/6/2016</a:t>
            </a:fld>
            <a:endParaRPr lang="en-US" dirty="0"/>
          </a:p>
        </p:txBody>
      </p:sp>
      <p:sp>
        <p:nvSpPr>
          <p:cNvPr id="14" name="Rectangle 15"/>
          <p:cNvSpPr>
            <a:spLocks noGrp="1" noChangeArrowheads="1"/>
          </p:cNvSpPr>
          <p:nvPr>
            <p:ph type="title"/>
          </p:nvPr>
        </p:nvSpPr>
        <p:spPr bwMode="auto">
          <a:xfrm>
            <a:off x="360104" y="736118"/>
            <a:ext cx="8414648" cy="3345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400"/>
            </a:lvl1pPr>
          </a:lstStyle>
          <a:p>
            <a:pPr lvl="0"/>
            <a:r>
              <a:rPr lang="en-US" smtClean="0"/>
              <a:t>Click to edit Master title style</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72458"/>
            <a:ext cx="5486400" cy="425054"/>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99542"/>
            <a:ext cx="5486400" cy="2918147"/>
          </a:xfrm>
        </p:spPr>
        <p:txBody>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GB" dirty="0"/>
          </a:p>
        </p:txBody>
      </p:sp>
      <p:sp>
        <p:nvSpPr>
          <p:cNvPr id="4" name="Text Placeholder 3"/>
          <p:cNvSpPr>
            <a:spLocks noGrp="1"/>
          </p:cNvSpPr>
          <p:nvPr>
            <p:ph type="body" sz="half" idx="2"/>
          </p:nvPr>
        </p:nvSpPr>
        <p:spPr>
          <a:xfrm>
            <a:off x="1792288" y="4097512"/>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Footer Placeholder 3"/>
          <p:cNvSpPr>
            <a:spLocks noGrp="1"/>
          </p:cNvSpPr>
          <p:nvPr>
            <p:ph type="ftr" sz="quarter" idx="3"/>
          </p:nvPr>
        </p:nvSpPr>
        <p:spPr>
          <a:xfrm>
            <a:off x="3635896" y="4894008"/>
            <a:ext cx="4953000" cy="192342"/>
          </a:xfrm>
          <a:prstGeom prst="rect">
            <a:avLst/>
          </a:prstGeom>
        </p:spPr>
        <p:txBody>
          <a:bodyPr/>
          <a:lstStyle>
            <a:lvl1pPr>
              <a:defRPr sz="1000">
                <a:solidFill>
                  <a:schemeClr val="tx2">
                    <a:lumMod val="75000"/>
                  </a:schemeClr>
                </a:solidFill>
              </a:defRPr>
            </a:lvl1pPr>
          </a:lstStyle>
          <a:p>
            <a:r>
              <a:rPr lang="en-US" dirty="0" smtClean="0"/>
              <a:t>Footer</a:t>
            </a:r>
            <a:endParaRPr lang="en-US" dirty="0"/>
          </a:p>
        </p:txBody>
      </p:sp>
      <p:sp>
        <p:nvSpPr>
          <p:cNvPr id="9" name="Slide Number Placeholder 4"/>
          <p:cNvSpPr>
            <a:spLocks noGrp="1"/>
          </p:cNvSpPr>
          <p:nvPr>
            <p:ph type="sldNum" sz="quarter" idx="4"/>
          </p:nvPr>
        </p:nvSpPr>
        <p:spPr>
          <a:xfrm>
            <a:off x="1218499" y="4893249"/>
            <a:ext cx="792089" cy="171450"/>
          </a:xfrm>
          <a:prstGeom prst="rect">
            <a:avLst/>
          </a:prstGeom>
        </p:spPr>
        <p:txBody>
          <a:bodyPr/>
          <a:lstStyle>
            <a:lvl1pPr>
              <a:defRPr sz="1000"/>
            </a:lvl1pPr>
          </a:lstStyle>
          <a:p>
            <a:r>
              <a:rPr lang="en-US" dirty="0" smtClean="0"/>
              <a:t>Slide </a:t>
            </a:r>
            <a:fld id="{2C3277D1-BC98-493B-8101-346FFB0B7EC5}" type="slidenum">
              <a:rPr lang="en-US" smtClean="0"/>
              <a:pPr/>
              <a:t>‹#›</a:t>
            </a:fld>
            <a:endParaRPr lang="en-US" dirty="0"/>
          </a:p>
        </p:txBody>
      </p:sp>
      <p:sp>
        <p:nvSpPr>
          <p:cNvPr id="12" name="Date Placeholder 5"/>
          <p:cNvSpPr>
            <a:spLocks noGrp="1"/>
          </p:cNvSpPr>
          <p:nvPr>
            <p:ph type="dt" sz="half" idx="10"/>
          </p:nvPr>
        </p:nvSpPr>
        <p:spPr>
          <a:xfrm>
            <a:off x="395539" y="4894009"/>
            <a:ext cx="864095" cy="180975"/>
          </a:xfrm>
          <a:prstGeom prst="rect">
            <a:avLst/>
          </a:prstGeom>
        </p:spPr>
        <p:txBody>
          <a:bodyPr/>
          <a:lstStyle>
            <a:lvl1pPr>
              <a:defRPr sz="1000"/>
            </a:lvl1pPr>
          </a:lstStyle>
          <a:p>
            <a:fld id="{AF45947B-E012-4C20-AB64-3361ABD2C134}" type="datetime1">
              <a:rPr lang="en-US" smtClean="0"/>
              <a:pPr/>
              <a:t>10/6/2016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55" name="Rectangle 11"/>
          <p:cNvSpPr>
            <a:spLocks noGrp="1" noChangeArrowheads="1"/>
          </p:cNvSpPr>
          <p:nvPr>
            <p:ph type="body" idx="1"/>
          </p:nvPr>
        </p:nvSpPr>
        <p:spPr bwMode="auto">
          <a:xfrm>
            <a:off x="395536" y="1401619"/>
            <a:ext cx="8208912" cy="340237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Rectangle 4"/>
          <p:cNvSpPr>
            <a:spLocks noChangeArrowheads="1"/>
          </p:cNvSpPr>
          <p:nvPr/>
        </p:nvSpPr>
        <p:spPr bwMode="auto">
          <a:xfrm>
            <a:off x="0" y="699542"/>
            <a:ext cx="9144000" cy="507600"/>
          </a:xfrm>
          <a:prstGeom prst="rect">
            <a:avLst/>
          </a:prstGeom>
          <a:solidFill>
            <a:srgbClr val="FF9933"/>
          </a:solidFill>
          <a:ln w="9525">
            <a:noFill/>
            <a:miter lim="800000"/>
            <a:headEnd/>
            <a:tailEnd/>
          </a:ln>
          <a:effectLst/>
        </p:spPr>
        <p:txBody>
          <a:bodyPr wrap="none" anchor="ctr"/>
          <a:lstStyle/>
          <a:p>
            <a:endParaRPr lang="en-GB" dirty="0"/>
          </a:p>
        </p:txBody>
      </p:sp>
      <p:pic>
        <p:nvPicPr>
          <p:cNvPr id="7" name="Picture 33" descr="D:\pri_strap_PC\digital\reg\rn_2307.jpg"/>
          <p:cNvPicPr>
            <a:picLocks noChangeAspect="1" noChangeArrowheads="1"/>
          </p:cNvPicPr>
          <p:nvPr/>
        </p:nvPicPr>
        <p:blipFill>
          <a:blip r:embed="rId13" cstate="print"/>
          <a:srcRect l="8772" t="23843" r="8772" b="23843"/>
          <a:stretch>
            <a:fillRect/>
          </a:stretch>
        </p:blipFill>
        <p:spPr bwMode="auto">
          <a:xfrm>
            <a:off x="474439" y="186342"/>
            <a:ext cx="1649289" cy="39302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p:txStyles>
    <p:titleStyle>
      <a:lvl1pPr algn="l" rtl="0" eaLnBrk="1" fontAlgn="base" hangingPunct="1">
        <a:spcBef>
          <a:spcPct val="0"/>
        </a:spcBef>
        <a:spcAft>
          <a:spcPct val="0"/>
        </a:spcAft>
        <a:defRPr sz="2800" b="1" baseline="0">
          <a:solidFill>
            <a:schemeClr val="bg1"/>
          </a:solidFill>
          <a:latin typeface="+mj-lt"/>
          <a:ea typeface="+mj-ea"/>
          <a:cs typeface="+mj-cs"/>
        </a:defRPr>
      </a:lvl1pPr>
      <a:lvl2pPr algn="l" rtl="0" eaLnBrk="1" fontAlgn="base" hangingPunct="1">
        <a:spcBef>
          <a:spcPct val="0"/>
        </a:spcBef>
        <a:spcAft>
          <a:spcPct val="0"/>
        </a:spcAft>
        <a:defRPr sz="2400" b="1">
          <a:solidFill>
            <a:schemeClr val="bg1"/>
          </a:solidFill>
          <a:latin typeface="Arial" charset="0"/>
        </a:defRPr>
      </a:lvl2pPr>
      <a:lvl3pPr algn="l" rtl="0" eaLnBrk="1" fontAlgn="base" hangingPunct="1">
        <a:spcBef>
          <a:spcPct val="0"/>
        </a:spcBef>
        <a:spcAft>
          <a:spcPct val="0"/>
        </a:spcAft>
        <a:defRPr sz="2400" b="1">
          <a:solidFill>
            <a:schemeClr val="bg1"/>
          </a:solidFill>
          <a:latin typeface="Arial" charset="0"/>
        </a:defRPr>
      </a:lvl3pPr>
      <a:lvl4pPr algn="l" rtl="0" eaLnBrk="1" fontAlgn="base" hangingPunct="1">
        <a:spcBef>
          <a:spcPct val="0"/>
        </a:spcBef>
        <a:spcAft>
          <a:spcPct val="0"/>
        </a:spcAft>
        <a:defRPr sz="2400" b="1">
          <a:solidFill>
            <a:schemeClr val="bg1"/>
          </a:solidFill>
          <a:latin typeface="Arial" charset="0"/>
        </a:defRPr>
      </a:lvl4pPr>
      <a:lvl5pPr algn="l" rtl="0" eaLnBrk="1" fontAlgn="base" hangingPunct="1">
        <a:spcBef>
          <a:spcPct val="0"/>
        </a:spcBef>
        <a:spcAft>
          <a:spcPct val="0"/>
        </a:spcAft>
        <a:defRPr sz="2400" b="1">
          <a:solidFill>
            <a:schemeClr val="bg1"/>
          </a:solidFill>
          <a:latin typeface="Arial" charset="0"/>
        </a:defRPr>
      </a:lvl5pPr>
      <a:lvl6pPr marL="457200" algn="l" rtl="0" eaLnBrk="1" fontAlgn="base" hangingPunct="1">
        <a:spcBef>
          <a:spcPct val="0"/>
        </a:spcBef>
        <a:spcAft>
          <a:spcPct val="0"/>
        </a:spcAft>
        <a:defRPr sz="2400" b="1">
          <a:solidFill>
            <a:schemeClr val="bg1"/>
          </a:solidFill>
          <a:latin typeface="Arial" charset="0"/>
        </a:defRPr>
      </a:lvl6pPr>
      <a:lvl7pPr marL="914400" algn="l" rtl="0" eaLnBrk="1" fontAlgn="base" hangingPunct="1">
        <a:spcBef>
          <a:spcPct val="0"/>
        </a:spcBef>
        <a:spcAft>
          <a:spcPct val="0"/>
        </a:spcAft>
        <a:defRPr sz="2400" b="1">
          <a:solidFill>
            <a:schemeClr val="bg1"/>
          </a:solidFill>
          <a:latin typeface="Arial" charset="0"/>
        </a:defRPr>
      </a:lvl7pPr>
      <a:lvl8pPr marL="1371600" algn="l" rtl="0" eaLnBrk="1" fontAlgn="base" hangingPunct="1">
        <a:spcBef>
          <a:spcPct val="0"/>
        </a:spcBef>
        <a:spcAft>
          <a:spcPct val="0"/>
        </a:spcAft>
        <a:defRPr sz="2400" b="1">
          <a:solidFill>
            <a:schemeClr val="bg1"/>
          </a:solidFill>
          <a:latin typeface="Arial" charset="0"/>
        </a:defRPr>
      </a:lvl8pPr>
      <a:lvl9pPr marL="1828800" algn="l" rtl="0" eaLnBrk="1" fontAlgn="base" hangingPunct="1">
        <a:spcBef>
          <a:spcPct val="0"/>
        </a:spcBef>
        <a:spcAft>
          <a:spcPct val="0"/>
        </a:spcAft>
        <a:defRPr sz="2400" b="1">
          <a:solidFill>
            <a:schemeClr val="bg1"/>
          </a:solidFill>
          <a:latin typeface="Arial" charset="0"/>
        </a:defRPr>
      </a:lvl9pPr>
    </p:titleStyle>
    <p:bodyStyle>
      <a:lvl1pPr marL="193675" indent="-193675" algn="l" rtl="0" eaLnBrk="1" fontAlgn="base" hangingPunct="1">
        <a:spcBef>
          <a:spcPct val="20000"/>
        </a:spcBef>
        <a:spcAft>
          <a:spcPct val="0"/>
        </a:spcAft>
        <a:buChar char="•"/>
        <a:defRPr sz="2000">
          <a:solidFill>
            <a:schemeClr val="tx1"/>
          </a:solidFill>
          <a:latin typeface="+mn-lt"/>
          <a:ea typeface="+mn-ea"/>
          <a:cs typeface="+mn-cs"/>
        </a:defRPr>
      </a:lvl1pPr>
      <a:lvl2pPr marL="566738" indent="-182563" algn="l" rtl="0" eaLnBrk="1" fontAlgn="base" hangingPunct="1">
        <a:spcBef>
          <a:spcPct val="20000"/>
        </a:spcBef>
        <a:spcAft>
          <a:spcPct val="0"/>
        </a:spcAft>
        <a:buChar char="–"/>
        <a:defRPr>
          <a:solidFill>
            <a:schemeClr val="tx1"/>
          </a:solidFill>
          <a:latin typeface="+mn-lt"/>
        </a:defRPr>
      </a:lvl2pPr>
      <a:lvl3pPr marL="860425" indent="-103188" algn="l" rtl="0" eaLnBrk="1" fontAlgn="base" hangingPunct="1">
        <a:spcBef>
          <a:spcPct val="20000"/>
        </a:spcBef>
        <a:spcAft>
          <a:spcPct val="0"/>
        </a:spcAft>
        <a:buChar char="•"/>
        <a:defRPr sz="1600">
          <a:solidFill>
            <a:schemeClr val="tx1"/>
          </a:solidFill>
          <a:latin typeface="+mn-lt"/>
        </a:defRPr>
      </a:lvl3pPr>
      <a:lvl4pPr marL="1146175" indent="-95250" algn="l" rtl="0" eaLnBrk="1" fontAlgn="base" hangingPunct="1">
        <a:spcBef>
          <a:spcPct val="20000"/>
        </a:spcBef>
        <a:spcAft>
          <a:spcPct val="0"/>
        </a:spcAft>
        <a:buChar char="•"/>
        <a:defRPr sz="1400">
          <a:solidFill>
            <a:schemeClr val="tx1"/>
          </a:solidFill>
          <a:latin typeface="+mn-lt"/>
        </a:defRPr>
      </a:lvl4pPr>
      <a:lvl5pPr marL="1435100" indent="-98425" algn="l" rtl="0" eaLnBrk="1" fontAlgn="base" hangingPunct="1">
        <a:spcBef>
          <a:spcPct val="20000"/>
        </a:spcBef>
        <a:spcAft>
          <a:spcPct val="0"/>
        </a:spcAft>
        <a:buChar char="•"/>
        <a:defRPr sz="1200">
          <a:solidFill>
            <a:schemeClr val="tx1"/>
          </a:solidFill>
          <a:latin typeface="+mn-lt"/>
        </a:defRPr>
      </a:lvl5pPr>
      <a:lvl6pPr marL="1892300" indent="-98425" algn="l" rtl="0" eaLnBrk="1" fontAlgn="base" hangingPunct="1">
        <a:spcBef>
          <a:spcPct val="20000"/>
        </a:spcBef>
        <a:spcAft>
          <a:spcPct val="0"/>
        </a:spcAft>
        <a:buChar char="•"/>
        <a:defRPr sz="1200">
          <a:solidFill>
            <a:schemeClr val="tx1"/>
          </a:solidFill>
          <a:latin typeface="+mn-lt"/>
        </a:defRPr>
      </a:lvl6pPr>
      <a:lvl7pPr marL="2349500" indent="-98425" algn="l" rtl="0" eaLnBrk="1" fontAlgn="base" hangingPunct="1">
        <a:spcBef>
          <a:spcPct val="20000"/>
        </a:spcBef>
        <a:spcAft>
          <a:spcPct val="0"/>
        </a:spcAft>
        <a:buChar char="•"/>
        <a:defRPr sz="1200">
          <a:solidFill>
            <a:schemeClr val="tx1"/>
          </a:solidFill>
          <a:latin typeface="+mn-lt"/>
        </a:defRPr>
      </a:lvl7pPr>
      <a:lvl8pPr marL="2806700" indent="-98425" algn="l" rtl="0" eaLnBrk="1" fontAlgn="base" hangingPunct="1">
        <a:spcBef>
          <a:spcPct val="20000"/>
        </a:spcBef>
        <a:spcAft>
          <a:spcPct val="0"/>
        </a:spcAft>
        <a:buChar char="•"/>
        <a:defRPr sz="1200">
          <a:solidFill>
            <a:schemeClr val="tx1"/>
          </a:solidFill>
          <a:latin typeface="+mn-lt"/>
        </a:defRPr>
      </a:lvl8pPr>
      <a:lvl9pPr marL="3263900" indent="-98425"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Introducing SiGNUM™ incremental encoders</a:t>
            </a:r>
            <a:endParaRPr lang="en-GB" dirty="0"/>
          </a:p>
        </p:txBody>
      </p:sp>
      <p:sp>
        <p:nvSpPr>
          <p:cNvPr id="9" name="TextBox 8"/>
          <p:cNvSpPr txBox="1"/>
          <p:nvPr/>
        </p:nvSpPr>
        <p:spPr bwMode="auto">
          <a:xfrm>
            <a:off x="3347864" y="2211710"/>
            <a:ext cx="5544616" cy="173380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269875" indent="-269875">
              <a:spcBef>
                <a:spcPts val="500"/>
              </a:spcBef>
              <a:buFont typeface="Arial" pitchFamily="34" charset="0"/>
              <a:buChar char="•"/>
            </a:pPr>
            <a:r>
              <a:rPr lang="en-GB" sz="1800" kern="0" dirty="0" smtClean="0"/>
              <a:t>20 µm pitch scale system</a:t>
            </a:r>
            <a:endParaRPr lang="en-GB" sz="1800" kern="0" dirty="0" smtClean="0">
              <a:latin typeface="+mn-lt"/>
              <a:ea typeface="+mj-ea"/>
              <a:cs typeface="+mj-cs"/>
            </a:endParaRPr>
          </a:p>
          <a:p>
            <a:pPr marL="269875" marR="0" indent="-269875" algn="l" defTabSz="914400" rtl="0" eaLnBrk="0" fontAlgn="base" latinLnBrk="0" hangingPunct="0">
              <a:lnSpc>
                <a:spcPct val="100000"/>
              </a:lnSpc>
              <a:spcBef>
                <a:spcPts val="500"/>
              </a:spcBef>
              <a:spcAft>
                <a:spcPct val="0"/>
              </a:spcAft>
              <a:buClrTx/>
              <a:buSzTx/>
              <a:buFont typeface="Arial" pitchFamily="34" charset="0"/>
              <a:buChar char="•"/>
            </a:pPr>
            <a:r>
              <a:rPr lang="en-GB" sz="1800" kern="0" dirty="0" smtClean="0">
                <a:latin typeface="+mn-lt"/>
                <a:ea typeface="+mj-ea"/>
                <a:cs typeface="+mj-cs"/>
              </a:rPr>
              <a:t>Functional safety certified (PLd)</a:t>
            </a:r>
          </a:p>
          <a:p>
            <a:pPr marL="269875" marR="0" indent="-269875" algn="l" defTabSz="914400" rtl="0" eaLnBrk="0" fontAlgn="base" latinLnBrk="0" hangingPunct="0">
              <a:lnSpc>
                <a:spcPct val="100000"/>
              </a:lnSpc>
              <a:spcBef>
                <a:spcPts val="500"/>
              </a:spcBef>
              <a:spcAft>
                <a:spcPct val="0"/>
              </a:spcAft>
              <a:buClrTx/>
              <a:buSzTx/>
              <a:buFont typeface="Arial" pitchFamily="34" charset="0"/>
              <a:buChar char="•"/>
            </a:pPr>
            <a:r>
              <a:rPr lang="en-GB" sz="1800" kern="0" dirty="0" smtClean="0">
                <a:latin typeface="+mn-lt"/>
                <a:ea typeface="+mj-ea"/>
                <a:cs typeface="+mj-cs"/>
              </a:rPr>
              <a:t>Robust readhead sealed to IP64</a:t>
            </a:r>
          </a:p>
          <a:p>
            <a:pPr marL="269875" marR="0" indent="-269875" algn="l" defTabSz="914400" rtl="0" eaLnBrk="0" fontAlgn="base" latinLnBrk="0" hangingPunct="0">
              <a:lnSpc>
                <a:spcPct val="100000"/>
              </a:lnSpc>
              <a:spcBef>
                <a:spcPts val="500"/>
              </a:spcBef>
              <a:spcAft>
                <a:spcPct val="0"/>
              </a:spcAft>
              <a:buClrTx/>
              <a:buSzTx/>
              <a:buFont typeface="Arial" pitchFamily="34" charset="0"/>
              <a:buChar char="•"/>
            </a:pPr>
            <a:r>
              <a:rPr lang="en-GB" sz="1800" kern="0" dirty="0" smtClean="0">
                <a:latin typeface="+mn-lt"/>
                <a:ea typeface="+mj-ea"/>
                <a:cs typeface="+mj-cs"/>
              </a:rPr>
              <a:t>High max. operating temperature</a:t>
            </a:r>
          </a:p>
          <a:p>
            <a:pPr marL="269875" marR="0" indent="-269875" algn="l" defTabSz="914400" rtl="0" eaLnBrk="0" fontAlgn="base" latinLnBrk="0" hangingPunct="0">
              <a:lnSpc>
                <a:spcPct val="100000"/>
              </a:lnSpc>
              <a:spcBef>
                <a:spcPts val="500"/>
              </a:spcBef>
              <a:spcAft>
                <a:spcPct val="0"/>
              </a:spcAft>
              <a:buClrTx/>
              <a:buSzTx/>
              <a:buFont typeface="Arial" pitchFamily="34" charset="0"/>
              <a:buChar char="•"/>
            </a:pPr>
            <a:r>
              <a:rPr lang="en-GB" sz="1800" kern="0" dirty="0" smtClean="0">
                <a:latin typeface="+mn-lt"/>
                <a:ea typeface="+mj-ea"/>
                <a:cs typeface="+mj-cs"/>
              </a:rPr>
              <a:t>Linear speeds up to 12.5 m/s</a:t>
            </a:r>
          </a:p>
        </p:txBody>
      </p:sp>
      <p:pic>
        <p:nvPicPr>
          <p:cNvPr id="11" name="Picture 10" descr="Website_cameo_Signum_readhead.jpg"/>
          <p:cNvPicPr>
            <a:picLocks noChangeAspect="1"/>
          </p:cNvPicPr>
          <p:nvPr/>
        </p:nvPicPr>
        <p:blipFill>
          <a:blip r:embed="rId3" cstate="print"/>
          <a:stretch>
            <a:fillRect/>
          </a:stretch>
        </p:blipFill>
        <p:spPr>
          <a:xfrm rot="16200000">
            <a:off x="200710" y="1548000"/>
            <a:ext cx="3558322" cy="28800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4"/>
          <p:cNvGrpSpPr/>
          <p:nvPr/>
        </p:nvGrpSpPr>
        <p:grpSpPr>
          <a:xfrm>
            <a:off x="3326400" y="3520800"/>
            <a:ext cx="366635" cy="289747"/>
            <a:chOff x="1450390" y="2142858"/>
            <a:chExt cx="366635" cy="289747"/>
          </a:xfrm>
          <a:scene3d>
            <a:camera prst="orthographicFront"/>
            <a:lightRig rig="flat" dir="t"/>
          </a:scene3d>
        </p:grpSpPr>
        <p:sp>
          <p:nvSpPr>
            <p:cNvPr id="56" name="Right Arrow 55"/>
            <p:cNvSpPr/>
            <p:nvPr/>
          </p:nvSpPr>
          <p:spPr>
            <a:xfrm rot="15120000">
              <a:off x="1488834" y="2104414"/>
              <a:ext cx="289747" cy="366635"/>
            </a:xfrm>
            <a:prstGeom prst="rightArrow">
              <a:avLst>
                <a:gd name="adj1" fmla="val 60000"/>
                <a:gd name="adj2" fmla="val 50000"/>
              </a:avLst>
            </a:prstGeom>
            <a:sp3d z="-80000" prstMaterial="plastic">
              <a:bevelT w="50800" h="50800"/>
              <a:bevelB w="25400" h="25400" prst="angle"/>
            </a:sp3d>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57" name="Right Arrow 4"/>
            <p:cNvSpPr/>
            <p:nvPr/>
          </p:nvSpPr>
          <p:spPr>
            <a:xfrm rot="25920000">
              <a:off x="1545726" y="2219076"/>
              <a:ext cx="202823" cy="219981"/>
            </a:xfrm>
            <a:prstGeom prst="rect">
              <a:avLst/>
            </a:prstGeom>
            <a:sp3d z="-80000"/>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GB" sz="1600" kern="1200" dirty="0"/>
            </a:p>
          </p:txBody>
        </p:sp>
      </p:grpSp>
      <p:grpSp>
        <p:nvGrpSpPr>
          <p:cNvPr id="4" name="Group 69"/>
          <p:cNvGrpSpPr/>
          <p:nvPr/>
        </p:nvGrpSpPr>
        <p:grpSpPr>
          <a:xfrm>
            <a:off x="2718000" y="2322000"/>
            <a:ext cx="1080000" cy="1080000"/>
            <a:chOff x="835693" y="960221"/>
            <a:chExt cx="1086328" cy="1086328"/>
          </a:xfrm>
          <a:scene3d>
            <a:camera prst="orthographicFront"/>
            <a:lightRig rig="flat" dir="t"/>
          </a:scene3d>
        </p:grpSpPr>
        <p:sp>
          <p:nvSpPr>
            <p:cNvPr id="71" name="Oval 70"/>
            <p:cNvSpPr/>
            <p:nvPr/>
          </p:nvSpPr>
          <p:spPr>
            <a:xfrm>
              <a:off x="835693" y="960221"/>
              <a:ext cx="1086328" cy="1086328"/>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72" name="Oval 4"/>
            <p:cNvSpPr/>
            <p:nvPr/>
          </p:nvSpPr>
          <p:spPr>
            <a:xfrm>
              <a:off x="994782" y="1119310"/>
              <a:ext cx="768150" cy="76815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endParaRPr lang="en-GB" sz="4800" kern="1200" dirty="0"/>
            </a:p>
          </p:txBody>
        </p:sp>
      </p:grpSp>
      <p:grpSp>
        <p:nvGrpSpPr>
          <p:cNvPr id="5" name="Group 66"/>
          <p:cNvGrpSpPr/>
          <p:nvPr/>
        </p:nvGrpSpPr>
        <p:grpSpPr>
          <a:xfrm>
            <a:off x="3222000" y="3942000"/>
            <a:ext cx="1080000" cy="1080000"/>
            <a:chOff x="1340325" y="2513316"/>
            <a:chExt cx="1086328" cy="1086328"/>
          </a:xfrm>
          <a:scene3d>
            <a:camera prst="orthographicFront"/>
            <a:lightRig rig="flat" dir="t"/>
          </a:scene3d>
        </p:grpSpPr>
        <p:sp>
          <p:nvSpPr>
            <p:cNvPr id="68" name="Oval 67"/>
            <p:cNvSpPr/>
            <p:nvPr/>
          </p:nvSpPr>
          <p:spPr>
            <a:xfrm>
              <a:off x="1340325" y="2513316"/>
              <a:ext cx="1086328" cy="1086328"/>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69" name="Oval 4"/>
            <p:cNvSpPr/>
            <p:nvPr/>
          </p:nvSpPr>
          <p:spPr>
            <a:xfrm>
              <a:off x="1499414" y="2672405"/>
              <a:ext cx="768150" cy="76815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endParaRPr lang="en-GB" sz="4800" kern="1200" dirty="0"/>
            </a:p>
          </p:txBody>
        </p:sp>
      </p:grpSp>
      <p:grpSp>
        <p:nvGrpSpPr>
          <p:cNvPr id="6" name="Group 63"/>
          <p:cNvGrpSpPr/>
          <p:nvPr/>
        </p:nvGrpSpPr>
        <p:grpSpPr>
          <a:xfrm>
            <a:off x="4845600" y="3942000"/>
            <a:ext cx="1080000" cy="1080000"/>
            <a:chOff x="2973342" y="2513671"/>
            <a:chExt cx="1086328" cy="1086328"/>
          </a:xfrm>
          <a:scene3d>
            <a:camera prst="orthographicFront"/>
            <a:lightRig rig="flat" dir="t"/>
          </a:scene3d>
        </p:grpSpPr>
        <p:sp>
          <p:nvSpPr>
            <p:cNvPr id="65" name="Oval 64"/>
            <p:cNvSpPr/>
            <p:nvPr/>
          </p:nvSpPr>
          <p:spPr>
            <a:xfrm>
              <a:off x="2973342" y="2513671"/>
              <a:ext cx="1086328" cy="1086328"/>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66" name="Oval 4"/>
            <p:cNvSpPr/>
            <p:nvPr/>
          </p:nvSpPr>
          <p:spPr>
            <a:xfrm>
              <a:off x="3132431" y="2672760"/>
              <a:ext cx="768150" cy="76815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endParaRPr lang="en-GB" sz="4800" kern="1200" dirty="0"/>
            </a:p>
          </p:txBody>
        </p:sp>
      </p:grpSp>
      <p:grpSp>
        <p:nvGrpSpPr>
          <p:cNvPr id="7" name="Group 60"/>
          <p:cNvGrpSpPr/>
          <p:nvPr/>
        </p:nvGrpSpPr>
        <p:grpSpPr>
          <a:xfrm>
            <a:off x="5346000" y="2322000"/>
            <a:ext cx="1080000" cy="1080000"/>
            <a:chOff x="3477977" y="960221"/>
            <a:chExt cx="1086328" cy="1086328"/>
          </a:xfrm>
          <a:scene3d>
            <a:camera prst="orthographicFront"/>
            <a:lightRig rig="flat" dir="t"/>
          </a:scene3d>
        </p:grpSpPr>
        <p:sp>
          <p:nvSpPr>
            <p:cNvPr id="62" name="Oval 61"/>
            <p:cNvSpPr/>
            <p:nvPr/>
          </p:nvSpPr>
          <p:spPr>
            <a:xfrm>
              <a:off x="3477977" y="960221"/>
              <a:ext cx="1086328" cy="1086328"/>
            </a:xfrm>
            <a:prstGeom prst="ellipse">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63" name="Oval 4"/>
            <p:cNvSpPr/>
            <p:nvPr/>
          </p:nvSpPr>
          <p:spPr>
            <a:xfrm>
              <a:off x="3637066" y="1119310"/>
              <a:ext cx="768150" cy="76815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endParaRPr lang="en-GB" sz="4800" kern="1200" dirty="0"/>
            </a:p>
          </p:txBody>
        </p:sp>
      </p:grpSp>
      <p:grpSp>
        <p:nvGrpSpPr>
          <p:cNvPr id="8" name="Group 57"/>
          <p:cNvGrpSpPr/>
          <p:nvPr/>
        </p:nvGrpSpPr>
        <p:grpSpPr>
          <a:xfrm>
            <a:off x="4042800" y="1321200"/>
            <a:ext cx="1080000" cy="1080000"/>
            <a:chOff x="2156835" y="355"/>
            <a:chExt cx="1086328" cy="1086328"/>
          </a:xfrm>
          <a:scene3d>
            <a:camera prst="orthographicFront"/>
            <a:lightRig rig="flat" dir="t"/>
          </a:scene3d>
        </p:grpSpPr>
        <p:sp>
          <p:nvSpPr>
            <p:cNvPr id="59" name="Oval 58"/>
            <p:cNvSpPr/>
            <p:nvPr/>
          </p:nvSpPr>
          <p:spPr>
            <a:xfrm>
              <a:off x="2156835" y="355"/>
              <a:ext cx="1086328" cy="1086328"/>
            </a:xfrm>
            <a:prstGeom prst="ellipse">
              <a:avLst/>
            </a:prstGeom>
            <a:gradFill rotWithShape="0">
              <a:gsLst>
                <a:gs pos="0">
                  <a:srgbClr val="FF9933"/>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60" name="Oval 4"/>
            <p:cNvSpPr/>
            <p:nvPr/>
          </p:nvSpPr>
          <p:spPr>
            <a:xfrm>
              <a:off x="2315924" y="159444"/>
              <a:ext cx="768150" cy="76815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endParaRPr lang="en-GB" sz="4800" kern="1200" dirty="0"/>
            </a:p>
          </p:txBody>
        </p:sp>
      </p:grpSp>
      <p:sp>
        <p:nvSpPr>
          <p:cNvPr id="3" name="Title 2"/>
          <p:cNvSpPr>
            <a:spLocks noGrp="1"/>
          </p:cNvSpPr>
          <p:nvPr>
            <p:ph type="title"/>
          </p:nvPr>
        </p:nvSpPr>
        <p:spPr/>
        <p:txBody>
          <a:bodyPr/>
          <a:lstStyle/>
          <a:p>
            <a:r>
              <a:rPr lang="en-GB" dirty="0" smtClean="0"/>
              <a:t>Value to you</a:t>
            </a:r>
            <a:endParaRPr lang="en-GB" dirty="0"/>
          </a:p>
        </p:txBody>
      </p:sp>
      <p:grpSp>
        <p:nvGrpSpPr>
          <p:cNvPr id="9" name="Group 28"/>
          <p:cNvGrpSpPr/>
          <p:nvPr/>
        </p:nvGrpSpPr>
        <p:grpSpPr>
          <a:xfrm>
            <a:off x="3790800" y="2160000"/>
            <a:ext cx="289747" cy="366635"/>
            <a:chOff x="1887921" y="844954"/>
            <a:chExt cx="289747" cy="366635"/>
          </a:xfrm>
          <a:scene3d>
            <a:camera prst="orthographicFront"/>
            <a:lightRig rig="flat" dir="t"/>
          </a:scene3d>
        </p:grpSpPr>
        <p:sp>
          <p:nvSpPr>
            <p:cNvPr id="30" name="Right Arrow 29"/>
            <p:cNvSpPr/>
            <p:nvPr/>
          </p:nvSpPr>
          <p:spPr>
            <a:xfrm rot="19440000">
              <a:off x="1887921" y="844954"/>
              <a:ext cx="289747" cy="366635"/>
            </a:xfrm>
            <a:prstGeom prst="rightArrow">
              <a:avLst>
                <a:gd name="adj1" fmla="val 60000"/>
                <a:gd name="adj2" fmla="val 50000"/>
              </a:avLst>
            </a:prstGeom>
            <a:sp3d z="-80000" prstMaterial="plastic">
              <a:bevelT w="50800" h="50800"/>
              <a:bevelB w="25400" h="25400" prst="angle"/>
            </a:sp3d>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31" name="Right Arrow 4"/>
            <p:cNvSpPr/>
            <p:nvPr/>
          </p:nvSpPr>
          <p:spPr>
            <a:xfrm rot="19440000">
              <a:off x="1896222" y="943827"/>
              <a:ext cx="202823" cy="219981"/>
            </a:xfrm>
            <a:prstGeom prst="rect">
              <a:avLst/>
            </a:prstGeom>
            <a:sp3d z="-80000"/>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GB" sz="1600" kern="1200" dirty="0"/>
            </a:p>
          </p:txBody>
        </p:sp>
      </p:grpSp>
      <p:grpSp>
        <p:nvGrpSpPr>
          <p:cNvPr id="10" name="Group 31"/>
          <p:cNvGrpSpPr/>
          <p:nvPr/>
        </p:nvGrpSpPr>
        <p:grpSpPr>
          <a:xfrm>
            <a:off x="5112000" y="2196000"/>
            <a:ext cx="289747" cy="366635"/>
            <a:chOff x="3209063" y="835314"/>
            <a:chExt cx="289747" cy="366635"/>
          </a:xfrm>
          <a:scene3d>
            <a:camera prst="orthographicFront"/>
            <a:lightRig rig="flat" dir="t"/>
          </a:scene3d>
        </p:grpSpPr>
        <p:sp>
          <p:nvSpPr>
            <p:cNvPr id="33" name="Right Arrow 32"/>
            <p:cNvSpPr/>
            <p:nvPr/>
          </p:nvSpPr>
          <p:spPr>
            <a:xfrm rot="2160000">
              <a:off x="3209063" y="835314"/>
              <a:ext cx="289747" cy="366635"/>
            </a:xfrm>
            <a:prstGeom prst="rightArrow">
              <a:avLst>
                <a:gd name="adj1" fmla="val 60000"/>
                <a:gd name="adj2" fmla="val 50000"/>
              </a:avLst>
            </a:prstGeom>
            <a:sp3d z="-80000" prstMaterial="plastic">
              <a:bevelT w="50800" h="50800"/>
              <a:bevelB w="25400" h="25400" prst="angle"/>
            </a:sp3d>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34" name="Right Arrow 4"/>
            <p:cNvSpPr/>
            <p:nvPr/>
          </p:nvSpPr>
          <p:spPr>
            <a:xfrm rot="2160000">
              <a:off x="3217364" y="883095"/>
              <a:ext cx="202823" cy="219981"/>
            </a:xfrm>
            <a:prstGeom prst="rect">
              <a:avLst/>
            </a:prstGeom>
            <a:sp3d z="-80000"/>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GB" sz="1600" kern="1200" dirty="0"/>
            </a:p>
          </p:txBody>
        </p:sp>
      </p:grpSp>
      <p:grpSp>
        <p:nvGrpSpPr>
          <p:cNvPr id="11" name="Group 34"/>
          <p:cNvGrpSpPr/>
          <p:nvPr/>
        </p:nvGrpSpPr>
        <p:grpSpPr>
          <a:xfrm>
            <a:off x="5446800" y="3546000"/>
            <a:ext cx="366635" cy="289747"/>
            <a:chOff x="3588042" y="2127260"/>
            <a:chExt cx="366635" cy="289747"/>
          </a:xfrm>
          <a:scene3d>
            <a:camera prst="orthographicFront"/>
            <a:lightRig rig="flat" dir="t"/>
          </a:scene3d>
        </p:grpSpPr>
        <p:sp>
          <p:nvSpPr>
            <p:cNvPr id="36" name="Right Arrow 35"/>
            <p:cNvSpPr/>
            <p:nvPr/>
          </p:nvSpPr>
          <p:spPr>
            <a:xfrm rot="6480000">
              <a:off x="3626486" y="2088816"/>
              <a:ext cx="289747" cy="366635"/>
            </a:xfrm>
            <a:prstGeom prst="rightArrow">
              <a:avLst>
                <a:gd name="adj1" fmla="val 60000"/>
                <a:gd name="adj2" fmla="val 50000"/>
              </a:avLst>
            </a:prstGeom>
            <a:sp3d z="-80000" prstMaterial="plastic">
              <a:bevelT w="50800" h="50800"/>
              <a:bevelB w="25400" h="25400" prst="angle"/>
            </a:sp3d>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37" name="Right Arrow 4"/>
            <p:cNvSpPr/>
            <p:nvPr/>
          </p:nvSpPr>
          <p:spPr>
            <a:xfrm rot="17280000">
              <a:off x="3683378" y="2120808"/>
              <a:ext cx="202823" cy="219981"/>
            </a:xfrm>
            <a:prstGeom prst="rect">
              <a:avLst/>
            </a:prstGeom>
            <a:sp3d z="-80000"/>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GB" sz="1600" kern="1200" dirty="0"/>
            </a:p>
          </p:txBody>
        </p:sp>
      </p:grpSp>
      <p:grpSp>
        <p:nvGrpSpPr>
          <p:cNvPr id="12" name="Group 37"/>
          <p:cNvGrpSpPr/>
          <p:nvPr/>
        </p:nvGrpSpPr>
        <p:grpSpPr>
          <a:xfrm>
            <a:off x="4417200" y="4299942"/>
            <a:ext cx="289747" cy="366635"/>
            <a:chOff x="2563326" y="2873162"/>
            <a:chExt cx="289747" cy="366635"/>
          </a:xfrm>
          <a:scene3d>
            <a:camera prst="orthographicFront"/>
            <a:lightRig rig="flat" dir="t"/>
          </a:scene3d>
        </p:grpSpPr>
        <p:sp>
          <p:nvSpPr>
            <p:cNvPr id="39" name="Right Arrow 38"/>
            <p:cNvSpPr/>
            <p:nvPr/>
          </p:nvSpPr>
          <p:spPr>
            <a:xfrm rot="10800000">
              <a:off x="2563326" y="2873162"/>
              <a:ext cx="289747" cy="366635"/>
            </a:xfrm>
            <a:prstGeom prst="rightArrow">
              <a:avLst>
                <a:gd name="adj1" fmla="val 60000"/>
                <a:gd name="adj2" fmla="val 50000"/>
              </a:avLst>
            </a:prstGeom>
            <a:sp3d z="-80000" prstMaterial="plastic">
              <a:bevelT w="50800" h="50800"/>
              <a:bevelB w="25400" h="25400" prst="angle"/>
            </a:sp3d>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40" name="Right Arrow 4"/>
            <p:cNvSpPr/>
            <p:nvPr/>
          </p:nvSpPr>
          <p:spPr>
            <a:xfrm rot="21600000">
              <a:off x="2650250" y="2946489"/>
              <a:ext cx="202823" cy="219981"/>
            </a:xfrm>
            <a:prstGeom prst="rect">
              <a:avLst/>
            </a:prstGeom>
            <a:sp3d z="-80000"/>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GB" sz="1600" kern="1200" dirty="0"/>
            </a:p>
          </p:txBody>
        </p:sp>
      </p:grpSp>
      <p:sp>
        <p:nvSpPr>
          <p:cNvPr id="50" name="TextBox 49"/>
          <p:cNvSpPr txBox="1"/>
          <p:nvPr/>
        </p:nvSpPr>
        <p:spPr bwMode="auto">
          <a:xfrm>
            <a:off x="4096800" y="1661145"/>
            <a:ext cx="972000" cy="40011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b="1" kern="0" dirty="0" smtClean="0">
                <a:solidFill>
                  <a:schemeClr val="bg1"/>
                </a:solidFill>
                <a:latin typeface="+mn-lt"/>
                <a:ea typeface="+mj-ea"/>
                <a:cs typeface="+mj-cs"/>
              </a:rPr>
              <a:t>Functionally safe</a:t>
            </a:r>
            <a:endParaRPr kumimoji="0" lang="en-GB" sz="10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51" name="TextBox 50"/>
          <p:cNvSpPr txBox="1"/>
          <p:nvPr/>
        </p:nvSpPr>
        <p:spPr bwMode="auto">
          <a:xfrm>
            <a:off x="5417948" y="2738890"/>
            <a:ext cx="936104" cy="246221"/>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b="1" kern="0" dirty="0" smtClean="0">
                <a:solidFill>
                  <a:schemeClr val="bg1"/>
                </a:solidFill>
                <a:latin typeface="+mn-lt"/>
                <a:ea typeface="+mj-ea"/>
                <a:cs typeface="+mj-cs"/>
              </a:rPr>
              <a:t>Robust</a:t>
            </a:r>
            <a:endParaRPr kumimoji="0" lang="en-GB" sz="10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52" name="TextBox 51"/>
          <p:cNvSpPr txBox="1"/>
          <p:nvPr/>
        </p:nvSpPr>
        <p:spPr bwMode="auto">
          <a:xfrm>
            <a:off x="4881544" y="4358890"/>
            <a:ext cx="1008112" cy="246221"/>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b="1" kern="0" noProof="0" dirty="0" smtClean="0">
                <a:solidFill>
                  <a:schemeClr val="bg1"/>
                </a:solidFill>
                <a:latin typeface="+mn-lt"/>
                <a:ea typeface="+mj-ea"/>
                <a:cs typeface="+mj-cs"/>
              </a:rPr>
              <a:t>High speed</a:t>
            </a:r>
            <a:endParaRPr kumimoji="0" lang="en-GB" sz="10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53" name="TextBox 52"/>
          <p:cNvSpPr txBox="1"/>
          <p:nvPr/>
        </p:nvSpPr>
        <p:spPr bwMode="auto">
          <a:xfrm>
            <a:off x="3257944" y="4281945"/>
            <a:ext cx="1008112" cy="40011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b="1" kern="0" noProof="0" dirty="0" smtClean="0">
                <a:solidFill>
                  <a:schemeClr val="bg1"/>
                </a:solidFill>
                <a:latin typeface="+mn-lt"/>
                <a:ea typeface="+mj-ea"/>
                <a:cs typeface="+mj-cs"/>
              </a:rPr>
              <a:t>Increased performance</a:t>
            </a:r>
            <a:endParaRPr kumimoji="0" lang="en-GB" sz="10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54" name="TextBox 53"/>
          <p:cNvSpPr txBox="1"/>
          <p:nvPr/>
        </p:nvSpPr>
        <p:spPr bwMode="auto">
          <a:xfrm>
            <a:off x="2753944" y="2738890"/>
            <a:ext cx="1008112" cy="246221"/>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b="1" kern="0" noProof="0" dirty="0" smtClean="0">
                <a:solidFill>
                  <a:schemeClr val="bg1"/>
                </a:solidFill>
                <a:latin typeface="+mn-lt"/>
                <a:ea typeface="+mj-ea"/>
                <a:cs typeface="+mj-cs"/>
              </a:rPr>
              <a:t>Easy set-up</a:t>
            </a:r>
            <a:endParaRPr kumimoji="0" lang="en-GB" sz="1000" b="1" i="0" u="none" strike="noStrike" kern="0" cap="none" spc="0" normalizeH="0" baseline="0" noProof="0" dirty="0" smtClean="0">
              <a:ln>
                <a:noFill/>
              </a:ln>
              <a:solidFill>
                <a:schemeClr val="bg1"/>
              </a:solidFill>
              <a:effectLst/>
              <a:uLnTx/>
              <a:uFillTx/>
              <a:latin typeface="+mn-lt"/>
              <a:ea typeface="+mj-ea"/>
              <a:cs typeface="+mj-cs"/>
            </a:endParaRPr>
          </a:p>
        </p:txBody>
      </p:sp>
      <p:sp>
        <p:nvSpPr>
          <p:cNvPr id="42" name="TextBox 41"/>
          <p:cNvSpPr txBox="1"/>
          <p:nvPr/>
        </p:nvSpPr>
        <p:spPr bwMode="auto">
          <a:xfrm>
            <a:off x="3942184" y="3003798"/>
            <a:ext cx="1259632" cy="52322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57150">
              <a:bevelT w="25400" h="25400"/>
            </a:sp3d>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2800" b="1" i="0" u="none" strike="noStrike" kern="0" cap="none" spc="0" normalizeH="0" baseline="0" noProof="0" dirty="0" smtClean="0">
                <a:ln>
                  <a:noFill/>
                </a:ln>
                <a:solidFill>
                  <a:schemeClr val="accent1"/>
                </a:solidFill>
                <a:effectLst/>
                <a:uLnTx/>
                <a:uFillTx/>
                <a:latin typeface="+mj-lt"/>
                <a:ea typeface="+mj-ea"/>
                <a:cs typeface="+mj-cs"/>
              </a:rPr>
              <a:t>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2000"/>
                                        <p:tgtEl>
                                          <p:spTgt spid="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2000"/>
                                        <p:tgtEl>
                                          <p:spTgt spid="10"/>
                                        </p:tgtEl>
                                      </p:cBhvr>
                                    </p:animEffect>
                                  </p:childTnLst>
                                </p:cTn>
                              </p:par>
                              <p:par>
                                <p:cTn id="13" presetID="10" presetClass="entr" presetSubtype="0" fill="hold" grpId="0" nodeType="withEffect">
                                  <p:stCondLst>
                                    <p:cond delay="1000"/>
                                  </p:stCondLst>
                                  <p:childTnLst>
                                    <p:set>
                                      <p:cBhvr>
                                        <p:cTn id="14" dur="1" fill="hold">
                                          <p:stCondLst>
                                            <p:cond delay="0"/>
                                          </p:stCondLst>
                                        </p:cTn>
                                        <p:tgtEl>
                                          <p:spTgt spid="51"/>
                                        </p:tgtEl>
                                        <p:attrNameLst>
                                          <p:attrName>style.visibility</p:attrName>
                                        </p:attrNameLst>
                                      </p:cBhvr>
                                      <p:to>
                                        <p:strVal val="visible"/>
                                      </p:to>
                                    </p:set>
                                    <p:animEffect transition="in" filter="fade">
                                      <p:cBhvr>
                                        <p:cTn id="15" dur="2000"/>
                                        <p:tgtEl>
                                          <p:spTgt spid="5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2000"/>
                                        <p:tgtEl>
                                          <p:spTgt spid="11"/>
                                        </p:tgtEl>
                                      </p:cBhvr>
                                    </p:animEffect>
                                  </p:childTnLst>
                                </p:cTn>
                              </p:par>
                              <p:par>
                                <p:cTn id="21" presetID="10" presetClass="entr" presetSubtype="0" fill="hold" grpId="0" nodeType="withEffect">
                                  <p:stCondLst>
                                    <p:cond delay="1000"/>
                                  </p:stCondLst>
                                  <p:childTnLst>
                                    <p:set>
                                      <p:cBhvr>
                                        <p:cTn id="22" dur="1" fill="hold">
                                          <p:stCondLst>
                                            <p:cond delay="0"/>
                                          </p:stCondLst>
                                        </p:cTn>
                                        <p:tgtEl>
                                          <p:spTgt spid="52"/>
                                        </p:tgtEl>
                                        <p:attrNameLst>
                                          <p:attrName>style.visibility</p:attrName>
                                        </p:attrNameLst>
                                      </p:cBhvr>
                                      <p:to>
                                        <p:strVal val="visible"/>
                                      </p:to>
                                    </p:set>
                                    <p:animEffect transition="in" filter="fade">
                                      <p:cBhvr>
                                        <p:cTn id="23" dur="2000"/>
                                        <p:tgtEl>
                                          <p:spTgt spid="5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2000"/>
                                        <p:tgtEl>
                                          <p:spTgt spid="12"/>
                                        </p:tgtEl>
                                      </p:cBhvr>
                                    </p:animEffect>
                                  </p:childTnLst>
                                </p:cTn>
                              </p:par>
                              <p:par>
                                <p:cTn id="29" presetID="10" presetClass="entr" presetSubtype="0" fill="hold" grpId="0" nodeType="withEffect">
                                  <p:stCondLst>
                                    <p:cond delay="1000"/>
                                  </p:stCondLst>
                                  <p:childTnLst>
                                    <p:set>
                                      <p:cBhvr>
                                        <p:cTn id="30" dur="1" fill="hold">
                                          <p:stCondLst>
                                            <p:cond delay="0"/>
                                          </p:stCondLst>
                                        </p:cTn>
                                        <p:tgtEl>
                                          <p:spTgt spid="53"/>
                                        </p:tgtEl>
                                        <p:attrNameLst>
                                          <p:attrName>style.visibility</p:attrName>
                                        </p:attrNameLst>
                                      </p:cBhvr>
                                      <p:to>
                                        <p:strVal val="visible"/>
                                      </p:to>
                                    </p:set>
                                    <p:animEffect transition="in" filter="fade">
                                      <p:cBhvr>
                                        <p:cTn id="31" dur="2000"/>
                                        <p:tgtEl>
                                          <p:spTgt spid="5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fade">
                                      <p:cBhvr>
                                        <p:cTn id="36" dur="2000"/>
                                        <p:tgtEl>
                                          <p:spTgt spid="2"/>
                                        </p:tgtEl>
                                      </p:cBhvr>
                                    </p:animEffect>
                                  </p:childTnLst>
                                </p:cTn>
                              </p:par>
                              <p:par>
                                <p:cTn id="37" presetID="10" presetClass="entr" presetSubtype="0" fill="hold" grpId="0" nodeType="withEffect">
                                  <p:stCondLst>
                                    <p:cond delay="1000"/>
                                  </p:stCondLst>
                                  <p:childTnLst>
                                    <p:set>
                                      <p:cBhvr>
                                        <p:cTn id="38" dur="1" fill="hold">
                                          <p:stCondLst>
                                            <p:cond delay="0"/>
                                          </p:stCondLst>
                                        </p:cTn>
                                        <p:tgtEl>
                                          <p:spTgt spid="54"/>
                                        </p:tgtEl>
                                        <p:attrNameLst>
                                          <p:attrName>style.visibility</p:attrName>
                                        </p:attrNameLst>
                                      </p:cBhvr>
                                      <p:to>
                                        <p:strVal val="visible"/>
                                      </p:to>
                                    </p:set>
                                    <p:animEffect transition="in" filter="fade">
                                      <p:cBhvr>
                                        <p:cTn id="39" dur="2000"/>
                                        <p:tgtEl>
                                          <p:spTgt spid="54"/>
                                        </p:tgtEl>
                                      </p:cBhvr>
                                    </p:animEffect>
                                  </p:childTnLst>
                                </p:cTn>
                              </p:par>
                              <p:par>
                                <p:cTn id="40" presetID="10" presetClass="entr" presetSubtype="0" fill="hold" nodeType="withEffect">
                                  <p:stCondLst>
                                    <p:cond delay="50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2" grpId="0"/>
      <p:bldP spid="53" grpId="0"/>
      <p:bldP spid="5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Specifications</a:t>
            </a:r>
            <a:endParaRPr lang="en-GB" dirty="0"/>
          </a:p>
        </p:txBody>
      </p:sp>
      <p:pic>
        <p:nvPicPr>
          <p:cNvPr id="7" name="Picture 6" descr="SiGNUM__RESM.jpg"/>
          <p:cNvPicPr>
            <a:picLocks noChangeAspect="1"/>
          </p:cNvPicPr>
          <p:nvPr/>
        </p:nvPicPr>
        <p:blipFill>
          <a:blip r:embed="rId3" cstate="print"/>
          <a:srcRect r="23224"/>
          <a:stretch>
            <a:fillRect/>
          </a:stretch>
        </p:blipFill>
        <p:spPr>
          <a:xfrm>
            <a:off x="6407696" y="1579500"/>
            <a:ext cx="2736304" cy="3564000"/>
          </a:xfrm>
          <a:prstGeom prst="rect">
            <a:avLst/>
          </a:prstGeom>
        </p:spPr>
      </p:pic>
      <p:sp>
        <p:nvSpPr>
          <p:cNvPr id="2" name="Content Placeholder 1"/>
          <p:cNvSpPr>
            <a:spLocks noGrp="1"/>
          </p:cNvSpPr>
          <p:nvPr>
            <p:ph idx="1"/>
          </p:nvPr>
        </p:nvSpPr>
        <p:spPr>
          <a:xfrm>
            <a:off x="467544" y="1491630"/>
            <a:ext cx="7488832" cy="3330371"/>
          </a:xfrm>
        </p:spPr>
        <p:txBody>
          <a:bodyPr/>
          <a:lstStyle/>
          <a:p>
            <a:pPr>
              <a:spcBef>
                <a:spcPts val="500"/>
              </a:spcBef>
            </a:pPr>
            <a:r>
              <a:rPr lang="en-GB" sz="1800" dirty="0" smtClean="0"/>
              <a:t>Functional safety certified* (compliant with ISO 13849-1)</a:t>
            </a:r>
          </a:p>
          <a:p>
            <a:pPr>
              <a:spcBef>
                <a:spcPts val="500"/>
              </a:spcBef>
            </a:pPr>
            <a:r>
              <a:rPr lang="en-GB" sz="1800" dirty="0" smtClean="0"/>
              <a:t>Both 20 µm pitch linear and rotary scales available</a:t>
            </a:r>
          </a:p>
          <a:p>
            <a:pPr>
              <a:spcBef>
                <a:spcPts val="500"/>
              </a:spcBef>
            </a:pPr>
            <a:r>
              <a:rPr lang="en-GB" sz="1800" dirty="0" smtClean="0"/>
              <a:t>Compact readhead size:  36 mm x 16.5 mm x 14.8 mm</a:t>
            </a:r>
          </a:p>
          <a:p>
            <a:pPr>
              <a:spcBef>
                <a:spcPts val="500"/>
              </a:spcBef>
            </a:pPr>
            <a:r>
              <a:rPr lang="en-GB" sz="1800" dirty="0" smtClean="0"/>
              <a:t>Linear resolutions to 5 nm and linear speeds to 12.5 m/s</a:t>
            </a:r>
          </a:p>
          <a:p>
            <a:pPr>
              <a:spcBef>
                <a:spcPts val="500"/>
              </a:spcBef>
            </a:pPr>
            <a:r>
              <a:rPr lang="en-GB" sz="1800" dirty="0" smtClean="0"/>
              <a:t>Rotary angular speeds to 4600 RPM</a:t>
            </a:r>
          </a:p>
          <a:p>
            <a:pPr>
              <a:spcBef>
                <a:spcPts val="500"/>
              </a:spcBef>
            </a:pPr>
            <a:r>
              <a:rPr lang="en-GB" sz="1800" dirty="0" smtClean="0"/>
              <a:t>Choose FANUC serial comms or dual analogue / digital outputs</a:t>
            </a:r>
          </a:p>
          <a:p>
            <a:pPr>
              <a:spcBef>
                <a:spcPts val="500"/>
              </a:spcBef>
            </a:pPr>
            <a:r>
              <a:rPr lang="en-GB" sz="1800" dirty="0" smtClean="0"/>
              <a:t>Linear system accuracy to ± 1 µm/m</a:t>
            </a:r>
          </a:p>
          <a:p>
            <a:pPr>
              <a:spcBef>
                <a:spcPts val="500"/>
              </a:spcBef>
            </a:pPr>
            <a:r>
              <a:rPr lang="en-GB" sz="1800" dirty="0" smtClean="0"/>
              <a:t>Rotary system accuracy to ±1 arc second</a:t>
            </a:r>
          </a:p>
          <a:p>
            <a:pPr>
              <a:spcBef>
                <a:spcPts val="500"/>
              </a:spcBef>
            </a:pPr>
            <a:r>
              <a:rPr lang="en-GB" sz="1800" dirty="0" smtClean="0"/>
              <a:t>Set-up LEDs and SiGNUM diagnostic software</a:t>
            </a:r>
          </a:p>
          <a:p>
            <a:pPr>
              <a:spcBef>
                <a:spcPts val="500"/>
              </a:spcBef>
              <a:buNone/>
            </a:pPr>
            <a:r>
              <a:rPr lang="en-GB" sz="1800" dirty="0" smtClean="0"/>
              <a:t>* </a:t>
            </a:r>
            <a:r>
              <a:rPr lang="en-GB" sz="1000" i="1" dirty="0" smtClean="0"/>
              <a:t>See functional safety supplement for instructions on installation, available for download on the Renishaw.com website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2">
                                            <p:txEl>
                                              <p:pRg st="9" end="9"/>
                                            </p:txEl>
                                          </p:spTgt>
                                        </p:tgtEl>
                                        <p:attrNameLst>
                                          <p:attrName>style.visibility</p:attrName>
                                        </p:attrNameLst>
                                      </p:cBhvr>
                                      <p:to>
                                        <p:strVal val="visible"/>
                                      </p:to>
                                    </p:set>
                                    <p:animEffect transition="in" filter="fade">
                                      <p:cBhvr>
                                        <p:cTn id="11" dur="2000"/>
                                        <p:tgtEl>
                                          <p:spTgt spid="2">
                                            <p:txEl>
                                              <p:pRg st="9" end="9"/>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additive="base">
                                        <p:cTn id="16"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 calcmode="lin" valueType="num">
                                      <p:cBhvr additive="base">
                                        <p:cTn id="22"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 calcmode="lin" valueType="num">
                                      <p:cBhvr additive="base">
                                        <p:cTn id="28"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 calcmode="lin" valueType="num">
                                      <p:cBhvr additive="base">
                                        <p:cTn id="34"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 calcmode="lin" valueType="num">
                                      <p:cBhvr additive="base">
                                        <p:cTn id="40"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
                                            <p:txEl>
                                              <p:pRg st="6" end="6"/>
                                            </p:txEl>
                                          </p:spTgt>
                                        </p:tgtEl>
                                        <p:attrNameLst>
                                          <p:attrName>style.visibility</p:attrName>
                                        </p:attrNameLst>
                                      </p:cBhvr>
                                      <p:to>
                                        <p:strVal val="visible"/>
                                      </p:to>
                                    </p:set>
                                    <p:anim calcmode="lin" valueType="num">
                                      <p:cBhvr additive="base">
                                        <p:cTn id="46"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2">
                                            <p:txEl>
                                              <p:pRg st="7" end="7"/>
                                            </p:txEl>
                                          </p:spTgt>
                                        </p:tgtEl>
                                        <p:attrNameLst>
                                          <p:attrName>style.visibility</p:attrName>
                                        </p:attrNameLst>
                                      </p:cBhvr>
                                      <p:to>
                                        <p:strVal val="visible"/>
                                      </p:to>
                                    </p:set>
                                    <p:anim calcmode="lin" valueType="num">
                                      <p:cBhvr additive="base">
                                        <p:cTn id="52"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
                                            <p:txEl>
                                              <p:pRg st="8" end="8"/>
                                            </p:txEl>
                                          </p:spTgt>
                                        </p:tgtEl>
                                        <p:attrNameLst>
                                          <p:attrName>style.visibility</p:attrName>
                                        </p:attrNameLst>
                                      </p:cBhvr>
                                      <p:to>
                                        <p:strVal val="visible"/>
                                      </p:to>
                                    </p:set>
                                    <p:anim calcmode="lin" valueType="num">
                                      <p:cBhvr additive="base">
                                        <p:cTn id="58"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Real-life applications</a:t>
            </a:r>
            <a:endParaRPr lang="en-GB" dirty="0"/>
          </a:p>
        </p:txBody>
      </p:sp>
      <p:pic>
        <p:nvPicPr>
          <p:cNvPr id="7" name="Picture 6" descr="abtech 5-axis optical metrology station.jpg"/>
          <p:cNvPicPr>
            <a:picLocks noChangeAspect="1"/>
          </p:cNvPicPr>
          <p:nvPr/>
        </p:nvPicPr>
        <p:blipFill>
          <a:blip r:embed="rId3" cstate="print"/>
          <a:srcRect r="3112"/>
          <a:stretch>
            <a:fillRect/>
          </a:stretch>
        </p:blipFill>
        <p:spPr>
          <a:xfrm>
            <a:off x="6966652" y="1203598"/>
            <a:ext cx="2141852" cy="2592000"/>
          </a:xfrm>
          <a:prstGeom prst="rect">
            <a:avLst/>
          </a:prstGeom>
        </p:spPr>
      </p:pic>
      <p:sp>
        <p:nvSpPr>
          <p:cNvPr id="2" name="Content Placeholder 1"/>
          <p:cNvSpPr>
            <a:spLocks noGrp="1"/>
          </p:cNvSpPr>
          <p:nvPr>
            <p:ph idx="1"/>
          </p:nvPr>
        </p:nvSpPr>
        <p:spPr>
          <a:xfrm>
            <a:off x="323528" y="1419622"/>
            <a:ext cx="6696744" cy="3600400"/>
          </a:xfrm>
        </p:spPr>
        <p:txBody>
          <a:bodyPr/>
          <a:lstStyle/>
          <a:p>
            <a:pPr>
              <a:spcBef>
                <a:spcPts val="500"/>
              </a:spcBef>
              <a:spcAft>
                <a:spcPts val="200"/>
              </a:spcAft>
            </a:pPr>
            <a:r>
              <a:rPr lang="en-GB" sz="1800" dirty="0" smtClean="0"/>
              <a:t>ABTech Manufacturing creates five-axis platforms for nanometre/sub-arc second processing around its ultra-precision air bearings</a:t>
            </a:r>
          </a:p>
          <a:p>
            <a:pPr>
              <a:spcBef>
                <a:spcPts val="500"/>
              </a:spcBef>
              <a:spcAft>
                <a:spcPts val="200"/>
              </a:spcAft>
            </a:pPr>
            <a:r>
              <a:rPr lang="en-GB" sz="1800" dirty="0" smtClean="0"/>
              <a:t>ABTech selected SiGNUM for an air-bearing optical metrology station requiring high resolution optical encoder feedback for multiple linear and rotary axes </a:t>
            </a:r>
            <a:endParaRPr lang="en-GB" sz="1800" i="1" dirty="0" smtClean="0"/>
          </a:p>
          <a:p>
            <a:pPr marL="182563" indent="-182563">
              <a:spcBef>
                <a:spcPts val="500"/>
              </a:spcBef>
              <a:spcAft>
                <a:spcPts val="200"/>
              </a:spcAft>
              <a:buNone/>
            </a:pPr>
            <a:r>
              <a:rPr lang="en-GB" sz="1800" dirty="0" smtClean="0"/>
              <a:t>	</a:t>
            </a:r>
            <a:endParaRPr lang="en-GB" sz="1800" dirty="0" smtClean="0">
              <a:solidFill>
                <a:schemeClr val="accent1"/>
              </a:solidFill>
            </a:endParaRPr>
          </a:p>
          <a:p>
            <a:pPr>
              <a:spcBef>
                <a:spcPts val="500"/>
              </a:spcBef>
              <a:spcAft>
                <a:spcPts val="200"/>
              </a:spcAft>
              <a:buNone/>
            </a:pPr>
            <a:endParaRPr lang="en-GB" sz="1800" dirty="0">
              <a:solidFill>
                <a:schemeClr val="accent1"/>
              </a:solidFill>
            </a:endParaRPr>
          </a:p>
        </p:txBody>
      </p:sp>
      <p:sp>
        <p:nvSpPr>
          <p:cNvPr id="5" name="TextBox 4"/>
          <p:cNvSpPr txBox="1"/>
          <p:nvPr/>
        </p:nvSpPr>
        <p:spPr bwMode="auto">
          <a:xfrm>
            <a:off x="72000" y="3075806"/>
            <a:ext cx="504056" cy="1015663"/>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6000" b="1" i="0" u="none" strike="noStrike" kern="0" cap="none" spc="0" normalizeH="0" baseline="0" noProof="0" dirty="0" smtClean="0">
                <a:ln>
                  <a:noFill/>
                </a:ln>
                <a:solidFill>
                  <a:schemeClr val="accent1"/>
                </a:solidFill>
                <a:effectLst/>
                <a:uLnTx/>
                <a:uFillTx/>
                <a:latin typeface="+mn-lt"/>
                <a:ea typeface="+mj-ea"/>
                <a:cs typeface="+mj-cs"/>
              </a:rPr>
              <a:t>“</a:t>
            </a:r>
          </a:p>
        </p:txBody>
      </p:sp>
      <p:sp>
        <p:nvSpPr>
          <p:cNvPr id="6" name="TextBox 5"/>
          <p:cNvSpPr txBox="1"/>
          <p:nvPr/>
        </p:nvSpPr>
        <p:spPr bwMode="auto">
          <a:xfrm flipV="1">
            <a:off x="6804248" y="4299942"/>
            <a:ext cx="504056" cy="64800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6000" b="1" i="0" u="none" strike="noStrike" kern="0" cap="none" spc="0" normalizeH="0" baseline="0" noProof="0" dirty="0" smtClean="0">
                <a:ln>
                  <a:noFill/>
                </a:ln>
                <a:solidFill>
                  <a:schemeClr val="accent1"/>
                </a:solidFill>
                <a:effectLst/>
                <a:uLnTx/>
                <a:uFillTx/>
                <a:latin typeface="+mn-lt"/>
                <a:ea typeface="+mj-ea"/>
                <a:cs typeface="+mj-cs"/>
              </a:rPr>
              <a:t>“</a:t>
            </a:r>
          </a:p>
        </p:txBody>
      </p:sp>
      <p:sp>
        <p:nvSpPr>
          <p:cNvPr id="8" name="TextBox 7"/>
          <p:cNvSpPr txBox="1"/>
          <p:nvPr/>
        </p:nvSpPr>
        <p:spPr bwMode="auto">
          <a:xfrm>
            <a:off x="467544" y="3363838"/>
            <a:ext cx="6552728" cy="1477328"/>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r>
              <a:rPr lang="en-GB" sz="1800" kern="0" dirty="0" smtClean="0">
                <a:solidFill>
                  <a:srgbClr val="FF9933"/>
                </a:solidFill>
                <a:latin typeface="Arial"/>
              </a:rPr>
              <a:t>This being a metrology system, we were most concerned about thermal stability. The Invar</a:t>
            </a:r>
            <a:r>
              <a:rPr lang="en-GB" sz="1800" kern="0" baseline="30000" dirty="0" smtClean="0">
                <a:solidFill>
                  <a:srgbClr val="FF9933"/>
                </a:solidFill>
                <a:latin typeface="Arial"/>
              </a:rPr>
              <a:t>®</a:t>
            </a:r>
            <a:r>
              <a:rPr lang="en-GB" sz="1800" kern="0" dirty="0" smtClean="0">
                <a:solidFill>
                  <a:srgbClr val="FF9933"/>
                </a:solidFill>
                <a:latin typeface="Arial"/>
              </a:rPr>
              <a:t> scales were a perfect fit for this application. Accuracy, price, ease of use and physical size were key factors for ABTech in selecting a position encoder. The advanced SiGNUM system meets all of these criteria</a:t>
            </a:r>
            <a:endParaRPr kumimoji="0" lang="en-GB" sz="2400" b="1" i="0" u="none" strike="noStrike" kern="0" cap="none" spc="0" normalizeH="0" baseline="0" noProof="0" dirty="0" smtClean="0">
              <a:ln>
                <a:noFill/>
              </a:ln>
              <a:solidFill>
                <a:schemeClr val="bg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6" name="Picture 2"/>
          <p:cNvPicPr>
            <a:picLocks noChangeArrowheads="1"/>
          </p:cNvPicPr>
          <p:nvPr/>
        </p:nvPicPr>
        <p:blipFill>
          <a:blip r:embed="rId3" cstate="print"/>
          <a:srcRect l="783" t="12501" r="14972" b="12490"/>
          <a:stretch>
            <a:fillRect/>
          </a:stretch>
        </p:blipFill>
        <p:spPr bwMode="auto">
          <a:xfrm>
            <a:off x="2700000" y="2520000"/>
            <a:ext cx="2412000" cy="432048"/>
          </a:xfrm>
          <a:prstGeom prst="rect">
            <a:avLst/>
          </a:prstGeom>
          <a:noFill/>
          <a:ln w="9525">
            <a:noFill/>
            <a:miter lim="800000"/>
            <a:headEnd/>
            <a:tailEnd/>
          </a:ln>
          <a:effectLst/>
        </p:spPr>
      </p:pic>
      <p:pic>
        <p:nvPicPr>
          <p:cNvPr id="175" name="Picture 2"/>
          <p:cNvPicPr>
            <a:picLocks noChangeArrowheads="1"/>
          </p:cNvPicPr>
          <p:nvPr/>
        </p:nvPicPr>
        <p:blipFill>
          <a:blip r:embed="rId3" cstate="print"/>
          <a:srcRect l="783" t="12501" r="14972" b="12490"/>
          <a:stretch>
            <a:fillRect/>
          </a:stretch>
        </p:blipFill>
        <p:spPr bwMode="auto">
          <a:xfrm>
            <a:off x="2628000" y="2520000"/>
            <a:ext cx="2412000" cy="432048"/>
          </a:xfrm>
          <a:prstGeom prst="rect">
            <a:avLst/>
          </a:prstGeom>
          <a:noFill/>
          <a:ln w="9525">
            <a:noFill/>
            <a:miter lim="800000"/>
            <a:headEnd/>
            <a:tailEnd/>
          </a:ln>
          <a:effectLst/>
        </p:spPr>
      </p:pic>
      <p:pic>
        <p:nvPicPr>
          <p:cNvPr id="174" name="Picture 2"/>
          <p:cNvPicPr>
            <a:picLocks noChangeArrowheads="1"/>
          </p:cNvPicPr>
          <p:nvPr/>
        </p:nvPicPr>
        <p:blipFill>
          <a:blip r:embed="rId3" cstate="print"/>
          <a:srcRect l="783" t="12501" r="14972" b="12490"/>
          <a:stretch>
            <a:fillRect/>
          </a:stretch>
        </p:blipFill>
        <p:spPr bwMode="auto">
          <a:xfrm>
            <a:off x="2556000" y="2520000"/>
            <a:ext cx="2412000" cy="432048"/>
          </a:xfrm>
          <a:prstGeom prst="rect">
            <a:avLst/>
          </a:prstGeom>
          <a:noFill/>
          <a:ln w="9525">
            <a:noFill/>
            <a:miter lim="800000"/>
            <a:headEnd/>
            <a:tailEnd/>
          </a:ln>
          <a:effectLst/>
        </p:spPr>
      </p:pic>
      <p:pic>
        <p:nvPicPr>
          <p:cNvPr id="173" name="Picture 2"/>
          <p:cNvPicPr>
            <a:picLocks noChangeArrowheads="1"/>
          </p:cNvPicPr>
          <p:nvPr/>
        </p:nvPicPr>
        <p:blipFill>
          <a:blip r:embed="rId3" cstate="print"/>
          <a:srcRect l="783" t="12501" r="14972" b="12490"/>
          <a:stretch>
            <a:fillRect/>
          </a:stretch>
        </p:blipFill>
        <p:spPr bwMode="auto">
          <a:xfrm>
            <a:off x="2484000" y="2520000"/>
            <a:ext cx="2412000" cy="432048"/>
          </a:xfrm>
          <a:prstGeom prst="rect">
            <a:avLst/>
          </a:prstGeom>
          <a:noFill/>
          <a:ln w="9525">
            <a:noFill/>
            <a:miter lim="800000"/>
            <a:headEnd/>
            <a:tailEnd/>
          </a:ln>
          <a:effectLst/>
        </p:spPr>
      </p:pic>
      <p:pic>
        <p:nvPicPr>
          <p:cNvPr id="172" name="Picture 2"/>
          <p:cNvPicPr>
            <a:picLocks noChangeArrowheads="1"/>
          </p:cNvPicPr>
          <p:nvPr/>
        </p:nvPicPr>
        <p:blipFill>
          <a:blip r:embed="rId3" cstate="print"/>
          <a:srcRect l="783" t="12501" r="14972" b="12490"/>
          <a:stretch>
            <a:fillRect/>
          </a:stretch>
        </p:blipFill>
        <p:spPr bwMode="auto">
          <a:xfrm>
            <a:off x="2412000" y="2520000"/>
            <a:ext cx="2412000" cy="432048"/>
          </a:xfrm>
          <a:prstGeom prst="rect">
            <a:avLst/>
          </a:prstGeom>
          <a:noFill/>
          <a:ln w="9525">
            <a:noFill/>
            <a:miter lim="800000"/>
            <a:headEnd/>
            <a:tailEnd/>
          </a:ln>
          <a:effectLst/>
        </p:spPr>
      </p:pic>
      <p:pic>
        <p:nvPicPr>
          <p:cNvPr id="171" name="Picture 2"/>
          <p:cNvPicPr>
            <a:picLocks noChangeArrowheads="1"/>
          </p:cNvPicPr>
          <p:nvPr/>
        </p:nvPicPr>
        <p:blipFill>
          <a:blip r:embed="rId3" cstate="print"/>
          <a:srcRect l="783" t="12501" r="14972" b="12490"/>
          <a:stretch>
            <a:fillRect/>
          </a:stretch>
        </p:blipFill>
        <p:spPr bwMode="auto">
          <a:xfrm>
            <a:off x="2339752" y="2520000"/>
            <a:ext cx="2412000" cy="432048"/>
          </a:xfrm>
          <a:prstGeom prst="rect">
            <a:avLst/>
          </a:prstGeom>
          <a:noFill/>
          <a:ln w="9525">
            <a:noFill/>
            <a:miter lim="800000"/>
            <a:headEnd/>
            <a:tailEnd/>
          </a:ln>
          <a:effectLst/>
        </p:spPr>
      </p:pic>
      <p:grpSp>
        <p:nvGrpSpPr>
          <p:cNvPr id="2" name="Group 197"/>
          <p:cNvGrpSpPr/>
          <p:nvPr/>
        </p:nvGrpSpPr>
        <p:grpSpPr>
          <a:xfrm>
            <a:off x="2843808" y="2067694"/>
            <a:ext cx="1872208" cy="144016"/>
            <a:chOff x="2987824" y="2427734"/>
            <a:chExt cx="1872208" cy="144016"/>
          </a:xfrm>
        </p:grpSpPr>
        <p:cxnSp>
          <p:nvCxnSpPr>
            <p:cNvPr id="184" name="Elbow Connector 183"/>
            <p:cNvCxnSpPr/>
            <p:nvPr/>
          </p:nvCxnSpPr>
          <p:spPr bwMode="auto">
            <a:xfrm>
              <a:off x="341987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86" name="Elbow Connector 185"/>
            <p:cNvCxnSpPr/>
            <p:nvPr/>
          </p:nvCxnSpPr>
          <p:spPr bwMode="auto">
            <a:xfrm flipV="1">
              <a:off x="356388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87" name="Elbow Connector 186"/>
            <p:cNvCxnSpPr/>
            <p:nvPr/>
          </p:nvCxnSpPr>
          <p:spPr bwMode="auto">
            <a:xfrm>
              <a:off x="370790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88" name="Elbow Connector 187"/>
            <p:cNvCxnSpPr/>
            <p:nvPr/>
          </p:nvCxnSpPr>
          <p:spPr bwMode="auto">
            <a:xfrm flipV="1">
              <a:off x="385192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90" name="Elbow Connector 189"/>
            <p:cNvCxnSpPr/>
            <p:nvPr/>
          </p:nvCxnSpPr>
          <p:spPr bwMode="auto">
            <a:xfrm flipV="1">
              <a:off x="327585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91" name="Elbow Connector 190"/>
            <p:cNvCxnSpPr/>
            <p:nvPr/>
          </p:nvCxnSpPr>
          <p:spPr bwMode="auto">
            <a:xfrm>
              <a:off x="399593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92" name="Elbow Connector 191"/>
            <p:cNvCxnSpPr/>
            <p:nvPr/>
          </p:nvCxnSpPr>
          <p:spPr bwMode="auto">
            <a:xfrm flipV="1">
              <a:off x="413995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93" name="Elbow Connector 192"/>
            <p:cNvCxnSpPr/>
            <p:nvPr/>
          </p:nvCxnSpPr>
          <p:spPr bwMode="auto">
            <a:xfrm>
              <a:off x="428396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94" name="Elbow Connector 193"/>
            <p:cNvCxnSpPr/>
            <p:nvPr/>
          </p:nvCxnSpPr>
          <p:spPr bwMode="auto">
            <a:xfrm flipV="1">
              <a:off x="442798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95" name="Elbow Connector 194"/>
            <p:cNvCxnSpPr/>
            <p:nvPr/>
          </p:nvCxnSpPr>
          <p:spPr bwMode="auto">
            <a:xfrm>
              <a:off x="457200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96" name="Elbow Connector 195"/>
            <p:cNvCxnSpPr/>
            <p:nvPr/>
          </p:nvCxnSpPr>
          <p:spPr bwMode="auto">
            <a:xfrm>
              <a:off x="313184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97" name="Elbow Connector 196"/>
            <p:cNvCxnSpPr/>
            <p:nvPr/>
          </p:nvCxnSpPr>
          <p:spPr bwMode="auto">
            <a:xfrm flipV="1">
              <a:off x="298782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grpSp>
      <p:grpSp>
        <p:nvGrpSpPr>
          <p:cNvPr id="6" name="Group 198"/>
          <p:cNvGrpSpPr/>
          <p:nvPr/>
        </p:nvGrpSpPr>
        <p:grpSpPr>
          <a:xfrm>
            <a:off x="2915816" y="2067694"/>
            <a:ext cx="1872208" cy="144016"/>
            <a:chOff x="2987824" y="2427734"/>
            <a:chExt cx="1872208" cy="144016"/>
          </a:xfrm>
        </p:grpSpPr>
        <p:cxnSp>
          <p:nvCxnSpPr>
            <p:cNvPr id="200" name="Elbow Connector 199"/>
            <p:cNvCxnSpPr/>
            <p:nvPr/>
          </p:nvCxnSpPr>
          <p:spPr bwMode="auto">
            <a:xfrm>
              <a:off x="341987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01" name="Elbow Connector 200"/>
            <p:cNvCxnSpPr/>
            <p:nvPr/>
          </p:nvCxnSpPr>
          <p:spPr bwMode="auto">
            <a:xfrm flipV="1">
              <a:off x="356388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02" name="Elbow Connector 201"/>
            <p:cNvCxnSpPr/>
            <p:nvPr/>
          </p:nvCxnSpPr>
          <p:spPr bwMode="auto">
            <a:xfrm>
              <a:off x="370790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03" name="Elbow Connector 202"/>
            <p:cNvCxnSpPr/>
            <p:nvPr/>
          </p:nvCxnSpPr>
          <p:spPr bwMode="auto">
            <a:xfrm flipV="1">
              <a:off x="385192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04" name="Elbow Connector 203"/>
            <p:cNvCxnSpPr/>
            <p:nvPr/>
          </p:nvCxnSpPr>
          <p:spPr bwMode="auto">
            <a:xfrm flipV="1">
              <a:off x="327585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05" name="Elbow Connector 204"/>
            <p:cNvCxnSpPr/>
            <p:nvPr/>
          </p:nvCxnSpPr>
          <p:spPr bwMode="auto">
            <a:xfrm>
              <a:off x="399593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06" name="Elbow Connector 205"/>
            <p:cNvCxnSpPr/>
            <p:nvPr/>
          </p:nvCxnSpPr>
          <p:spPr bwMode="auto">
            <a:xfrm flipV="1">
              <a:off x="413995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07" name="Elbow Connector 206"/>
            <p:cNvCxnSpPr/>
            <p:nvPr/>
          </p:nvCxnSpPr>
          <p:spPr bwMode="auto">
            <a:xfrm>
              <a:off x="428396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08" name="Elbow Connector 207"/>
            <p:cNvCxnSpPr/>
            <p:nvPr/>
          </p:nvCxnSpPr>
          <p:spPr bwMode="auto">
            <a:xfrm flipV="1">
              <a:off x="442798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09" name="Elbow Connector 208"/>
            <p:cNvCxnSpPr/>
            <p:nvPr/>
          </p:nvCxnSpPr>
          <p:spPr bwMode="auto">
            <a:xfrm>
              <a:off x="457200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10" name="Elbow Connector 209"/>
            <p:cNvCxnSpPr/>
            <p:nvPr/>
          </p:nvCxnSpPr>
          <p:spPr bwMode="auto">
            <a:xfrm>
              <a:off x="313184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11" name="Elbow Connector 210"/>
            <p:cNvCxnSpPr/>
            <p:nvPr/>
          </p:nvCxnSpPr>
          <p:spPr bwMode="auto">
            <a:xfrm flipV="1">
              <a:off x="298782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grpSp>
      <p:grpSp>
        <p:nvGrpSpPr>
          <p:cNvPr id="8" name="Group 224"/>
          <p:cNvGrpSpPr/>
          <p:nvPr/>
        </p:nvGrpSpPr>
        <p:grpSpPr>
          <a:xfrm>
            <a:off x="3059832" y="2067694"/>
            <a:ext cx="1872208" cy="144016"/>
            <a:chOff x="2987824" y="2427734"/>
            <a:chExt cx="1872208" cy="144016"/>
          </a:xfrm>
        </p:grpSpPr>
        <p:cxnSp>
          <p:nvCxnSpPr>
            <p:cNvPr id="226" name="Elbow Connector 225"/>
            <p:cNvCxnSpPr/>
            <p:nvPr/>
          </p:nvCxnSpPr>
          <p:spPr bwMode="auto">
            <a:xfrm>
              <a:off x="341987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27" name="Elbow Connector 226"/>
            <p:cNvCxnSpPr/>
            <p:nvPr/>
          </p:nvCxnSpPr>
          <p:spPr bwMode="auto">
            <a:xfrm flipV="1">
              <a:off x="356388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28" name="Elbow Connector 227"/>
            <p:cNvCxnSpPr/>
            <p:nvPr/>
          </p:nvCxnSpPr>
          <p:spPr bwMode="auto">
            <a:xfrm>
              <a:off x="370790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29" name="Elbow Connector 228"/>
            <p:cNvCxnSpPr/>
            <p:nvPr/>
          </p:nvCxnSpPr>
          <p:spPr bwMode="auto">
            <a:xfrm flipV="1">
              <a:off x="385192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30" name="Elbow Connector 229"/>
            <p:cNvCxnSpPr/>
            <p:nvPr/>
          </p:nvCxnSpPr>
          <p:spPr bwMode="auto">
            <a:xfrm flipV="1">
              <a:off x="327585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31" name="Elbow Connector 230"/>
            <p:cNvCxnSpPr/>
            <p:nvPr/>
          </p:nvCxnSpPr>
          <p:spPr bwMode="auto">
            <a:xfrm>
              <a:off x="399593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32" name="Elbow Connector 231"/>
            <p:cNvCxnSpPr/>
            <p:nvPr/>
          </p:nvCxnSpPr>
          <p:spPr bwMode="auto">
            <a:xfrm flipV="1">
              <a:off x="413995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33" name="Elbow Connector 232"/>
            <p:cNvCxnSpPr/>
            <p:nvPr/>
          </p:nvCxnSpPr>
          <p:spPr bwMode="auto">
            <a:xfrm>
              <a:off x="428396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34" name="Elbow Connector 233"/>
            <p:cNvCxnSpPr/>
            <p:nvPr/>
          </p:nvCxnSpPr>
          <p:spPr bwMode="auto">
            <a:xfrm flipV="1">
              <a:off x="442798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35" name="Elbow Connector 234"/>
            <p:cNvCxnSpPr/>
            <p:nvPr/>
          </p:nvCxnSpPr>
          <p:spPr bwMode="auto">
            <a:xfrm>
              <a:off x="457200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36" name="Elbow Connector 235"/>
            <p:cNvCxnSpPr/>
            <p:nvPr/>
          </p:nvCxnSpPr>
          <p:spPr bwMode="auto">
            <a:xfrm>
              <a:off x="313184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37" name="Elbow Connector 236"/>
            <p:cNvCxnSpPr/>
            <p:nvPr/>
          </p:nvCxnSpPr>
          <p:spPr bwMode="auto">
            <a:xfrm flipV="1">
              <a:off x="298782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grpSp>
      <p:grpSp>
        <p:nvGrpSpPr>
          <p:cNvPr id="118" name="Group 237"/>
          <p:cNvGrpSpPr/>
          <p:nvPr/>
        </p:nvGrpSpPr>
        <p:grpSpPr>
          <a:xfrm>
            <a:off x="3131840" y="2067694"/>
            <a:ext cx="1872208" cy="144016"/>
            <a:chOff x="2987824" y="2427734"/>
            <a:chExt cx="1872208" cy="144016"/>
          </a:xfrm>
        </p:grpSpPr>
        <p:cxnSp>
          <p:nvCxnSpPr>
            <p:cNvPr id="120" name="Elbow Connector 119"/>
            <p:cNvCxnSpPr/>
            <p:nvPr/>
          </p:nvCxnSpPr>
          <p:spPr bwMode="auto">
            <a:xfrm>
              <a:off x="341987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21" name="Elbow Connector 120"/>
            <p:cNvCxnSpPr/>
            <p:nvPr/>
          </p:nvCxnSpPr>
          <p:spPr bwMode="auto">
            <a:xfrm flipV="1">
              <a:off x="356388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22" name="Elbow Connector 121"/>
            <p:cNvCxnSpPr/>
            <p:nvPr/>
          </p:nvCxnSpPr>
          <p:spPr bwMode="auto">
            <a:xfrm>
              <a:off x="370790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23" name="Elbow Connector 122"/>
            <p:cNvCxnSpPr/>
            <p:nvPr/>
          </p:nvCxnSpPr>
          <p:spPr bwMode="auto">
            <a:xfrm flipV="1">
              <a:off x="385192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24" name="Elbow Connector 123"/>
            <p:cNvCxnSpPr/>
            <p:nvPr/>
          </p:nvCxnSpPr>
          <p:spPr bwMode="auto">
            <a:xfrm flipV="1">
              <a:off x="327585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33" name="Elbow Connector 132"/>
            <p:cNvCxnSpPr/>
            <p:nvPr/>
          </p:nvCxnSpPr>
          <p:spPr bwMode="auto">
            <a:xfrm>
              <a:off x="399593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34" name="Elbow Connector 133"/>
            <p:cNvCxnSpPr/>
            <p:nvPr/>
          </p:nvCxnSpPr>
          <p:spPr bwMode="auto">
            <a:xfrm flipV="1">
              <a:off x="413995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35" name="Elbow Connector 134"/>
            <p:cNvCxnSpPr/>
            <p:nvPr/>
          </p:nvCxnSpPr>
          <p:spPr bwMode="auto">
            <a:xfrm>
              <a:off x="428396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36" name="Elbow Connector 135"/>
            <p:cNvCxnSpPr/>
            <p:nvPr/>
          </p:nvCxnSpPr>
          <p:spPr bwMode="auto">
            <a:xfrm flipV="1">
              <a:off x="442798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37" name="Elbow Connector 136"/>
            <p:cNvCxnSpPr/>
            <p:nvPr/>
          </p:nvCxnSpPr>
          <p:spPr bwMode="auto">
            <a:xfrm>
              <a:off x="457200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38" name="Elbow Connector 137"/>
            <p:cNvCxnSpPr/>
            <p:nvPr/>
          </p:nvCxnSpPr>
          <p:spPr bwMode="auto">
            <a:xfrm>
              <a:off x="313184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139" name="Elbow Connector 138"/>
            <p:cNvCxnSpPr/>
            <p:nvPr/>
          </p:nvCxnSpPr>
          <p:spPr bwMode="auto">
            <a:xfrm flipV="1">
              <a:off x="298782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grpSp>
      <p:grpSp>
        <p:nvGrpSpPr>
          <p:cNvPr id="7" name="Group 211"/>
          <p:cNvGrpSpPr/>
          <p:nvPr/>
        </p:nvGrpSpPr>
        <p:grpSpPr>
          <a:xfrm>
            <a:off x="2987824" y="2067694"/>
            <a:ext cx="1872208" cy="144016"/>
            <a:chOff x="2987824" y="2427734"/>
            <a:chExt cx="1872208" cy="144016"/>
          </a:xfrm>
        </p:grpSpPr>
        <p:cxnSp>
          <p:nvCxnSpPr>
            <p:cNvPr id="213" name="Elbow Connector 212"/>
            <p:cNvCxnSpPr/>
            <p:nvPr/>
          </p:nvCxnSpPr>
          <p:spPr bwMode="auto">
            <a:xfrm>
              <a:off x="341987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14" name="Elbow Connector 213"/>
            <p:cNvCxnSpPr/>
            <p:nvPr/>
          </p:nvCxnSpPr>
          <p:spPr bwMode="auto">
            <a:xfrm flipV="1">
              <a:off x="356388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15" name="Elbow Connector 214"/>
            <p:cNvCxnSpPr/>
            <p:nvPr/>
          </p:nvCxnSpPr>
          <p:spPr bwMode="auto">
            <a:xfrm>
              <a:off x="370790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16" name="Elbow Connector 215"/>
            <p:cNvCxnSpPr/>
            <p:nvPr/>
          </p:nvCxnSpPr>
          <p:spPr bwMode="auto">
            <a:xfrm flipV="1">
              <a:off x="385192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17" name="Elbow Connector 216"/>
            <p:cNvCxnSpPr/>
            <p:nvPr/>
          </p:nvCxnSpPr>
          <p:spPr bwMode="auto">
            <a:xfrm flipV="1">
              <a:off x="327585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18" name="Elbow Connector 217"/>
            <p:cNvCxnSpPr/>
            <p:nvPr/>
          </p:nvCxnSpPr>
          <p:spPr bwMode="auto">
            <a:xfrm>
              <a:off x="399593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19" name="Elbow Connector 218"/>
            <p:cNvCxnSpPr/>
            <p:nvPr/>
          </p:nvCxnSpPr>
          <p:spPr bwMode="auto">
            <a:xfrm flipV="1">
              <a:off x="413995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20" name="Elbow Connector 219"/>
            <p:cNvCxnSpPr/>
            <p:nvPr/>
          </p:nvCxnSpPr>
          <p:spPr bwMode="auto">
            <a:xfrm>
              <a:off x="428396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21" name="Elbow Connector 220"/>
            <p:cNvCxnSpPr/>
            <p:nvPr/>
          </p:nvCxnSpPr>
          <p:spPr bwMode="auto">
            <a:xfrm flipV="1">
              <a:off x="442798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22" name="Elbow Connector 221"/>
            <p:cNvCxnSpPr/>
            <p:nvPr/>
          </p:nvCxnSpPr>
          <p:spPr bwMode="auto">
            <a:xfrm>
              <a:off x="457200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23" name="Elbow Connector 222"/>
            <p:cNvCxnSpPr/>
            <p:nvPr/>
          </p:nvCxnSpPr>
          <p:spPr bwMode="auto">
            <a:xfrm>
              <a:off x="313184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24" name="Elbow Connector 223"/>
            <p:cNvCxnSpPr/>
            <p:nvPr/>
          </p:nvCxnSpPr>
          <p:spPr bwMode="auto">
            <a:xfrm flipV="1">
              <a:off x="298782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grpSp>
      <p:grpSp>
        <p:nvGrpSpPr>
          <p:cNvPr id="10" name="Group 250"/>
          <p:cNvGrpSpPr/>
          <p:nvPr/>
        </p:nvGrpSpPr>
        <p:grpSpPr>
          <a:xfrm>
            <a:off x="3203848" y="2067694"/>
            <a:ext cx="1872208" cy="144016"/>
            <a:chOff x="2987824" y="2427734"/>
            <a:chExt cx="1872208" cy="144016"/>
          </a:xfrm>
        </p:grpSpPr>
        <p:cxnSp>
          <p:nvCxnSpPr>
            <p:cNvPr id="252" name="Elbow Connector 251"/>
            <p:cNvCxnSpPr/>
            <p:nvPr/>
          </p:nvCxnSpPr>
          <p:spPr bwMode="auto">
            <a:xfrm>
              <a:off x="341987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53" name="Elbow Connector 252"/>
            <p:cNvCxnSpPr/>
            <p:nvPr/>
          </p:nvCxnSpPr>
          <p:spPr bwMode="auto">
            <a:xfrm flipV="1">
              <a:off x="356388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54" name="Elbow Connector 253"/>
            <p:cNvCxnSpPr/>
            <p:nvPr/>
          </p:nvCxnSpPr>
          <p:spPr bwMode="auto">
            <a:xfrm>
              <a:off x="370790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55" name="Elbow Connector 254"/>
            <p:cNvCxnSpPr/>
            <p:nvPr/>
          </p:nvCxnSpPr>
          <p:spPr bwMode="auto">
            <a:xfrm flipV="1">
              <a:off x="385192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56" name="Elbow Connector 255"/>
            <p:cNvCxnSpPr/>
            <p:nvPr/>
          </p:nvCxnSpPr>
          <p:spPr bwMode="auto">
            <a:xfrm flipV="1">
              <a:off x="327585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57" name="Elbow Connector 256"/>
            <p:cNvCxnSpPr/>
            <p:nvPr/>
          </p:nvCxnSpPr>
          <p:spPr bwMode="auto">
            <a:xfrm>
              <a:off x="3995936"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58" name="Elbow Connector 257"/>
            <p:cNvCxnSpPr/>
            <p:nvPr/>
          </p:nvCxnSpPr>
          <p:spPr bwMode="auto">
            <a:xfrm flipV="1">
              <a:off x="4139952"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59" name="Elbow Connector 258"/>
            <p:cNvCxnSpPr/>
            <p:nvPr/>
          </p:nvCxnSpPr>
          <p:spPr bwMode="auto">
            <a:xfrm>
              <a:off x="4283968"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60" name="Elbow Connector 259"/>
            <p:cNvCxnSpPr/>
            <p:nvPr/>
          </p:nvCxnSpPr>
          <p:spPr bwMode="auto">
            <a:xfrm flipV="1">
              <a:off x="442798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61" name="Elbow Connector 260"/>
            <p:cNvCxnSpPr/>
            <p:nvPr/>
          </p:nvCxnSpPr>
          <p:spPr bwMode="auto">
            <a:xfrm>
              <a:off x="457200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62" name="Elbow Connector 261"/>
            <p:cNvCxnSpPr/>
            <p:nvPr/>
          </p:nvCxnSpPr>
          <p:spPr bwMode="auto">
            <a:xfrm>
              <a:off x="3131840"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cxnSp>
          <p:nvCxnSpPr>
            <p:cNvPr id="263" name="Elbow Connector 262"/>
            <p:cNvCxnSpPr/>
            <p:nvPr/>
          </p:nvCxnSpPr>
          <p:spPr bwMode="auto">
            <a:xfrm flipV="1">
              <a:off x="2987824" y="2427734"/>
              <a:ext cx="288032" cy="144016"/>
            </a:xfrm>
            <a:prstGeom prst="bentConnector3">
              <a:avLst>
                <a:gd name="adj1" fmla="val 50000"/>
              </a:avLst>
            </a:prstGeom>
            <a:noFill/>
            <a:ln w="19050" cap="flat" cmpd="sng" algn="ctr">
              <a:solidFill>
                <a:schemeClr val="accent1"/>
              </a:solidFill>
              <a:prstDash val="solid"/>
              <a:round/>
              <a:headEnd type="none" w="med" len="med"/>
              <a:tailEnd type="none" w="med" len="med"/>
            </a:ln>
            <a:effectLst/>
          </p:spPr>
        </p:cxnSp>
      </p:grpSp>
      <p:sp>
        <p:nvSpPr>
          <p:cNvPr id="368" name="Rectangle 367"/>
          <p:cNvSpPr/>
          <p:nvPr/>
        </p:nvSpPr>
        <p:spPr bwMode="auto">
          <a:xfrm>
            <a:off x="2286000" y="1851670"/>
            <a:ext cx="936104" cy="144000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pic>
        <p:nvPicPr>
          <p:cNvPr id="179" name="Picture 178" descr="tonic_schematic_final.jpg"/>
          <p:cNvPicPr>
            <a:picLocks/>
          </p:cNvPicPr>
          <p:nvPr/>
        </p:nvPicPr>
        <p:blipFill>
          <a:blip r:embed="rId4" cstate="print"/>
          <a:srcRect b="8036"/>
          <a:stretch>
            <a:fillRect/>
          </a:stretch>
        </p:blipFill>
        <p:spPr>
          <a:xfrm>
            <a:off x="179512" y="1491630"/>
            <a:ext cx="2952000" cy="3096344"/>
          </a:xfrm>
          <a:prstGeom prst="rect">
            <a:avLst/>
          </a:prstGeom>
        </p:spPr>
      </p:pic>
      <p:sp>
        <p:nvSpPr>
          <p:cNvPr id="3" name="Title 2"/>
          <p:cNvSpPr>
            <a:spLocks noGrp="1"/>
          </p:cNvSpPr>
          <p:nvPr>
            <p:ph type="title"/>
          </p:nvPr>
        </p:nvSpPr>
        <p:spPr/>
        <p:txBody>
          <a:bodyPr/>
          <a:lstStyle/>
          <a:p>
            <a:r>
              <a:rPr lang="en-GB" dirty="0" smtClean="0"/>
              <a:t>SiGNUM basic principles</a:t>
            </a:r>
            <a:endParaRPr lang="en-GB" dirty="0"/>
          </a:p>
        </p:txBody>
      </p:sp>
      <p:pic>
        <p:nvPicPr>
          <p:cNvPr id="119" name="Picture 118" descr="optical scheme crop.png"/>
          <p:cNvPicPr>
            <a:picLocks/>
          </p:cNvPicPr>
          <p:nvPr/>
        </p:nvPicPr>
        <p:blipFill>
          <a:blip r:embed="rId5" cstate="print">
            <a:lum contrast="-30000"/>
          </a:blip>
          <a:srcRect t="34107"/>
          <a:stretch>
            <a:fillRect/>
          </a:stretch>
        </p:blipFill>
        <p:spPr>
          <a:xfrm>
            <a:off x="431768" y="3579862"/>
            <a:ext cx="2052000" cy="1404000"/>
          </a:xfrm>
          <a:prstGeom prst="rect">
            <a:avLst/>
          </a:prstGeom>
        </p:spPr>
      </p:pic>
      <p:sp>
        <p:nvSpPr>
          <p:cNvPr id="125" name="Rectangle 124"/>
          <p:cNvSpPr/>
          <p:nvPr/>
        </p:nvSpPr>
        <p:spPr bwMode="auto">
          <a:xfrm>
            <a:off x="539552" y="4587974"/>
            <a:ext cx="1944216" cy="36004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pic>
        <p:nvPicPr>
          <p:cNvPr id="126" name="Picture 125" descr="optical scheme crop.png"/>
          <p:cNvPicPr>
            <a:picLocks/>
          </p:cNvPicPr>
          <p:nvPr/>
        </p:nvPicPr>
        <p:blipFill>
          <a:blip r:embed="rId5" cstate="print">
            <a:lum contrast="-30000"/>
          </a:blip>
          <a:srcRect t="34107"/>
          <a:stretch>
            <a:fillRect/>
          </a:stretch>
        </p:blipFill>
        <p:spPr>
          <a:xfrm>
            <a:off x="431768" y="3596400"/>
            <a:ext cx="2052000" cy="1404000"/>
          </a:xfrm>
          <a:prstGeom prst="rect">
            <a:avLst/>
          </a:prstGeom>
        </p:spPr>
      </p:pic>
      <p:pic>
        <p:nvPicPr>
          <p:cNvPr id="127" name="Picture 126" descr="optical scheme crop.png"/>
          <p:cNvPicPr>
            <a:picLocks/>
          </p:cNvPicPr>
          <p:nvPr/>
        </p:nvPicPr>
        <p:blipFill>
          <a:blip r:embed="rId5" cstate="print">
            <a:lum contrast="-30000"/>
          </a:blip>
          <a:srcRect t="34107"/>
          <a:stretch>
            <a:fillRect/>
          </a:stretch>
        </p:blipFill>
        <p:spPr>
          <a:xfrm>
            <a:off x="431768" y="3614400"/>
            <a:ext cx="2052000" cy="1404000"/>
          </a:xfrm>
          <a:prstGeom prst="rect">
            <a:avLst/>
          </a:prstGeom>
        </p:spPr>
      </p:pic>
      <p:pic>
        <p:nvPicPr>
          <p:cNvPr id="128" name="Picture 127" descr="optical scheme crop.png"/>
          <p:cNvPicPr>
            <a:picLocks/>
          </p:cNvPicPr>
          <p:nvPr/>
        </p:nvPicPr>
        <p:blipFill>
          <a:blip r:embed="rId5" cstate="print">
            <a:lum contrast="-30000"/>
          </a:blip>
          <a:srcRect t="34107"/>
          <a:stretch>
            <a:fillRect/>
          </a:stretch>
        </p:blipFill>
        <p:spPr>
          <a:xfrm>
            <a:off x="431768" y="3632400"/>
            <a:ext cx="2052000" cy="1404000"/>
          </a:xfrm>
          <a:prstGeom prst="rect">
            <a:avLst/>
          </a:prstGeom>
        </p:spPr>
      </p:pic>
      <p:pic>
        <p:nvPicPr>
          <p:cNvPr id="129" name="Picture 128" descr="optical scheme crop.png"/>
          <p:cNvPicPr>
            <a:picLocks/>
          </p:cNvPicPr>
          <p:nvPr/>
        </p:nvPicPr>
        <p:blipFill>
          <a:blip r:embed="rId5" cstate="print">
            <a:lum contrast="-30000"/>
          </a:blip>
          <a:srcRect t="34107"/>
          <a:stretch>
            <a:fillRect/>
          </a:stretch>
        </p:blipFill>
        <p:spPr>
          <a:xfrm>
            <a:off x="431768" y="3650400"/>
            <a:ext cx="2052000" cy="1404000"/>
          </a:xfrm>
          <a:prstGeom prst="rect">
            <a:avLst/>
          </a:prstGeom>
        </p:spPr>
      </p:pic>
      <p:pic>
        <p:nvPicPr>
          <p:cNvPr id="130" name="Picture 129" descr="optical scheme crop.png"/>
          <p:cNvPicPr>
            <a:picLocks/>
          </p:cNvPicPr>
          <p:nvPr/>
        </p:nvPicPr>
        <p:blipFill>
          <a:blip r:embed="rId5" cstate="print">
            <a:lum contrast="-30000"/>
          </a:blip>
          <a:srcRect t="34107"/>
          <a:stretch>
            <a:fillRect/>
          </a:stretch>
        </p:blipFill>
        <p:spPr>
          <a:xfrm>
            <a:off x="431768" y="3668400"/>
            <a:ext cx="2052000" cy="1404000"/>
          </a:xfrm>
          <a:prstGeom prst="rect">
            <a:avLst/>
          </a:prstGeom>
        </p:spPr>
      </p:pic>
      <p:pic>
        <p:nvPicPr>
          <p:cNvPr id="131" name="Picture 130" descr="optical scheme crop.png"/>
          <p:cNvPicPr>
            <a:picLocks/>
          </p:cNvPicPr>
          <p:nvPr/>
        </p:nvPicPr>
        <p:blipFill>
          <a:blip r:embed="rId5" cstate="print">
            <a:lum contrast="-30000"/>
          </a:blip>
          <a:srcRect t="34107"/>
          <a:stretch>
            <a:fillRect/>
          </a:stretch>
        </p:blipFill>
        <p:spPr>
          <a:xfrm>
            <a:off x="431768" y="3686400"/>
            <a:ext cx="2052000" cy="1404000"/>
          </a:xfrm>
          <a:prstGeom prst="rect">
            <a:avLst/>
          </a:prstGeom>
        </p:spPr>
      </p:pic>
      <p:sp>
        <p:nvSpPr>
          <p:cNvPr id="381" name="Oval 380"/>
          <p:cNvSpPr>
            <a:spLocks noChangeAspect="1"/>
          </p:cNvSpPr>
          <p:nvPr/>
        </p:nvSpPr>
        <p:spPr bwMode="auto">
          <a:xfrm>
            <a:off x="1169688" y="3412800"/>
            <a:ext cx="594000" cy="334125"/>
          </a:xfrm>
          <a:prstGeom prst="ellipse">
            <a:avLst/>
          </a:prstGeom>
          <a:solidFill>
            <a:schemeClr val="accent6">
              <a:lumMod val="60000"/>
              <a:lumOff val="40000"/>
            </a:schemeClr>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sp>
        <p:nvSpPr>
          <p:cNvPr id="132" name="Rectangle 131"/>
          <p:cNvSpPr/>
          <p:nvPr/>
        </p:nvSpPr>
        <p:spPr bwMode="auto">
          <a:xfrm>
            <a:off x="323528" y="4587974"/>
            <a:ext cx="2304256" cy="3600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sp>
        <p:nvSpPr>
          <p:cNvPr id="116" name="TextBox 115"/>
          <p:cNvSpPr txBox="1"/>
          <p:nvPr/>
        </p:nvSpPr>
        <p:spPr bwMode="auto">
          <a:xfrm>
            <a:off x="3240000" y="2250000"/>
            <a:ext cx="1152000" cy="307777"/>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1" kern="0" dirty="0" smtClean="0">
                <a:solidFill>
                  <a:schemeClr val="accent1"/>
                </a:solidFill>
                <a:latin typeface="+mn-lt"/>
                <a:ea typeface="+mj-ea"/>
                <a:cs typeface="+mj-cs"/>
              </a:rPr>
              <a:t>AND</a:t>
            </a:r>
            <a:endParaRPr kumimoji="0" lang="en-GB" sz="1400" b="1" i="0" u="none" strike="noStrike" kern="0" cap="none" spc="0" normalizeH="0" baseline="0" noProof="0" dirty="0" smtClean="0">
              <a:ln>
                <a:noFill/>
              </a:ln>
              <a:solidFill>
                <a:schemeClr val="accent1"/>
              </a:solidFill>
              <a:effectLst/>
              <a:uLnTx/>
              <a:uFillTx/>
              <a:latin typeface="+mn-lt"/>
              <a:ea typeface="+mj-ea"/>
              <a:cs typeface="+mj-cs"/>
            </a:endParaRPr>
          </a:p>
        </p:txBody>
      </p:sp>
      <p:sp>
        <p:nvSpPr>
          <p:cNvPr id="369" name="Rectangle 368"/>
          <p:cNvSpPr/>
          <p:nvPr/>
        </p:nvSpPr>
        <p:spPr bwMode="auto">
          <a:xfrm>
            <a:off x="4420800" y="1779662"/>
            <a:ext cx="936104" cy="144000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sp>
        <p:nvSpPr>
          <p:cNvPr id="112" name="TextBox 111"/>
          <p:cNvSpPr txBox="1"/>
          <p:nvPr/>
        </p:nvSpPr>
        <p:spPr bwMode="auto">
          <a:xfrm>
            <a:off x="2196000" y="1562400"/>
            <a:ext cx="5760640" cy="369332"/>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269875" marR="0" indent="-269875" algn="l" defTabSz="914400" rtl="0" eaLnBrk="0" fontAlgn="base" latinLnBrk="0" hangingPunct="0">
              <a:lnSpc>
                <a:spcPct val="100000"/>
              </a:lnSpc>
              <a:spcBef>
                <a:spcPct val="0"/>
              </a:spcBef>
              <a:spcAft>
                <a:spcPct val="0"/>
              </a:spcAft>
              <a:buClrTx/>
              <a:buSzTx/>
              <a:buFont typeface="Arial" pitchFamily="34" charset="0"/>
              <a:buChar char="•"/>
            </a:pPr>
            <a:r>
              <a:rPr lang="en-GB" sz="1800" kern="0" dirty="0" smtClean="0">
                <a:latin typeface="+mn-lt"/>
                <a:ea typeface="+mj-ea"/>
                <a:cs typeface="+mj-cs"/>
              </a:rPr>
              <a:t>Readhead sensor uses patented filtering optics </a:t>
            </a:r>
          </a:p>
        </p:txBody>
      </p:sp>
      <p:sp>
        <p:nvSpPr>
          <p:cNvPr id="377" name="Right Arrow 376"/>
          <p:cNvSpPr/>
          <p:nvPr/>
        </p:nvSpPr>
        <p:spPr bwMode="auto">
          <a:xfrm>
            <a:off x="2915840" y="2391742"/>
            <a:ext cx="216000" cy="108000"/>
          </a:xfrm>
          <a:prstGeom prst="rightArrow">
            <a:avLst/>
          </a:prstGeom>
          <a:solidFill>
            <a:schemeClr val="accent6">
              <a:lumMod val="60000"/>
              <a:lumOff val="40000"/>
            </a:schemeClr>
          </a:solidFill>
          <a:ln w="9525" cap="flat" cmpd="sng" algn="ctr">
            <a:solidFill>
              <a:schemeClr val="accent6">
                <a:lumMod val="60000"/>
                <a:lumOff val="40000"/>
              </a:schemeClr>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sp>
        <p:nvSpPr>
          <p:cNvPr id="105" name="TextBox 104"/>
          <p:cNvSpPr txBox="1"/>
          <p:nvPr/>
        </p:nvSpPr>
        <p:spPr bwMode="auto">
          <a:xfrm>
            <a:off x="4428000" y="2143765"/>
            <a:ext cx="3924000" cy="64800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269875" marR="0" indent="-269875" algn="l" defTabSz="914400" rtl="0" eaLnBrk="0" fontAlgn="base" latinLnBrk="0" hangingPunct="0">
              <a:lnSpc>
                <a:spcPct val="100000"/>
              </a:lnSpc>
              <a:spcBef>
                <a:spcPct val="0"/>
              </a:spcBef>
              <a:spcAft>
                <a:spcPct val="0"/>
              </a:spcAft>
              <a:buClrTx/>
              <a:buSzTx/>
              <a:buFont typeface="Arial" pitchFamily="34" charset="0"/>
              <a:buChar char="•"/>
            </a:pPr>
            <a:r>
              <a:rPr lang="en-GB" sz="1800" kern="0" dirty="0" smtClean="0">
                <a:latin typeface="+mn-lt"/>
                <a:ea typeface="+mj-ea"/>
                <a:cs typeface="+mj-cs"/>
              </a:rPr>
              <a:t>All digital SiGNUM interfaces offer analogue output as standard</a:t>
            </a:r>
          </a:p>
        </p:txBody>
      </p:sp>
      <p:sp>
        <p:nvSpPr>
          <p:cNvPr id="106" name="TextBox 105"/>
          <p:cNvSpPr txBox="1"/>
          <p:nvPr/>
        </p:nvSpPr>
        <p:spPr bwMode="auto">
          <a:xfrm>
            <a:off x="3024000" y="3003798"/>
            <a:ext cx="6084168" cy="92333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269875" marR="0" indent="-269875" algn="l" defTabSz="914400" rtl="0" eaLnBrk="0" fontAlgn="base" latinLnBrk="0" hangingPunct="0">
              <a:lnSpc>
                <a:spcPct val="100000"/>
              </a:lnSpc>
              <a:spcBef>
                <a:spcPct val="0"/>
              </a:spcBef>
              <a:spcAft>
                <a:spcPct val="0"/>
              </a:spcAft>
              <a:buClrTx/>
              <a:buSzTx/>
              <a:buFont typeface="Arial" pitchFamily="34" charset="0"/>
              <a:buChar char="•"/>
            </a:pPr>
            <a:r>
              <a:rPr lang="en-GB" sz="1800" kern="0" dirty="0" smtClean="0">
                <a:latin typeface="+mn-lt"/>
                <a:ea typeface="+mj-ea"/>
                <a:cs typeface="+mj-cs"/>
              </a:rPr>
              <a:t>Optical filtering, digital signal processing and the readhead’s IP64 rating provide exceptional dirt immunity – ideal for machine tool</a:t>
            </a:r>
          </a:p>
        </p:txBody>
      </p:sp>
      <p:sp>
        <p:nvSpPr>
          <p:cNvPr id="107" name="TextBox 106"/>
          <p:cNvSpPr txBox="1"/>
          <p:nvPr/>
        </p:nvSpPr>
        <p:spPr bwMode="auto">
          <a:xfrm>
            <a:off x="3024000" y="4085659"/>
            <a:ext cx="6120000" cy="646331"/>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269875" indent="-269875">
              <a:buFont typeface="Arial" pitchFamily="34" charset="0"/>
              <a:buChar char="•"/>
            </a:pPr>
            <a:r>
              <a:rPr lang="en-GB" sz="1800" kern="0" dirty="0" smtClean="0">
                <a:latin typeface="+mn-lt"/>
                <a:ea typeface="+mj-ea"/>
                <a:cs typeface="+mj-cs"/>
              </a:rPr>
              <a:t>Ease of set-up courtesy of LED indicators and built-in CAL routine with optional diagnostic software available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
                                            <p:txEl>
                                              <p:pRg st="0" end="0"/>
                                            </p:txEl>
                                          </p:spTgt>
                                        </p:tgtEl>
                                        <p:attrNameLst>
                                          <p:attrName>style.visibility</p:attrName>
                                        </p:attrNameLst>
                                      </p:cBhvr>
                                      <p:to>
                                        <p:strVal val="visible"/>
                                      </p:to>
                                    </p:set>
                                    <p:animEffect transition="in" filter="fade">
                                      <p:cBhvr>
                                        <p:cTn id="7" dur="2000"/>
                                        <p:tgtEl>
                                          <p:spTgt spid="1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5">
                                            <p:txEl>
                                              <p:pRg st="0" end="0"/>
                                            </p:txEl>
                                          </p:spTgt>
                                        </p:tgtEl>
                                        <p:attrNameLst>
                                          <p:attrName>style.visibility</p:attrName>
                                        </p:attrNameLst>
                                      </p:cBhvr>
                                      <p:to>
                                        <p:strVal val="visible"/>
                                      </p:to>
                                    </p:set>
                                    <p:animEffect transition="in" filter="fade">
                                      <p:cBhvr>
                                        <p:cTn id="12" dur="2000"/>
                                        <p:tgtEl>
                                          <p:spTgt spid="10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377"/>
                                        </p:tgtEl>
                                        <p:attrNameLst>
                                          <p:attrName>style.visibility</p:attrName>
                                        </p:attrNameLst>
                                      </p:cBhvr>
                                      <p:to>
                                        <p:strVal val="visible"/>
                                      </p:to>
                                    </p:set>
                                    <p:animEffect transition="in" filter="slide(fromLeft)">
                                      <p:cBhvr>
                                        <p:cTn id="17" dur="500"/>
                                        <p:tgtEl>
                                          <p:spTgt spid="377"/>
                                        </p:tgtEl>
                                      </p:cBhvr>
                                    </p:animEffect>
                                  </p:childTnLst>
                                </p:cTn>
                              </p:par>
                            </p:childTnLst>
                          </p:cTn>
                        </p:par>
                        <p:par>
                          <p:cTn id="18" fill="hold">
                            <p:stCondLst>
                              <p:cond delay="500"/>
                            </p:stCondLst>
                            <p:childTnLst>
                              <p:par>
                                <p:cTn id="19" presetID="11" presetClass="entr" presetSubtype="0" fill="hold" nodeType="afterEffect">
                                  <p:stCondLst>
                                    <p:cond delay="0"/>
                                  </p:stCondLst>
                                  <p:childTnLst>
                                    <p:set>
                                      <p:cBhvr>
                                        <p:cTn id="20" dur="500">
                                          <p:stCondLst>
                                            <p:cond delay="0"/>
                                          </p:stCondLst>
                                        </p:cTn>
                                        <p:tgtEl>
                                          <p:spTgt spid="1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6"/>
                                        </p:tgtEl>
                                        <p:attrNameLst>
                                          <p:attrName>style.visibility</p:attrName>
                                        </p:attrNameLst>
                                      </p:cBhvr>
                                      <p:to>
                                        <p:strVal val="visible"/>
                                      </p:to>
                                    </p:set>
                                  </p:childTnLst>
                                </p:cTn>
                              </p:par>
                              <p:par>
                                <p:cTn id="23" presetID="11" presetClass="entr" presetSubtype="0" fill="hold" nodeType="withEffect">
                                  <p:stCondLst>
                                    <p:cond delay="0"/>
                                  </p:stCondLst>
                                  <p:childTnLst>
                                    <p:set>
                                      <p:cBhvr>
                                        <p:cTn id="24" dur="500">
                                          <p:stCondLst>
                                            <p:cond delay="0"/>
                                          </p:stCondLst>
                                        </p:cTn>
                                        <p:tgtEl>
                                          <p:spTgt spid="2"/>
                                        </p:tgtEl>
                                        <p:attrNameLst>
                                          <p:attrName>style.visibility</p:attrName>
                                        </p:attrNameLst>
                                      </p:cBhvr>
                                      <p:to>
                                        <p:strVal val="visible"/>
                                      </p:to>
                                    </p:set>
                                  </p:childTnLst>
                                </p:cTn>
                              </p:par>
                              <p:par>
                                <p:cTn id="25" presetID="11" presetClass="entr" presetSubtype="0" fill="hold" nodeType="withEffect">
                                  <p:stCondLst>
                                    <p:cond delay="0"/>
                                  </p:stCondLst>
                                  <p:childTnLst>
                                    <p:set>
                                      <p:cBhvr>
                                        <p:cTn id="26" dur="500">
                                          <p:stCondLst>
                                            <p:cond delay="0"/>
                                          </p:stCondLst>
                                        </p:cTn>
                                        <p:tgtEl>
                                          <p:spTgt spid="171"/>
                                        </p:tgtEl>
                                        <p:attrNameLst>
                                          <p:attrName>style.visibility</p:attrName>
                                        </p:attrNameLst>
                                      </p:cBhvr>
                                      <p:to>
                                        <p:strVal val="visible"/>
                                      </p:to>
                                    </p:set>
                                  </p:childTnLst>
                                </p:cTn>
                              </p:par>
                            </p:childTnLst>
                          </p:cTn>
                        </p:par>
                        <p:par>
                          <p:cTn id="27" fill="hold">
                            <p:stCondLst>
                              <p:cond delay="1000"/>
                            </p:stCondLst>
                            <p:childTnLst>
                              <p:par>
                                <p:cTn id="28" presetID="11" presetClass="entr" presetSubtype="0" fill="hold" nodeType="afterEffect">
                                  <p:stCondLst>
                                    <p:cond delay="0"/>
                                  </p:stCondLst>
                                  <p:childTnLst>
                                    <p:set>
                                      <p:cBhvr>
                                        <p:cTn id="29" dur="500">
                                          <p:stCondLst>
                                            <p:cond delay="0"/>
                                          </p:stCondLst>
                                        </p:cTn>
                                        <p:tgtEl>
                                          <p:spTgt spid="127"/>
                                        </p:tgtEl>
                                        <p:attrNameLst>
                                          <p:attrName>style.visibility</p:attrName>
                                        </p:attrNameLst>
                                      </p:cBhvr>
                                      <p:to>
                                        <p:strVal val="visible"/>
                                      </p:to>
                                    </p:set>
                                  </p:childTnLst>
                                </p:cTn>
                              </p:par>
                              <p:par>
                                <p:cTn id="30" presetID="11" presetClass="entr" presetSubtype="0" fill="hold" nodeType="withEffect">
                                  <p:stCondLst>
                                    <p:cond delay="0"/>
                                  </p:stCondLst>
                                  <p:childTnLst>
                                    <p:set>
                                      <p:cBhvr>
                                        <p:cTn id="31" dur="500">
                                          <p:stCondLst>
                                            <p:cond delay="0"/>
                                          </p:stCondLst>
                                        </p:cTn>
                                        <p:tgtEl>
                                          <p:spTgt spid="6"/>
                                        </p:tgtEl>
                                        <p:attrNameLst>
                                          <p:attrName>style.visibility</p:attrName>
                                        </p:attrNameLst>
                                      </p:cBhvr>
                                      <p:to>
                                        <p:strVal val="visible"/>
                                      </p:to>
                                    </p:set>
                                  </p:childTnLst>
                                </p:cTn>
                              </p:par>
                              <p:par>
                                <p:cTn id="32" presetID="11" presetClass="entr" presetSubtype="0" fill="hold" nodeType="withEffect">
                                  <p:stCondLst>
                                    <p:cond delay="0"/>
                                  </p:stCondLst>
                                  <p:childTnLst>
                                    <p:set>
                                      <p:cBhvr>
                                        <p:cTn id="33" dur="500">
                                          <p:stCondLst>
                                            <p:cond delay="0"/>
                                          </p:stCondLst>
                                        </p:cTn>
                                        <p:tgtEl>
                                          <p:spTgt spid="172"/>
                                        </p:tgtEl>
                                        <p:attrNameLst>
                                          <p:attrName>style.visibility</p:attrName>
                                        </p:attrNameLst>
                                      </p:cBhvr>
                                      <p:to>
                                        <p:strVal val="visible"/>
                                      </p:to>
                                    </p:set>
                                  </p:childTnLst>
                                </p:cTn>
                              </p:par>
                            </p:childTnLst>
                          </p:cTn>
                        </p:par>
                        <p:par>
                          <p:cTn id="34" fill="hold">
                            <p:stCondLst>
                              <p:cond delay="1500"/>
                            </p:stCondLst>
                            <p:childTnLst>
                              <p:par>
                                <p:cTn id="35" presetID="11" presetClass="entr" presetSubtype="0" fill="hold" nodeType="afterEffect">
                                  <p:stCondLst>
                                    <p:cond delay="0"/>
                                  </p:stCondLst>
                                  <p:childTnLst>
                                    <p:set>
                                      <p:cBhvr>
                                        <p:cTn id="36" dur="500">
                                          <p:stCondLst>
                                            <p:cond delay="0"/>
                                          </p:stCondLst>
                                        </p:cTn>
                                        <p:tgtEl>
                                          <p:spTgt spid="128"/>
                                        </p:tgtEl>
                                        <p:attrNameLst>
                                          <p:attrName>style.visibility</p:attrName>
                                        </p:attrNameLst>
                                      </p:cBhvr>
                                      <p:to>
                                        <p:strVal val="visible"/>
                                      </p:to>
                                    </p:set>
                                  </p:childTnLst>
                                </p:cTn>
                              </p:par>
                              <p:par>
                                <p:cTn id="37" presetID="11" presetClass="entr" presetSubtype="0" fill="hold" nodeType="withEffect">
                                  <p:stCondLst>
                                    <p:cond delay="0"/>
                                  </p:stCondLst>
                                  <p:childTnLst>
                                    <p:set>
                                      <p:cBhvr>
                                        <p:cTn id="38" dur="500">
                                          <p:stCondLst>
                                            <p:cond delay="0"/>
                                          </p:stCondLst>
                                        </p:cTn>
                                        <p:tgtEl>
                                          <p:spTgt spid="7"/>
                                        </p:tgtEl>
                                        <p:attrNameLst>
                                          <p:attrName>style.visibility</p:attrName>
                                        </p:attrNameLst>
                                      </p:cBhvr>
                                      <p:to>
                                        <p:strVal val="visible"/>
                                      </p:to>
                                    </p:set>
                                  </p:childTnLst>
                                </p:cTn>
                              </p:par>
                              <p:par>
                                <p:cTn id="39" presetID="11" presetClass="entr" presetSubtype="0" fill="hold" nodeType="withEffect">
                                  <p:stCondLst>
                                    <p:cond delay="0"/>
                                  </p:stCondLst>
                                  <p:childTnLst>
                                    <p:set>
                                      <p:cBhvr>
                                        <p:cTn id="40" dur="500">
                                          <p:stCondLst>
                                            <p:cond delay="0"/>
                                          </p:stCondLst>
                                        </p:cTn>
                                        <p:tgtEl>
                                          <p:spTgt spid="173"/>
                                        </p:tgtEl>
                                        <p:attrNameLst>
                                          <p:attrName>style.visibility</p:attrName>
                                        </p:attrNameLst>
                                      </p:cBhvr>
                                      <p:to>
                                        <p:strVal val="visible"/>
                                      </p:to>
                                    </p:set>
                                  </p:childTnLst>
                                </p:cTn>
                              </p:par>
                            </p:childTnLst>
                          </p:cTn>
                        </p:par>
                        <p:par>
                          <p:cTn id="41" fill="hold">
                            <p:stCondLst>
                              <p:cond delay="2000"/>
                            </p:stCondLst>
                            <p:childTnLst>
                              <p:par>
                                <p:cTn id="42" presetID="11" presetClass="entr" presetSubtype="0" fill="hold" nodeType="afterEffect">
                                  <p:stCondLst>
                                    <p:cond delay="0"/>
                                  </p:stCondLst>
                                  <p:childTnLst>
                                    <p:set>
                                      <p:cBhvr>
                                        <p:cTn id="43" dur="500">
                                          <p:stCondLst>
                                            <p:cond delay="0"/>
                                          </p:stCondLst>
                                        </p:cTn>
                                        <p:tgtEl>
                                          <p:spTgt spid="129"/>
                                        </p:tgtEl>
                                        <p:attrNameLst>
                                          <p:attrName>style.visibility</p:attrName>
                                        </p:attrNameLst>
                                      </p:cBhvr>
                                      <p:to>
                                        <p:strVal val="visible"/>
                                      </p:to>
                                    </p:set>
                                  </p:childTnLst>
                                </p:cTn>
                              </p:par>
                              <p:par>
                                <p:cTn id="44" presetID="11" presetClass="entr" presetSubtype="0" fill="hold" nodeType="withEffect">
                                  <p:stCondLst>
                                    <p:cond delay="0"/>
                                  </p:stCondLst>
                                  <p:childTnLst>
                                    <p:set>
                                      <p:cBhvr>
                                        <p:cTn id="45" dur="500">
                                          <p:stCondLst>
                                            <p:cond delay="0"/>
                                          </p:stCondLst>
                                        </p:cTn>
                                        <p:tgtEl>
                                          <p:spTgt spid="8"/>
                                        </p:tgtEl>
                                        <p:attrNameLst>
                                          <p:attrName>style.visibility</p:attrName>
                                        </p:attrNameLst>
                                      </p:cBhvr>
                                      <p:to>
                                        <p:strVal val="visible"/>
                                      </p:to>
                                    </p:set>
                                  </p:childTnLst>
                                </p:cTn>
                              </p:par>
                              <p:par>
                                <p:cTn id="46" presetID="11" presetClass="entr" presetSubtype="0" fill="hold" nodeType="withEffect">
                                  <p:stCondLst>
                                    <p:cond delay="0"/>
                                  </p:stCondLst>
                                  <p:childTnLst>
                                    <p:set>
                                      <p:cBhvr>
                                        <p:cTn id="47" dur="500">
                                          <p:stCondLst>
                                            <p:cond delay="0"/>
                                          </p:stCondLst>
                                        </p:cTn>
                                        <p:tgtEl>
                                          <p:spTgt spid="174"/>
                                        </p:tgtEl>
                                        <p:attrNameLst>
                                          <p:attrName>style.visibility</p:attrName>
                                        </p:attrNameLst>
                                      </p:cBhvr>
                                      <p:to>
                                        <p:strVal val="visible"/>
                                      </p:to>
                                    </p:set>
                                  </p:childTnLst>
                                </p:cTn>
                              </p:par>
                            </p:childTnLst>
                          </p:cTn>
                        </p:par>
                        <p:par>
                          <p:cTn id="48" fill="hold">
                            <p:stCondLst>
                              <p:cond delay="2500"/>
                            </p:stCondLst>
                            <p:childTnLst>
                              <p:par>
                                <p:cTn id="49" presetID="11" presetClass="entr" presetSubtype="0" fill="hold" nodeType="afterEffect">
                                  <p:stCondLst>
                                    <p:cond delay="0"/>
                                  </p:stCondLst>
                                  <p:childTnLst>
                                    <p:set>
                                      <p:cBhvr>
                                        <p:cTn id="50" dur="500">
                                          <p:stCondLst>
                                            <p:cond delay="0"/>
                                          </p:stCondLst>
                                        </p:cTn>
                                        <p:tgtEl>
                                          <p:spTgt spid="130"/>
                                        </p:tgtEl>
                                        <p:attrNameLst>
                                          <p:attrName>style.visibility</p:attrName>
                                        </p:attrNameLst>
                                      </p:cBhvr>
                                      <p:to>
                                        <p:strVal val="visible"/>
                                      </p:to>
                                    </p:set>
                                  </p:childTnLst>
                                </p:cTn>
                              </p:par>
                              <p:par>
                                <p:cTn id="51" presetID="11" presetClass="entr" presetSubtype="0" fill="hold" nodeType="withEffect">
                                  <p:stCondLst>
                                    <p:cond delay="0"/>
                                  </p:stCondLst>
                                  <p:childTnLst>
                                    <p:set>
                                      <p:cBhvr>
                                        <p:cTn id="52" dur="500">
                                          <p:stCondLst>
                                            <p:cond delay="0"/>
                                          </p:stCondLst>
                                        </p:cTn>
                                        <p:tgtEl>
                                          <p:spTgt spid="118"/>
                                        </p:tgtEl>
                                        <p:attrNameLst>
                                          <p:attrName>style.visibility</p:attrName>
                                        </p:attrNameLst>
                                      </p:cBhvr>
                                      <p:to>
                                        <p:strVal val="visible"/>
                                      </p:to>
                                    </p:set>
                                  </p:childTnLst>
                                </p:cTn>
                              </p:par>
                              <p:par>
                                <p:cTn id="53" presetID="11" presetClass="entr" presetSubtype="0" fill="hold" nodeType="withEffect">
                                  <p:stCondLst>
                                    <p:cond delay="0"/>
                                  </p:stCondLst>
                                  <p:childTnLst>
                                    <p:set>
                                      <p:cBhvr>
                                        <p:cTn id="54" dur="500">
                                          <p:stCondLst>
                                            <p:cond delay="0"/>
                                          </p:stCondLst>
                                        </p:cTn>
                                        <p:tgtEl>
                                          <p:spTgt spid="175"/>
                                        </p:tgtEl>
                                        <p:attrNameLst>
                                          <p:attrName>style.visibility</p:attrName>
                                        </p:attrNameLst>
                                      </p:cBhvr>
                                      <p:to>
                                        <p:strVal val="visible"/>
                                      </p:to>
                                    </p:set>
                                  </p:childTnLst>
                                </p:cTn>
                              </p:par>
                            </p:childTnLst>
                          </p:cTn>
                        </p:par>
                        <p:par>
                          <p:cTn id="55" fill="hold">
                            <p:stCondLst>
                              <p:cond delay="3000"/>
                            </p:stCondLst>
                            <p:childTnLst>
                              <p:par>
                                <p:cTn id="56" presetID="1" presetClass="entr" presetSubtype="0" fill="hold" nodeType="afterEffect">
                                  <p:stCondLst>
                                    <p:cond delay="0"/>
                                  </p:stCondLst>
                                  <p:childTnLst>
                                    <p:set>
                                      <p:cBhvr>
                                        <p:cTn id="57" dur="1" fill="hold">
                                          <p:stCondLst>
                                            <p:cond delay="0"/>
                                          </p:stCondLst>
                                        </p:cTn>
                                        <p:tgtEl>
                                          <p:spTgt spid="131"/>
                                        </p:tgtEl>
                                        <p:attrNameLst>
                                          <p:attrName>style.visibility</p:attrName>
                                        </p:attrNameLst>
                                      </p:cBhvr>
                                      <p:to>
                                        <p:strVal val="visible"/>
                                      </p:to>
                                    </p:set>
                                  </p:childTnLst>
                                </p:cTn>
                              </p:par>
                              <p:par>
                                <p:cTn id="58" presetID="1" presetClass="entr" presetSubtype="0" fill="hold" nodeType="withEffect">
                                  <p:stCondLst>
                                    <p:cond delay="0"/>
                                  </p:stCondLst>
                                  <p:childTnLst>
                                    <p:set>
                                      <p:cBhvr>
                                        <p:cTn id="59" dur="1" fill="hold">
                                          <p:stCondLst>
                                            <p:cond delay="0"/>
                                          </p:stCondLst>
                                        </p:cTn>
                                        <p:tgtEl>
                                          <p:spTgt spid="10"/>
                                        </p:tgtEl>
                                        <p:attrNameLst>
                                          <p:attrName>style.visibility</p:attrName>
                                        </p:attrNameLst>
                                      </p:cBhvr>
                                      <p:to>
                                        <p:strVal val="visible"/>
                                      </p:to>
                                    </p:set>
                                  </p:childTnLst>
                                </p:cTn>
                              </p:par>
                              <p:par>
                                <p:cTn id="60" presetID="1" presetClass="entr" presetSubtype="0" fill="hold" nodeType="withEffect">
                                  <p:stCondLst>
                                    <p:cond delay="0"/>
                                  </p:stCondLst>
                                  <p:childTnLst>
                                    <p:set>
                                      <p:cBhvr>
                                        <p:cTn id="61" dur="1" fill="hold">
                                          <p:stCondLst>
                                            <p:cond delay="0"/>
                                          </p:stCondLst>
                                        </p:cTn>
                                        <p:tgtEl>
                                          <p:spTgt spid="176"/>
                                        </p:tgtEl>
                                        <p:attrNameLst>
                                          <p:attrName>style.visibility</p:attrName>
                                        </p:attrNameLst>
                                      </p:cBhvr>
                                      <p:to>
                                        <p:strVal val="visible"/>
                                      </p:to>
                                    </p:set>
                                  </p:childTnLst>
                                </p:cTn>
                              </p:par>
                            </p:childTnLst>
                          </p:cTn>
                        </p:par>
                        <p:par>
                          <p:cTn id="62" fill="hold">
                            <p:stCondLst>
                              <p:cond delay="3000"/>
                            </p:stCondLst>
                            <p:childTnLst>
                              <p:par>
                                <p:cTn id="63" presetID="9" presetClass="emph" presetSubtype="0" grpId="0" nodeType="afterEffect">
                                  <p:stCondLst>
                                    <p:cond delay="0"/>
                                  </p:stCondLst>
                                  <p:childTnLst>
                                    <p:set>
                                      <p:cBhvr rctx="PPT">
                                        <p:cTn id="64" dur="indefinite"/>
                                        <p:tgtEl>
                                          <p:spTgt spid="381"/>
                                        </p:tgtEl>
                                        <p:attrNameLst>
                                          <p:attrName>style.opacity</p:attrName>
                                        </p:attrNameLst>
                                      </p:cBhvr>
                                      <p:to>
                                        <p:strVal val="0.75"/>
                                      </p:to>
                                    </p:set>
                                    <p:animEffect filter="image" prLst="opacity: 0.75">
                                      <p:cBhvr rctx="IE">
                                        <p:cTn id="65" dur="indefinite"/>
                                        <p:tgtEl>
                                          <p:spTgt spid="381"/>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106">
                                            <p:txEl>
                                              <p:pRg st="0" end="0"/>
                                            </p:txEl>
                                          </p:spTgt>
                                        </p:tgtEl>
                                        <p:attrNameLst>
                                          <p:attrName>style.visibility</p:attrName>
                                        </p:attrNameLst>
                                      </p:cBhvr>
                                      <p:to>
                                        <p:strVal val="visible"/>
                                      </p:to>
                                    </p:set>
                                    <p:animEffect transition="in" filter="fade">
                                      <p:cBhvr>
                                        <p:cTn id="70" dur="2000"/>
                                        <p:tgtEl>
                                          <p:spTgt spid="106">
                                            <p:txEl>
                                              <p:pRg st="0" end="0"/>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107">
                                            <p:txEl>
                                              <p:pRg st="0" end="0"/>
                                            </p:txEl>
                                          </p:spTgt>
                                        </p:tgtEl>
                                        <p:attrNameLst>
                                          <p:attrName>style.visibility</p:attrName>
                                        </p:attrNameLst>
                                      </p:cBhvr>
                                      <p:to>
                                        <p:strVal val="visible"/>
                                      </p:to>
                                    </p:set>
                                    <p:animEffect transition="in" filter="fade">
                                      <p:cBhvr>
                                        <p:cTn id="75" dur="2000"/>
                                        <p:tgtEl>
                                          <p:spTgt spid="1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 grpId="0" animBg="1"/>
      <p:bldP spid="116" grpId="0"/>
      <p:bldP spid="112" grpId="0" build="p"/>
      <p:bldP spid="377" grpId="0" animBg="1"/>
      <p:bldP spid="105" grpId="0" build="p"/>
      <p:bldP spid="106" grpId="0" build="p"/>
      <p:bldP spid="10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Reliability_icon_3400x2000.jpg"/>
          <p:cNvPicPr>
            <a:picLocks noChangeAspect="1"/>
          </p:cNvPicPr>
          <p:nvPr/>
        </p:nvPicPr>
        <p:blipFill>
          <a:blip r:embed="rId3" cstate="print"/>
          <a:srcRect l="12093"/>
          <a:stretch>
            <a:fillRect/>
          </a:stretch>
        </p:blipFill>
        <p:spPr>
          <a:xfrm>
            <a:off x="0" y="1995686"/>
            <a:ext cx="4680520" cy="3132000"/>
          </a:xfrm>
          <a:prstGeom prst="rect">
            <a:avLst/>
          </a:prstGeom>
        </p:spPr>
      </p:pic>
      <p:sp>
        <p:nvSpPr>
          <p:cNvPr id="3" name="Title 2"/>
          <p:cNvSpPr>
            <a:spLocks noGrp="1"/>
          </p:cNvSpPr>
          <p:nvPr>
            <p:ph type="title"/>
          </p:nvPr>
        </p:nvSpPr>
        <p:spPr/>
        <p:txBody>
          <a:bodyPr/>
          <a:lstStyle/>
          <a:p>
            <a:r>
              <a:rPr lang="en-GB" dirty="0" smtClean="0"/>
              <a:t>SiGNUM readhead options</a:t>
            </a:r>
            <a:endParaRPr lang="en-GB" dirty="0"/>
          </a:p>
        </p:txBody>
      </p:sp>
      <p:sp>
        <p:nvSpPr>
          <p:cNvPr id="13" name="TextBox 12"/>
          <p:cNvSpPr txBox="1"/>
          <p:nvPr/>
        </p:nvSpPr>
        <p:spPr bwMode="auto">
          <a:xfrm>
            <a:off x="4067944" y="1563638"/>
            <a:ext cx="4752528" cy="2074927"/>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182563" indent="-182563">
              <a:spcBef>
                <a:spcPts val="500"/>
              </a:spcBef>
              <a:buFont typeface="Arial" pitchFamily="34" charset="0"/>
              <a:buChar char="•"/>
            </a:pPr>
            <a:endParaRPr lang="en-GB" sz="1800" kern="0" dirty="0" smtClean="0">
              <a:latin typeface="+mn-lt"/>
              <a:ea typeface="+mj-ea"/>
              <a:cs typeface="+mj-cs"/>
            </a:endParaRPr>
          </a:p>
          <a:p>
            <a:pPr marL="182563" indent="-182563">
              <a:spcBef>
                <a:spcPts val="500"/>
              </a:spcBef>
              <a:buFont typeface="Arial" pitchFamily="34" charset="0"/>
              <a:buChar char="•"/>
            </a:pPr>
            <a:r>
              <a:rPr lang="en-GB" sz="1800" kern="0" dirty="0" smtClean="0"/>
              <a:t>Functionally safe</a:t>
            </a:r>
            <a:endParaRPr lang="en-GB" sz="1800" kern="0" dirty="0" smtClean="0">
              <a:latin typeface="+mn-lt"/>
              <a:ea typeface="+mj-ea"/>
              <a:cs typeface="+mj-cs"/>
            </a:endParaRPr>
          </a:p>
          <a:p>
            <a:pPr marL="182563" indent="-182563">
              <a:spcBef>
                <a:spcPts val="500"/>
              </a:spcBef>
              <a:buFont typeface="Arial" pitchFamily="34" charset="0"/>
              <a:buChar char="•"/>
            </a:pPr>
            <a:r>
              <a:rPr lang="en-GB" sz="1800" kern="0" dirty="0" smtClean="0">
                <a:latin typeface="+mn-lt"/>
                <a:ea typeface="+mj-ea"/>
                <a:cs typeface="+mj-cs"/>
              </a:rPr>
              <a:t>IP64 rating offering excellent dirt immunity</a:t>
            </a:r>
          </a:p>
          <a:p>
            <a:pPr marL="182563" indent="-182563">
              <a:spcBef>
                <a:spcPts val="500"/>
              </a:spcBef>
              <a:buFont typeface="Arial" pitchFamily="34" charset="0"/>
              <a:buChar char="•"/>
            </a:pPr>
            <a:r>
              <a:rPr lang="en-GB" sz="1800" kern="0" dirty="0" smtClean="0">
                <a:latin typeface="+mn-lt"/>
                <a:ea typeface="+mj-ea"/>
                <a:cs typeface="+mj-cs"/>
              </a:rPr>
              <a:t>Resolutions from 5 µm to 5 nm</a:t>
            </a:r>
          </a:p>
          <a:p>
            <a:pPr marL="182563" indent="-182563">
              <a:spcBef>
                <a:spcPts val="500"/>
              </a:spcBef>
              <a:buFont typeface="Arial" pitchFamily="34" charset="0"/>
              <a:buChar char="•"/>
            </a:pPr>
            <a:r>
              <a:rPr lang="en-GB" sz="1800" kern="0" dirty="0" smtClean="0">
                <a:latin typeface="+mn-lt"/>
                <a:ea typeface="+mj-ea"/>
                <a:cs typeface="+mj-cs"/>
              </a:rPr>
              <a:t>FANUC serial comms</a:t>
            </a:r>
            <a:endParaRPr lang="en-GB" sz="1800" dirty="0" smtClean="0"/>
          </a:p>
          <a:p>
            <a:pPr marL="182563" indent="-182563">
              <a:spcBef>
                <a:spcPts val="500"/>
              </a:spcBef>
              <a:buFont typeface="Arial" pitchFamily="34" charset="0"/>
              <a:buChar char="•"/>
            </a:pPr>
            <a:r>
              <a:rPr lang="en-GB" sz="1800" dirty="0" smtClean="0"/>
              <a:t>0 °C – 85 °C</a:t>
            </a:r>
            <a:endParaRPr lang="en-GB" sz="1800" kern="0" dirty="0" smtClean="0">
              <a:latin typeface="+mn-lt"/>
              <a:ea typeface="+mj-ea"/>
              <a:cs typeface="+mj-cs"/>
            </a:endParaRPr>
          </a:p>
        </p:txBody>
      </p:sp>
      <p:sp>
        <p:nvSpPr>
          <p:cNvPr id="11" name="TextBox 10"/>
          <p:cNvSpPr txBox="1"/>
          <p:nvPr/>
        </p:nvSpPr>
        <p:spPr bwMode="auto">
          <a:xfrm>
            <a:off x="36000" y="1543893"/>
            <a:ext cx="2376264" cy="307777"/>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GB" sz="1400" b="1" kern="0" dirty="0" smtClean="0">
                <a:latin typeface="+mj-lt"/>
                <a:ea typeface="+mj-ea"/>
                <a:cs typeface="+mj-cs"/>
              </a:rPr>
              <a:t>SiGNUM</a:t>
            </a:r>
            <a:endParaRPr kumimoji="0" lang="en-GB" sz="1400" b="1" i="0" u="none" strike="noStrike" kern="0" cap="none" spc="0" normalizeH="0" baseline="0" noProof="0" dirty="0" smtClean="0">
              <a:ln>
                <a:noFill/>
              </a:ln>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par>
                                <p:cTn id="15" presetID="12" presetClass="entr" presetSubtype="4"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slide(fromBottom)">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1"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SiGNUM linear scales</a:t>
            </a:r>
            <a:endParaRPr lang="en-GB" dirty="0"/>
          </a:p>
        </p:txBody>
      </p:sp>
      <p:sp>
        <p:nvSpPr>
          <p:cNvPr id="14" name="TextBox 13"/>
          <p:cNvSpPr txBox="1"/>
          <p:nvPr/>
        </p:nvSpPr>
        <p:spPr bwMode="auto">
          <a:xfrm>
            <a:off x="1908000" y="3507854"/>
            <a:ext cx="6048672" cy="105157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182563" indent="-182563">
              <a:spcBef>
                <a:spcPts val="500"/>
              </a:spcBef>
              <a:buFont typeface="Arial" pitchFamily="34" charset="0"/>
              <a:buChar char="•"/>
            </a:pPr>
            <a:r>
              <a:rPr lang="en-GB" sz="1800" dirty="0" smtClean="0"/>
              <a:t>Lengths to 1.5 m</a:t>
            </a:r>
          </a:p>
          <a:p>
            <a:pPr marL="182563" indent="-182563">
              <a:spcBef>
                <a:spcPts val="500"/>
              </a:spcBef>
              <a:buFont typeface="Arial" pitchFamily="34" charset="0"/>
              <a:buChar char="•"/>
            </a:pPr>
            <a:r>
              <a:rPr lang="en-GB" sz="1800" dirty="0" smtClean="0"/>
              <a:t>±1 µm/m accuracy at 20 °C and near-zero CTE (Invar)</a:t>
            </a:r>
          </a:p>
          <a:p>
            <a:pPr marL="182563" indent="-182563">
              <a:spcBef>
                <a:spcPts val="500"/>
              </a:spcBef>
              <a:buFont typeface="Arial" pitchFamily="34" charset="0"/>
              <a:buChar char="•"/>
            </a:pPr>
            <a:r>
              <a:rPr lang="en-GB" sz="1800" dirty="0" smtClean="0"/>
              <a:t>Mounting by adhesive or clips</a:t>
            </a:r>
          </a:p>
        </p:txBody>
      </p:sp>
      <p:pic>
        <p:nvPicPr>
          <p:cNvPr id="20" name="Picture 19" descr="relm2.jpg"/>
          <p:cNvPicPr>
            <a:picLocks noChangeAspect="1"/>
          </p:cNvPicPr>
          <p:nvPr/>
        </p:nvPicPr>
        <p:blipFill>
          <a:blip r:embed="rId3" cstate="print"/>
          <a:srcRect l="25902" t="21055" r="43623"/>
          <a:stretch>
            <a:fillRect/>
          </a:stretch>
        </p:blipFill>
        <p:spPr>
          <a:xfrm>
            <a:off x="0" y="3579862"/>
            <a:ext cx="1536217" cy="1152000"/>
          </a:xfrm>
          <a:prstGeom prst="rect">
            <a:avLst/>
          </a:prstGeom>
        </p:spPr>
      </p:pic>
      <p:sp>
        <p:nvSpPr>
          <p:cNvPr id="13" name="TextBox 12"/>
          <p:cNvSpPr txBox="1"/>
          <p:nvPr/>
        </p:nvSpPr>
        <p:spPr bwMode="auto">
          <a:xfrm>
            <a:off x="36000" y="3348000"/>
            <a:ext cx="1728192" cy="307777"/>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GB" sz="1400" b="1" kern="0" noProof="0" dirty="0" smtClean="0">
                <a:latin typeface="+mj-lt"/>
                <a:ea typeface="+mj-ea"/>
                <a:cs typeface="+mj-cs"/>
              </a:rPr>
              <a:t>RELM spar</a:t>
            </a:r>
            <a:endParaRPr kumimoji="0" lang="en-GB" sz="1400" b="1" i="0" u="none" strike="noStrike" kern="0" cap="none" spc="0" normalizeH="0" baseline="0" noProof="0" dirty="0" smtClean="0">
              <a:ln>
                <a:noFill/>
              </a:ln>
              <a:effectLst/>
              <a:uLnTx/>
              <a:uFillTx/>
              <a:latin typeface="+mj-lt"/>
              <a:ea typeface="+mj-ea"/>
              <a:cs typeface="+mj-cs"/>
            </a:endParaRPr>
          </a:p>
        </p:txBody>
      </p:sp>
      <p:sp>
        <p:nvSpPr>
          <p:cNvPr id="15" name="TextBox 14"/>
          <p:cNvSpPr txBox="1"/>
          <p:nvPr/>
        </p:nvSpPr>
        <p:spPr bwMode="auto">
          <a:xfrm>
            <a:off x="36000" y="1471885"/>
            <a:ext cx="1728192" cy="307777"/>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GB" sz="1400" b="1" kern="0" noProof="0" dirty="0" smtClean="0">
                <a:latin typeface="+mj-lt"/>
                <a:ea typeface="+mj-ea"/>
                <a:cs typeface="+mj-cs"/>
              </a:rPr>
              <a:t>RSLM spar</a:t>
            </a:r>
            <a:endParaRPr kumimoji="0" lang="en-GB" sz="1400" b="1" i="0" u="none" strike="noStrike" kern="0" cap="none" spc="0" normalizeH="0" baseline="0" noProof="0" dirty="0" smtClean="0">
              <a:ln>
                <a:noFill/>
              </a:ln>
              <a:effectLst/>
              <a:uLnTx/>
              <a:uFillTx/>
              <a:latin typeface="+mj-lt"/>
              <a:ea typeface="+mj-ea"/>
              <a:cs typeface="+mj-cs"/>
            </a:endParaRPr>
          </a:p>
        </p:txBody>
      </p:sp>
      <p:pic>
        <p:nvPicPr>
          <p:cNvPr id="16" name="Picture 15" descr="relm2.jpg"/>
          <p:cNvPicPr>
            <a:picLocks noChangeAspect="1"/>
          </p:cNvPicPr>
          <p:nvPr/>
        </p:nvPicPr>
        <p:blipFill>
          <a:blip r:embed="rId3" cstate="print"/>
          <a:srcRect l="25902" t="21055" r="43623"/>
          <a:stretch>
            <a:fillRect/>
          </a:stretch>
        </p:blipFill>
        <p:spPr>
          <a:xfrm>
            <a:off x="107504" y="1707654"/>
            <a:ext cx="1440160" cy="1079968"/>
          </a:xfrm>
          <a:prstGeom prst="rect">
            <a:avLst/>
          </a:prstGeom>
        </p:spPr>
      </p:pic>
      <p:sp>
        <p:nvSpPr>
          <p:cNvPr id="17" name="TextBox 16"/>
          <p:cNvSpPr txBox="1"/>
          <p:nvPr/>
        </p:nvSpPr>
        <p:spPr bwMode="auto">
          <a:xfrm>
            <a:off x="1907704" y="1648420"/>
            <a:ext cx="5184576" cy="105157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182563" indent="-182563">
              <a:spcBef>
                <a:spcPts val="500"/>
              </a:spcBef>
              <a:buFont typeface="Arial" pitchFamily="34" charset="0"/>
              <a:buChar char="•"/>
            </a:pPr>
            <a:r>
              <a:rPr lang="en-GB" sz="1800" dirty="0" smtClean="0"/>
              <a:t>Lengths to 5 m</a:t>
            </a:r>
          </a:p>
          <a:p>
            <a:pPr marL="182563" indent="-182563">
              <a:spcBef>
                <a:spcPts val="500"/>
              </a:spcBef>
              <a:buFont typeface="Arial" pitchFamily="34" charset="0"/>
              <a:buChar char="•"/>
            </a:pPr>
            <a:r>
              <a:rPr lang="en-GB" sz="1800" dirty="0" smtClean="0"/>
              <a:t>±4 µm accuracy over 5 m at 20 °C</a:t>
            </a:r>
          </a:p>
          <a:p>
            <a:pPr marL="182563" indent="-182563">
              <a:spcBef>
                <a:spcPts val="500"/>
              </a:spcBef>
              <a:buFont typeface="Arial" pitchFamily="34" charset="0"/>
              <a:buChar char="•"/>
            </a:pPr>
            <a:r>
              <a:rPr lang="en-GB" sz="1800" dirty="0" smtClean="0"/>
              <a:t>Mounting by adhesive or clips mounting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wipe(down)">
                                      <p:cBhvr>
                                        <p:cTn id="7" dur="5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p:cTn id="12" dur="500" fill="hold"/>
                                        <p:tgtEl>
                                          <p:spTgt spid="16"/>
                                        </p:tgtEl>
                                        <p:attrNameLst>
                                          <p:attrName>ppt_w</p:attrName>
                                        </p:attrNameLst>
                                      </p:cBhvr>
                                      <p:tavLst>
                                        <p:tav tm="0">
                                          <p:val>
                                            <p:fltVal val="0"/>
                                          </p:val>
                                        </p:tav>
                                        <p:tav tm="100000">
                                          <p:val>
                                            <p:strVal val="#ppt_w"/>
                                          </p:val>
                                        </p:tav>
                                      </p:tavLst>
                                    </p:anim>
                                    <p:anim calcmode="lin" valueType="num">
                                      <p:cBhvr>
                                        <p:cTn id="13" dur="500" fill="hold"/>
                                        <p:tgtEl>
                                          <p:spTgt spid="16"/>
                                        </p:tgtEl>
                                        <p:attrNameLst>
                                          <p:attrName>ppt_h</p:attrName>
                                        </p:attrNameLst>
                                      </p:cBhvr>
                                      <p:tavLst>
                                        <p:tav tm="0">
                                          <p:val>
                                            <p:fltVal val="0"/>
                                          </p:val>
                                        </p:tav>
                                        <p:tav tm="100000">
                                          <p:val>
                                            <p:strVal val="#ppt_h"/>
                                          </p:val>
                                        </p:tav>
                                      </p:tavLst>
                                    </p:anim>
                                    <p:animEffect transition="in" filter="fade">
                                      <p:cBhvr>
                                        <p:cTn id="14" dur="500"/>
                                        <p:tgtEl>
                                          <p:spTgt spid="16"/>
                                        </p:tgtEl>
                                      </p:cBhvr>
                                    </p:animEffect>
                                  </p:childTnLst>
                                </p:cTn>
                              </p:par>
                              <p:par>
                                <p:cTn id="15" presetID="12" presetClass="entr" presetSubtype="4"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slide(fromBottom)">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3">
                                            <p:txEl>
                                              <p:pRg st="0" end="0"/>
                                            </p:txEl>
                                          </p:spTgt>
                                        </p:tgtEl>
                                        <p:attrNameLst>
                                          <p:attrName>style.visibility</p:attrName>
                                        </p:attrNameLst>
                                      </p:cBhvr>
                                      <p:to>
                                        <p:strVal val="visible"/>
                                      </p:to>
                                    </p:set>
                                    <p:animEffect transition="in" filter="wipe(down)">
                                      <p:cBhvr>
                                        <p:cTn id="22" dur="500"/>
                                        <p:tgtEl>
                                          <p:spTgt spid="1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p:cTn id="27" dur="500" fill="hold"/>
                                        <p:tgtEl>
                                          <p:spTgt spid="20"/>
                                        </p:tgtEl>
                                        <p:attrNameLst>
                                          <p:attrName>ppt_w</p:attrName>
                                        </p:attrNameLst>
                                      </p:cBhvr>
                                      <p:tavLst>
                                        <p:tav tm="0">
                                          <p:val>
                                            <p:fltVal val="0"/>
                                          </p:val>
                                        </p:tav>
                                        <p:tav tm="100000">
                                          <p:val>
                                            <p:strVal val="#ppt_w"/>
                                          </p:val>
                                        </p:tav>
                                      </p:tavLst>
                                    </p:anim>
                                    <p:anim calcmode="lin" valueType="num">
                                      <p:cBhvr>
                                        <p:cTn id="28" dur="500" fill="hold"/>
                                        <p:tgtEl>
                                          <p:spTgt spid="20"/>
                                        </p:tgtEl>
                                        <p:attrNameLst>
                                          <p:attrName>ppt_h</p:attrName>
                                        </p:attrNameLst>
                                      </p:cBhvr>
                                      <p:tavLst>
                                        <p:tav tm="0">
                                          <p:val>
                                            <p:fltVal val="0"/>
                                          </p:val>
                                        </p:tav>
                                        <p:tav tm="100000">
                                          <p:val>
                                            <p:strVal val="#ppt_h"/>
                                          </p:val>
                                        </p:tav>
                                      </p:tavLst>
                                    </p:anim>
                                    <p:animEffect transition="in" filter="fade">
                                      <p:cBhvr>
                                        <p:cTn id="29" dur="500"/>
                                        <p:tgtEl>
                                          <p:spTgt spid="20"/>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slide(fromBottom)">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3" grpId="0" build="allAtOnce"/>
      <p:bldP spid="15" grpId="0" build="allAtOnce"/>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SiGNUM rotary scales</a:t>
            </a:r>
            <a:endParaRPr lang="en-GB" dirty="0"/>
          </a:p>
        </p:txBody>
      </p:sp>
      <p:sp>
        <p:nvSpPr>
          <p:cNvPr id="8" name="TextBox 7"/>
          <p:cNvSpPr txBox="1"/>
          <p:nvPr/>
        </p:nvSpPr>
        <p:spPr bwMode="auto">
          <a:xfrm>
            <a:off x="36000" y="1404000"/>
            <a:ext cx="1728192" cy="307777"/>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GB" sz="1400" b="1" kern="0" noProof="0" dirty="0" smtClean="0">
                <a:latin typeface="+mj-lt"/>
                <a:ea typeface="+mj-ea"/>
                <a:cs typeface="+mj-cs"/>
              </a:rPr>
              <a:t>RESM ring</a:t>
            </a:r>
            <a:endParaRPr kumimoji="0" lang="en-GB" sz="1400" b="1" i="0" u="none" strike="noStrike" kern="0" cap="none" spc="0" normalizeH="0" baseline="0" noProof="0" dirty="0" smtClean="0">
              <a:ln>
                <a:noFill/>
              </a:ln>
              <a:effectLst/>
              <a:uLnTx/>
              <a:uFillTx/>
              <a:latin typeface="+mj-lt"/>
              <a:ea typeface="+mj-ea"/>
              <a:cs typeface="+mj-cs"/>
            </a:endParaRPr>
          </a:p>
        </p:txBody>
      </p:sp>
      <p:sp>
        <p:nvSpPr>
          <p:cNvPr id="9" name="TextBox 8"/>
          <p:cNvSpPr txBox="1"/>
          <p:nvPr/>
        </p:nvSpPr>
        <p:spPr bwMode="auto">
          <a:xfrm>
            <a:off x="1836000" y="1800000"/>
            <a:ext cx="6120680" cy="132856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269875" indent="-269875">
              <a:spcBef>
                <a:spcPts val="500"/>
              </a:spcBef>
              <a:buFont typeface="Arial" pitchFamily="34" charset="0"/>
              <a:buChar char="•"/>
            </a:pPr>
            <a:r>
              <a:rPr lang="en-GB" sz="1800" kern="0" dirty="0" smtClean="0">
                <a:latin typeface="+mn-lt"/>
                <a:ea typeface="+mj-ea"/>
                <a:cs typeface="+mj-cs"/>
              </a:rPr>
              <a:t>Low profile scales with standard sizes up to </a:t>
            </a:r>
            <a:r>
              <a:rPr lang="en-GB" sz="1800" dirty="0" smtClean="0"/>
              <a:t>Ø550 mm</a:t>
            </a:r>
            <a:r>
              <a:rPr lang="en-GB" sz="1800" kern="0" dirty="0" smtClean="0">
                <a:latin typeface="+mn-lt"/>
                <a:ea typeface="+mj-ea"/>
                <a:cs typeface="+mj-cs"/>
              </a:rPr>
              <a:t> </a:t>
            </a:r>
            <a:endParaRPr lang="en-GB" sz="1800" dirty="0" smtClean="0"/>
          </a:p>
          <a:p>
            <a:pPr marL="269875" indent="-269875">
              <a:spcBef>
                <a:spcPts val="500"/>
              </a:spcBef>
              <a:buFont typeface="Arial" pitchFamily="34" charset="0"/>
              <a:buChar char="•"/>
            </a:pPr>
            <a:r>
              <a:rPr lang="en-GB" sz="1800" dirty="0" smtClean="0"/>
              <a:t>Graduation accuracy to ± 0.5 arc second (Ø550 ring)</a:t>
            </a:r>
          </a:p>
          <a:p>
            <a:pPr marL="269875" indent="-269875">
              <a:spcBef>
                <a:spcPts val="500"/>
              </a:spcBef>
              <a:buFont typeface="Arial" pitchFamily="34" charset="0"/>
              <a:buChar char="•"/>
            </a:pPr>
            <a:r>
              <a:rPr lang="en-GB" sz="1800" kern="0" dirty="0" smtClean="0">
                <a:latin typeface="+mn-lt"/>
                <a:ea typeface="+mj-ea"/>
                <a:cs typeface="+mj-cs"/>
              </a:rPr>
              <a:t>Patented taper mount simplifies integration and eliminates installation errors</a:t>
            </a:r>
          </a:p>
        </p:txBody>
      </p:sp>
      <p:sp>
        <p:nvSpPr>
          <p:cNvPr id="12" name="TextBox 11"/>
          <p:cNvSpPr txBox="1"/>
          <p:nvPr/>
        </p:nvSpPr>
        <p:spPr bwMode="auto">
          <a:xfrm>
            <a:off x="1836000" y="3456000"/>
            <a:ext cx="6120680" cy="105157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269875" indent="-269875">
              <a:spcBef>
                <a:spcPts val="500"/>
              </a:spcBef>
              <a:buFont typeface="Arial" pitchFamily="34" charset="0"/>
              <a:buChar char="•"/>
            </a:pPr>
            <a:r>
              <a:rPr lang="en-GB" sz="1800" kern="0" dirty="0" smtClean="0">
                <a:latin typeface="+mn-lt"/>
                <a:ea typeface="+mj-ea"/>
                <a:cs typeface="+mj-cs"/>
              </a:rPr>
              <a:t>Ultra-high </a:t>
            </a:r>
            <a:r>
              <a:rPr lang="en-GB" sz="1800" dirty="0" smtClean="0"/>
              <a:t>installed accuracy to ±1 arc second </a:t>
            </a:r>
          </a:p>
          <a:p>
            <a:pPr marL="269875" indent="-269875">
              <a:spcBef>
                <a:spcPts val="500"/>
              </a:spcBef>
              <a:buFont typeface="Arial" pitchFamily="34" charset="0"/>
              <a:buChar char="•"/>
            </a:pPr>
            <a:r>
              <a:rPr lang="en-GB" sz="1800" dirty="0" smtClean="0"/>
              <a:t>Low-distortion profile with standard sizes to Ø417mm</a:t>
            </a:r>
          </a:p>
          <a:p>
            <a:pPr marL="269875" indent="-269875">
              <a:spcBef>
                <a:spcPts val="500"/>
              </a:spcBef>
              <a:buFont typeface="Arial" pitchFamily="34" charset="0"/>
              <a:buChar char="•"/>
            </a:pPr>
            <a:r>
              <a:rPr lang="en-GB" sz="1800" dirty="0" smtClean="0"/>
              <a:t>Flange mounted with easy 4-point adjustment method</a:t>
            </a:r>
          </a:p>
        </p:txBody>
      </p:sp>
      <p:pic>
        <p:nvPicPr>
          <p:cNvPr id="11" name="Picture 10" descr="Master ring.jpg"/>
          <p:cNvPicPr>
            <a:picLocks noChangeAspect="1"/>
          </p:cNvPicPr>
          <p:nvPr/>
        </p:nvPicPr>
        <p:blipFill>
          <a:blip r:embed="rId3" cstate="print"/>
          <a:srcRect t="5125"/>
          <a:stretch>
            <a:fillRect/>
          </a:stretch>
        </p:blipFill>
        <p:spPr>
          <a:xfrm>
            <a:off x="144000" y="1800000"/>
            <a:ext cx="1575932" cy="1332050"/>
          </a:xfrm>
          <a:prstGeom prst="rect">
            <a:avLst/>
          </a:prstGeom>
        </p:spPr>
      </p:pic>
      <p:pic>
        <p:nvPicPr>
          <p:cNvPr id="2" name="Picture 2" descr="Y:\Marketing\Marcomms\Photographs\2007 Encoders Library-04.06.08\Products\Rings\REXM rings.jpg"/>
          <p:cNvPicPr>
            <a:picLocks noChangeAspect="1" noChangeArrowheads="1"/>
          </p:cNvPicPr>
          <p:nvPr/>
        </p:nvPicPr>
        <p:blipFill>
          <a:blip r:embed="rId4" cstate="print"/>
          <a:srcRect l="57999" t="55388" r="7743" b="6525"/>
          <a:stretch>
            <a:fillRect/>
          </a:stretch>
        </p:blipFill>
        <p:spPr bwMode="auto">
          <a:xfrm>
            <a:off x="162000" y="3456000"/>
            <a:ext cx="1276914" cy="1420447"/>
          </a:xfrm>
          <a:prstGeom prst="rect">
            <a:avLst/>
          </a:prstGeom>
          <a:noFill/>
        </p:spPr>
      </p:pic>
      <p:sp>
        <p:nvSpPr>
          <p:cNvPr id="10" name="TextBox 9"/>
          <p:cNvSpPr txBox="1"/>
          <p:nvPr/>
        </p:nvSpPr>
        <p:spPr bwMode="auto">
          <a:xfrm>
            <a:off x="36000" y="3060000"/>
            <a:ext cx="1728192" cy="307777"/>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GB" sz="1400" b="1" kern="0" noProof="0" dirty="0" smtClean="0">
                <a:latin typeface="+mj-lt"/>
                <a:ea typeface="+mj-ea"/>
                <a:cs typeface="+mj-cs"/>
              </a:rPr>
              <a:t>REXM ring</a:t>
            </a:r>
            <a:endParaRPr kumimoji="0" lang="en-GB" sz="1400" b="1" i="0" u="none" strike="noStrike" kern="0" cap="none" spc="0" normalizeH="0" baseline="0" noProof="0" dirty="0" smtClean="0">
              <a:ln>
                <a:noFill/>
              </a:ln>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500" fill="hold"/>
                                        <p:tgtEl>
                                          <p:spTgt spid="11"/>
                                        </p:tgtEl>
                                        <p:attrNameLst>
                                          <p:attrName>ppt_w</p:attrName>
                                        </p:attrNameLst>
                                      </p:cBhvr>
                                      <p:tavLst>
                                        <p:tav tm="0">
                                          <p:val>
                                            <p:fltVal val="0"/>
                                          </p:val>
                                        </p:tav>
                                        <p:tav tm="100000">
                                          <p:val>
                                            <p:strVal val="#ppt_w"/>
                                          </p:val>
                                        </p:tav>
                                      </p:tavLst>
                                    </p:anim>
                                    <p:anim calcmode="lin" valueType="num">
                                      <p:cBhvr>
                                        <p:cTn id="13" dur="500" fill="hold"/>
                                        <p:tgtEl>
                                          <p:spTgt spid="11"/>
                                        </p:tgtEl>
                                        <p:attrNameLst>
                                          <p:attrName>ppt_h</p:attrName>
                                        </p:attrNameLst>
                                      </p:cBhvr>
                                      <p:tavLst>
                                        <p:tav tm="0">
                                          <p:val>
                                            <p:fltVal val="0"/>
                                          </p:val>
                                        </p:tav>
                                        <p:tav tm="100000">
                                          <p:val>
                                            <p:strVal val="#ppt_h"/>
                                          </p:val>
                                        </p:tav>
                                      </p:tavLst>
                                    </p:anim>
                                    <p:animEffect transition="in" filter="fade">
                                      <p:cBhvr>
                                        <p:cTn id="14" dur="500"/>
                                        <p:tgtEl>
                                          <p:spTgt spid="11"/>
                                        </p:tgtEl>
                                      </p:cBhvr>
                                    </p:animEffect>
                                  </p:childTnLst>
                                </p:cTn>
                              </p:par>
                              <p:par>
                                <p:cTn id="15" presetID="12" presetClass="entr" presetSubtype="4"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slide(fromBottom)">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wipe(down)">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p:cTn id="27" dur="500" fill="hold"/>
                                        <p:tgtEl>
                                          <p:spTgt spid="2"/>
                                        </p:tgtEl>
                                        <p:attrNameLst>
                                          <p:attrName>ppt_w</p:attrName>
                                        </p:attrNameLst>
                                      </p:cBhvr>
                                      <p:tavLst>
                                        <p:tav tm="0">
                                          <p:val>
                                            <p:fltVal val="0"/>
                                          </p:val>
                                        </p:tav>
                                        <p:tav tm="100000">
                                          <p:val>
                                            <p:strVal val="#ppt_w"/>
                                          </p:val>
                                        </p:tav>
                                      </p:tavLst>
                                    </p:anim>
                                    <p:anim calcmode="lin" valueType="num">
                                      <p:cBhvr>
                                        <p:cTn id="28" dur="500" fill="hold"/>
                                        <p:tgtEl>
                                          <p:spTgt spid="2"/>
                                        </p:tgtEl>
                                        <p:attrNameLst>
                                          <p:attrName>ppt_h</p:attrName>
                                        </p:attrNameLst>
                                      </p:cBhvr>
                                      <p:tavLst>
                                        <p:tav tm="0">
                                          <p:val>
                                            <p:fltVal val="0"/>
                                          </p:val>
                                        </p:tav>
                                        <p:tav tm="100000">
                                          <p:val>
                                            <p:strVal val="#ppt_h"/>
                                          </p:val>
                                        </p:tav>
                                      </p:tavLst>
                                    </p:anim>
                                    <p:animEffect transition="in" filter="fade">
                                      <p:cBhvr>
                                        <p:cTn id="29" dur="500"/>
                                        <p:tgtEl>
                                          <p:spTgt spid="2"/>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lide(fromBottom)">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P spid="9" grpId="0"/>
      <p:bldP spid="12" grpId="0"/>
      <p:bldP spid="10"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347614"/>
            <a:ext cx="7704856" cy="3330371"/>
          </a:xfrm>
        </p:spPr>
        <p:txBody>
          <a:bodyPr/>
          <a:lstStyle/>
          <a:p>
            <a:pPr>
              <a:spcBef>
                <a:spcPts val="500"/>
              </a:spcBef>
              <a:buNone/>
            </a:pPr>
            <a:endParaRPr lang="en-GB" dirty="0" smtClean="0">
              <a:solidFill>
                <a:srgbClr val="FF9933"/>
              </a:solidFill>
            </a:endParaRPr>
          </a:p>
          <a:p>
            <a:pPr>
              <a:spcBef>
                <a:spcPts val="500"/>
              </a:spcBef>
            </a:pPr>
            <a:r>
              <a:rPr lang="en-GB" dirty="0" smtClean="0"/>
              <a:t>Functional safety certified</a:t>
            </a:r>
          </a:p>
          <a:p>
            <a:pPr>
              <a:spcBef>
                <a:spcPts val="500"/>
              </a:spcBef>
            </a:pPr>
            <a:r>
              <a:rPr lang="en-GB" dirty="0" smtClean="0"/>
              <a:t>IP64 rating for exceptional dirt immunity and resistance to coolant splashes</a:t>
            </a:r>
          </a:p>
          <a:p>
            <a:pPr>
              <a:spcBef>
                <a:spcPts val="500"/>
              </a:spcBef>
            </a:pPr>
            <a:r>
              <a:rPr lang="en-GB" dirty="0" smtClean="0"/>
              <a:t>High performance system for linear speeds to 12.5 m/s</a:t>
            </a:r>
          </a:p>
          <a:p>
            <a:pPr>
              <a:spcBef>
                <a:spcPts val="500"/>
              </a:spcBef>
            </a:pPr>
            <a:r>
              <a:rPr lang="en-GB" dirty="0" smtClean="0"/>
              <a:t>Higher operating temperatures</a:t>
            </a:r>
          </a:p>
          <a:p>
            <a:pPr>
              <a:spcBef>
                <a:spcPts val="500"/>
              </a:spcBef>
            </a:pPr>
            <a:r>
              <a:rPr lang="en-GB" dirty="0" smtClean="0"/>
              <a:t>Choose </a:t>
            </a:r>
            <a:r>
              <a:rPr lang="en-GB" dirty="0" smtClean="0"/>
              <a:t>from </a:t>
            </a:r>
            <a:r>
              <a:rPr lang="en-GB" dirty="0" smtClean="0"/>
              <a:t>range of highest-accuracy linear and rotary scales</a:t>
            </a:r>
          </a:p>
          <a:p>
            <a:pPr>
              <a:spcBef>
                <a:spcPts val="500"/>
              </a:spcBef>
            </a:pPr>
            <a:r>
              <a:rPr lang="en-GB" sz="2800" dirty="0" smtClean="0">
                <a:solidFill>
                  <a:schemeClr val="accent1"/>
                </a:solidFill>
              </a:rPr>
              <a:t>Any questions?</a:t>
            </a:r>
          </a:p>
          <a:p>
            <a:pPr>
              <a:spcBef>
                <a:spcPts val="500"/>
              </a:spcBef>
              <a:buNone/>
            </a:pPr>
            <a:endParaRPr lang="en-GB" dirty="0" smtClean="0"/>
          </a:p>
          <a:p>
            <a:pPr>
              <a:spcBef>
                <a:spcPts val="500"/>
              </a:spcBef>
            </a:pPr>
            <a:endParaRPr lang="en-GB" dirty="0" smtClean="0"/>
          </a:p>
          <a:p>
            <a:pPr>
              <a:spcBef>
                <a:spcPts val="500"/>
              </a:spcBef>
              <a:buNone/>
            </a:pPr>
            <a:endParaRPr lang="en-GB" dirty="0" smtClean="0"/>
          </a:p>
        </p:txBody>
      </p:sp>
      <p:sp>
        <p:nvSpPr>
          <p:cNvPr id="3" name="Title 2"/>
          <p:cNvSpPr>
            <a:spLocks noGrp="1"/>
          </p:cNvSpPr>
          <p:nvPr>
            <p:ph type="title"/>
          </p:nvPr>
        </p:nvSpPr>
        <p:spPr/>
        <p:txBody>
          <a:bodyPr/>
          <a:lstStyle/>
          <a:p>
            <a:r>
              <a:rPr lang="en-GB" dirty="0" smtClean="0"/>
              <a:t>The SiGNUM Solution</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S_TEMP_PowerPoint corporate template 16x9 2011">
  <a:themeElements>
    <a:clrScheme name="Renishaw &amp; Process control">
      <a:dk1>
        <a:srgbClr val="515151"/>
      </a:dk1>
      <a:lt1>
        <a:srgbClr val="FFFFFF"/>
      </a:lt1>
      <a:dk2>
        <a:srgbClr val="A3A3A3"/>
      </a:dk2>
      <a:lt2>
        <a:srgbClr val="FFFFFF"/>
      </a:lt2>
      <a:accent1>
        <a:srgbClr val="FF9933"/>
      </a:accent1>
      <a:accent2>
        <a:srgbClr val="000000"/>
      </a:accent2>
      <a:accent3>
        <a:srgbClr val="0000FF"/>
      </a:accent3>
      <a:accent4>
        <a:srgbClr val="BC01FF"/>
      </a:accent4>
      <a:accent5>
        <a:srgbClr val="008A00"/>
      </a:accent5>
      <a:accent6>
        <a:srgbClr val="FF0000"/>
      </a:accent6>
      <a:hlink>
        <a:srgbClr val="002060"/>
      </a:hlink>
      <a:folHlink>
        <a:srgbClr val="5E008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E6E6E6"/>
        </a:solidFill>
        <a:ln w="9525" cap="flat" cmpd="sng" algn="ctr">
          <a:solidFill>
            <a:schemeClr val="tx2">
              <a:lumMod val="40000"/>
              <a:lumOff val="60000"/>
            </a:schemeClr>
          </a:solidFill>
          <a:prstDash val="solid"/>
          <a:round/>
          <a:headEnd type="none" w="med" len="med"/>
          <a:tailEnd type="none" w="med" len="med"/>
        </a:ln>
        <a:effectLst/>
      </a:spPr>
      <a:bodyPr vert="horz" wrap="square" lIns="90000" tIns="46800" rIns="90000" bIns="46800" numCol="1" rtlCol="0"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accent1"/>
          </a:solidFill>
          <a:prstDash val="solid"/>
          <a:round/>
          <a:headEnd type="none" w="med" len="med"/>
          <a:tailEnd type="none" w="med" len="med"/>
        </a:ln>
        <a:effectLst/>
      </a:spPr>
      <a:bodyPr vert="horz" wrap="square" lIns="90000" tIns="46800" rIns="90000" bIns="4680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Arial" charset="0"/>
          </a:defRPr>
        </a:defPPr>
      </a:lstStyle>
    </a:lnDef>
    <a:txDef>
      <a:spPr bwMode="auto">
        <a:solidFill>
          <a:srgbClr val="FF9934"/>
        </a:solidFill>
        <a:ln w="9525">
          <a:noFill/>
          <a:miter lim="800000"/>
          <a:headEnd/>
          <a:tailEn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1" i="0" u="none" strike="noStrike" kern="0" cap="none" spc="0" normalizeH="0" baseline="0" noProof="0" dirty="0" smtClean="0">
            <a:ln>
              <a:noFill/>
            </a:ln>
            <a:solidFill>
              <a:schemeClr val="bg1"/>
            </a:solidFill>
            <a:effectLst/>
            <a:uLnTx/>
            <a:uFillTx/>
            <a:latin typeface="+mj-lt"/>
            <a:ea typeface="+mj-ea"/>
            <a:cs typeface="+mj-cs"/>
          </a:defRPr>
        </a:defPPr>
      </a:lstStyle>
    </a:txDef>
  </a:objectDefaults>
  <a:extraClrSchemeLst>
    <a:extraClrScheme>
      <a:clrScheme name="Office Theme 1">
        <a:dk1>
          <a:srgbClr val="666666"/>
        </a:dk1>
        <a:lt1>
          <a:srgbClr val="FFFFFF"/>
        </a:lt1>
        <a:dk2>
          <a:srgbClr val="FFFFFF"/>
        </a:dk2>
        <a:lt2>
          <a:srgbClr val="999999"/>
        </a:lt2>
        <a:accent1>
          <a:srgbClr val="FF9933"/>
        </a:accent1>
        <a:accent2>
          <a:srgbClr val="999999"/>
        </a:accent2>
        <a:accent3>
          <a:srgbClr val="FFFFFF"/>
        </a:accent3>
        <a:accent4>
          <a:srgbClr val="565656"/>
        </a:accent4>
        <a:accent5>
          <a:srgbClr val="FFCAAD"/>
        </a:accent5>
        <a:accent6>
          <a:srgbClr val="8A8A8A"/>
        </a:accent6>
        <a:hlink>
          <a:srgbClr val="FF6600"/>
        </a:hlink>
        <a:folHlink>
          <a:srgbClr val="00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Topic xmlns="4af5f2fd-5408-4f1e-9766-c7b530b9d8ca">Presentations</Topic>
    <GuideLineType xmlns="4af5f2fd-5408-4f1e-9766-c7b530b9d8ca">Template</GuideLineTyp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AFB4F5EA9AAD4CA999947EFB3C304F" ma:contentTypeVersion="3" ma:contentTypeDescription="Create a new document." ma:contentTypeScope="" ma:versionID="eccf478b4ebe4668db8d41cc980d23e1">
  <xsd:schema xmlns:xsd="http://www.w3.org/2001/XMLSchema" xmlns:xs="http://www.w3.org/2001/XMLSchema" xmlns:p="http://schemas.microsoft.com/office/2006/metadata/properties" xmlns:ns1="4af5f2fd-5408-4f1e-9766-c7b530b9d8ca" targetNamespace="http://schemas.microsoft.com/office/2006/metadata/properties" ma:root="true" ma:fieldsID="a9889f958ef10392961828fd1d1356de" ns1:_="">
    <xsd:import namespace="4af5f2fd-5408-4f1e-9766-c7b530b9d8ca"/>
    <xsd:element name="properties">
      <xsd:complexType>
        <xsd:sequence>
          <xsd:element name="documentManagement">
            <xsd:complexType>
              <xsd:all>
                <xsd:element ref="ns1:Topic" minOccurs="0"/>
                <xsd:element ref="ns1:GuideLineType"/>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f5f2fd-5408-4f1e-9766-c7b530b9d8ca" elementFormDefault="qualified">
    <xsd:import namespace="http://schemas.microsoft.com/office/2006/documentManagement/types"/>
    <xsd:import namespace="http://schemas.microsoft.com/office/infopath/2007/PartnerControls"/>
    <xsd:element name="Topic" ma:index="0" nillable="true" ma:displayName="Topic" ma:default="Adverts" ma:format="Dropdown" ma:internalName="Topic" ma:readOnly="false">
      <xsd:simpleType>
        <xsd:union memberTypes="dms:Text">
          <xsd:simpleType>
            <xsd:restriction base="dms:Choice">
              <xsd:enumeration value="Adverts"/>
              <xsd:enumeration value="Email marketing"/>
            </xsd:restriction>
          </xsd:simpleType>
        </xsd:union>
      </xsd:simpleType>
    </xsd:element>
    <xsd:element name="GuideLineType" ma:index="3" ma:displayName="File type" ma:format="Dropdown" ma:internalName="GuideLineType" ma:readOnly="false">
      <xsd:simpleType>
        <xsd:restriction base="dms:Choice">
          <xsd:enumeration value="Guideline"/>
          <xsd:enumeration value="Template"/>
          <xsd:enumeration value="Procedure"/>
          <xsd:enumeration value="Form"/>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1" ma:displayName="Guideline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738532-C9D2-45C8-BD18-84E988EFBD61}">
  <ds:schemaRefs>
    <ds:schemaRef ds:uri="http://schemas.microsoft.com/sharepoint/v3/contenttype/forms"/>
  </ds:schemaRefs>
</ds:datastoreItem>
</file>

<file path=customXml/itemProps2.xml><?xml version="1.0" encoding="utf-8"?>
<ds:datastoreItem xmlns:ds="http://schemas.openxmlformats.org/officeDocument/2006/customXml" ds:itemID="{D2599EA5-3591-4349-BE02-A13490E025AE}">
  <ds:schemaRefs>
    <ds:schemaRef ds:uri="http://schemas.microsoft.com/office/2006/metadata/properties"/>
    <ds:schemaRef ds:uri="4af5f2fd-5408-4f1e-9766-c7b530b9d8ca"/>
  </ds:schemaRefs>
</ds:datastoreItem>
</file>

<file path=customXml/itemProps3.xml><?xml version="1.0" encoding="utf-8"?>
<ds:datastoreItem xmlns:ds="http://schemas.openxmlformats.org/officeDocument/2006/customXml" ds:itemID="{09574960-B22F-4C74-83EB-6C4D6DD200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f5f2fd-5408-4f1e-9766-c7b530b9d8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PRESENTATIONS_TEMP_PowerPoint corporate template 16x9 2011</Template>
  <TotalTime>9064</TotalTime>
  <Words>867</Words>
  <Application>Microsoft Office PowerPoint</Application>
  <PresentationFormat>On-screen Show (16:9)</PresentationFormat>
  <Paragraphs>151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PRESENTATIONS_TEMP_PowerPoint corporate template 16x9 2011</vt:lpstr>
      <vt:lpstr>Introducing SiGNUM™ incremental encoders</vt:lpstr>
      <vt:lpstr>Value to you</vt:lpstr>
      <vt:lpstr>Specifications</vt:lpstr>
      <vt:lpstr>Real-life applications</vt:lpstr>
      <vt:lpstr>SiGNUM basic principles</vt:lpstr>
      <vt:lpstr>SiGNUM readhead options</vt:lpstr>
      <vt:lpstr>SiGNUM linear scales</vt:lpstr>
      <vt:lpstr>SiGNUM rotary scales</vt:lpstr>
      <vt:lpstr>The SiGNUM Solution</vt:lpstr>
    </vt:vector>
  </TitlesOfParts>
  <Company>Renishaw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sb138748</dc:creator>
  <cp:lastModifiedBy>sb138748</cp:lastModifiedBy>
  <cp:revision>781</cp:revision>
  <dcterms:created xsi:type="dcterms:W3CDTF">2016-04-11T10:46:15Z</dcterms:created>
  <dcterms:modified xsi:type="dcterms:W3CDTF">2016-10-06T07:47:41Z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0x0101005DAFB4F5EA9AAD4CA999947EFB3C304F</vt:lpwstr>
  </property>
  <property fmtid="{D5CDD505-2E9C-101B-9397-08002B2CF9AE}" pid="3" name="Division">
    <vt:lpwstr>CORPORATE</vt:lpwstr>
  </property>
  <property fmtid="{D5CDD505-2E9C-101B-9397-08002B2CF9AE}" pid="4" name="Order">
    <vt:r8>400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TemplateUrl">
    <vt:lpwstr/>
  </property>
  <property fmtid="{D5CDD505-2E9C-101B-9397-08002B2CF9AE}" pid="9" name="_dlc_DocId">
    <vt:lpwstr/>
  </property>
  <property fmtid="{D5CDD505-2E9C-101B-9397-08002B2CF9AE}" pid="10" name="_dlc_DocIdUrl">
    <vt:lpwstr/>
  </property>
</Properties>
</file>