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5"/>
  </p:sldMasterIdLst>
  <p:notesMasterIdLst>
    <p:notesMasterId r:id="rId16"/>
  </p:notesMasterIdLst>
  <p:handoutMasterIdLst>
    <p:handoutMasterId r:id="rId17"/>
  </p:handoutMasterIdLst>
  <p:sldIdLst>
    <p:sldId id="258" r:id="rId6"/>
    <p:sldId id="260" r:id="rId7"/>
    <p:sldId id="265" r:id="rId8"/>
    <p:sldId id="261" r:id="rId9"/>
    <p:sldId id="263" r:id="rId10"/>
    <p:sldId id="259" r:id="rId11"/>
    <p:sldId id="266" r:id="rId12"/>
    <p:sldId id="267" r:id="rId13"/>
    <p:sldId id="264" r:id="rId14"/>
    <p:sldId id="262" r:id="rId15"/>
  </p:sldIdLst>
  <p:sldSz cx="9144000" cy="5143500" type="screen16x9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Renishaw plc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B15EEB-6199-4F78-90B5-CBFBC9CD7B28}" type="datetime1">
              <a:rPr lang="en-GB"/>
              <a:pPr/>
              <a:t>27/10/2014</a:t>
            </a:fld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Confidential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GB"/>
              <a:t>Page </a:t>
            </a:r>
            <a:fld id="{5AA4D7B2-1F14-4672-98E1-A719C31F9F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4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Renishaw plc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49EE4D-5529-4661-BA30-F6CD3A5AF613}" type="datetime1">
              <a:rPr lang="en-GB"/>
              <a:pPr/>
              <a:t>27/10/2014</a:t>
            </a:fld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Confidential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GB"/>
              <a:t>Page </a:t>
            </a:r>
            <a:fld id="{88230F06-C107-4A2E-AD06-18612C95C4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812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67544" y="1419622"/>
            <a:ext cx="7681936" cy="1714500"/>
          </a:xfrm>
          <a:prstGeom prst="rect">
            <a:avLst/>
          </a:prstGeom>
          <a:noFill/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rgbClr val="FF99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543300"/>
            <a:ext cx="7671424" cy="9144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9" name="Picture 33" descr="D:\pri_strap_PC\digital\reg\rn_2307.jpg"/>
          <p:cNvPicPr>
            <a:picLocks noChangeAspect="1" noChangeArrowheads="1"/>
          </p:cNvPicPr>
          <p:nvPr userDrawn="1"/>
        </p:nvPicPr>
        <p:blipFill>
          <a:blip r:embed="rId2" cstate="print"/>
          <a:srcRect l="8772" t="23843" r="8772" b="23843"/>
          <a:stretch>
            <a:fillRect/>
          </a:stretch>
        </p:blipFill>
        <p:spPr bwMode="auto">
          <a:xfrm>
            <a:off x="474439" y="186342"/>
            <a:ext cx="1649289" cy="39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0" y="699542"/>
            <a:ext cx="9144000" cy="507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80" y="1275893"/>
            <a:ext cx="8280920" cy="3618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60104" y="736118"/>
            <a:ext cx="8414648" cy="3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45" y="1005576"/>
            <a:ext cx="1965325" cy="372641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005576"/>
            <a:ext cx="5748338" cy="37264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 rot="5400000">
            <a:off x="-781381" y="3442633"/>
            <a:ext cx="2322258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 rot="5400000">
            <a:off x="68788" y="1944393"/>
            <a:ext cx="594067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 rot="5400000">
            <a:off x="48136" y="1208961"/>
            <a:ext cx="648071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7614"/>
            <a:ext cx="8280920" cy="3330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60104" y="736118"/>
            <a:ext cx="8414648" cy="3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9" y="4893249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95539" y="4894009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90600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354" y="1384523"/>
            <a:ext cx="3856038" cy="3419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312" y="1359930"/>
            <a:ext cx="3857625" cy="3419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9" y="4893249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395539" y="4894009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60104" y="736118"/>
            <a:ext cx="8414648" cy="3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824" y="1360711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824" y="1840532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360711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40532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35896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218499" y="4893249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12"/>
          </p:nvPr>
        </p:nvSpPr>
        <p:spPr>
          <a:xfrm>
            <a:off x="395539" y="4894009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60104" y="736118"/>
            <a:ext cx="8414648" cy="3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9" y="4893249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395539" y="4894009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60104" y="736118"/>
            <a:ext cx="8414648" cy="3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9" y="4893249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2"/>
          </p:nvPr>
        </p:nvSpPr>
        <p:spPr>
          <a:xfrm>
            <a:off x="395539" y="4894009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347613"/>
            <a:ext cx="4546848" cy="3376467"/>
          </a:xfr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9248" y="1347614"/>
            <a:ext cx="3600400" cy="33752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90600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00395" y="4894008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7277435" y="4894768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60104" y="736118"/>
            <a:ext cx="8414648" cy="3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2458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99542"/>
            <a:ext cx="5486400" cy="291814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97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9" y="4893249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>
          <a:xfrm>
            <a:off x="395539" y="4894009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401619"/>
            <a:ext cx="8208912" cy="340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99542"/>
            <a:ext cx="9144000" cy="507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33" descr="D:\pri_strap_PC\digital\reg\rn_2307.jpg"/>
          <p:cNvPicPr>
            <a:picLocks noChangeAspect="1" noChangeArrowheads="1"/>
          </p:cNvPicPr>
          <p:nvPr/>
        </p:nvPicPr>
        <p:blipFill>
          <a:blip r:embed="rId13" cstate="print"/>
          <a:srcRect l="8772" t="23843" r="8772" b="23843"/>
          <a:stretch>
            <a:fillRect/>
          </a:stretch>
        </p:blipFill>
        <p:spPr bwMode="auto">
          <a:xfrm>
            <a:off x="474439" y="186342"/>
            <a:ext cx="1649289" cy="39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93675" indent="-1936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1825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60425" indent="-10318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146175" indent="-952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4351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8923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3495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8067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2639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softpro.com/" TargetMode="External"/><Relationship Id="rId2" Type="http://schemas.openxmlformats.org/officeDocument/2006/relationships/hyperlink" Target="mailto:info@metsoftpr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NC-</a:t>
            </a:r>
            <a:r>
              <a:rPr lang="en-GB" dirty="0" err="1" smtClean="0"/>
              <a:t>PerfectPart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pursuit of perfection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C3277D1-BC98-493B-8101-346FFB0B7EC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5536" y="1347614"/>
            <a:ext cx="8280920" cy="3330371"/>
          </a:xfrm>
        </p:spPr>
        <p:txBody>
          <a:bodyPr/>
          <a:lstStyle/>
          <a:p>
            <a:pPr marL="0" indent="0">
              <a:buNone/>
            </a:pPr>
            <a:endParaRPr lang="en-GB" sz="1400" b="1" dirty="0" smtClean="0"/>
          </a:p>
          <a:p>
            <a:pPr marL="0" indent="0">
              <a:buNone/>
            </a:pPr>
            <a:r>
              <a:rPr lang="en-GB" sz="1400" b="1" dirty="0" smtClean="0"/>
              <a:t>metrology </a:t>
            </a:r>
            <a:r>
              <a:rPr lang="en-GB" sz="1400" b="1" dirty="0"/>
              <a:t>software products </a:t>
            </a:r>
            <a:r>
              <a:rPr lang="en-GB" sz="1400" b="1" dirty="0" smtClean="0"/>
              <a:t>ltd</a:t>
            </a:r>
          </a:p>
          <a:p>
            <a:pPr marL="0" indent="0">
              <a:buNone/>
            </a:pPr>
            <a:r>
              <a:rPr lang="en-GB" sz="1400" dirty="0" smtClean="0"/>
              <a:t>6f</a:t>
            </a:r>
            <a:r>
              <a:rPr lang="en-GB" sz="1400" dirty="0"/>
              <a:t>, </a:t>
            </a:r>
            <a:r>
              <a:rPr lang="en-GB" sz="1400" dirty="0" err="1"/>
              <a:t>greensfield</a:t>
            </a:r>
            <a:r>
              <a:rPr lang="en-GB" sz="1400" dirty="0"/>
              <a:t> </a:t>
            </a:r>
            <a:r>
              <a:rPr lang="en-GB" sz="1400" dirty="0" smtClean="0"/>
              <a:t>court, </a:t>
            </a:r>
            <a:r>
              <a:rPr lang="en-GB" sz="1400" dirty="0" err="1" smtClean="0"/>
              <a:t>alnwick</a:t>
            </a:r>
            <a:r>
              <a:rPr lang="en-GB" sz="1400" dirty="0"/>
              <a:t>,</a:t>
            </a:r>
          </a:p>
          <a:p>
            <a:pPr marL="0" indent="0">
              <a:buNone/>
            </a:pPr>
            <a:r>
              <a:rPr lang="en-GB" sz="1400" dirty="0" err="1"/>
              <a:t>northumberland</a:t>
            </a:r>
            <a:r>
              <a:rPr lang="en-GB" sz="1400" dirty="0"/>
              <a:t>, ne66 </a:t>
            </a:r>
            <a:r>
              <a:rPr lang="en-GB" sz="1400" dirty="0" smtClean="0"/>
              <a:t>2de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t:  +44 (0) 1665 </a:t>
            </a:r>
            <a:r>
              <a:rPr lang="en-GB" sz="1400" dirty="0" smtClean="0"/>
              <a:t>608193</a:t>
            </a:r>
          </a:p>
          <a:p>
            <a:pPr marL="0" indent="0">
              <a:buNone/>
            </a:pPr>
            <a:r>
              <a:rPr lang="en-GB" sz="1400" dirty="0" smtClean="0"/>
              <a:t>e</a:t>
            </a:r>
            <a:r>
              <a:rPr lang="en-GB" sz="1400" dirty="0"/>
              <a:t>:  </a:t>
            </a:r>
            <a:r>
              <a:rPr lang="en-GB" sz="1400" dirty="0" smtClean="0">
                <a:hlinkClick r:id="rId2"/>
              </a:rPr>
              <a:t>info@metsoftpro.com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w</a:t>
            </a:r>
            <a:r>
              <a:rPr lang="en-GB" sz="1400" dirty="0"/>
              <a:t>: </a:t>
            </a:r>
            <a:r>
              <a:rPr lang="en-GB" sz="1400" dirty="0" smtClean="0">
                <a:hlinkClick r:id="rId3"/>
              </a:rPr>
              <a:t>www.metsoftpro.com</a:t>
            </a: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5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 kern="1200" dirty="0" smtClean="0">
                <a:latin typeface="Arial" pitchFamily="34"/>
                <a:ea typeface="Microsoft YaHei" pitchFamily="2"/>
                <a:cs typeface="Mangal" pitchFamily="2"/>
              </a:rPr>
              <a:t>“Our mission is to enable our customers to make perfect parts without specialist knowledge.”</a:t>
            </a:r>
          </a:p>
          <a:p>
            <a:pPr marL="0" lvl="0" indent="0" hangingPunct="0">
              <a:spcBef>
                <a:spcPts val="0"/>
              </a:spcBef>
              <a:spcAft>
                <a:spcPts val="0"/>
              </a:spcAft>
              <a:buNone/>
            </a:pPr>
            <a:endParaRPr lang="en-GB" sz="1800" i="1" kern="1200" dirty="0">
              <a:latin typeface="Arial" pitchFamily="34"/>
              <a:ea typeface="Microsoft YaHei" pitchFamily="2"/>
              <a:cs typeface="Mangal" pitchFamily="2"/>
            </a:endParaRPr>
          </a:p>
          <a:p>
            <a:pPr marL="0" lvl="0" indent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 kern="1200" dirty="0" smtClean="0">
                <a:latin typeface="Arial" pitchFamily="34"/>
                <a:ea typeface="Microsoft YaHei" pitchFamily="2"/>
                <a:cs typeface="Mangal" pitchFamily="2"/>
              </a:rPr>
              <a:t>“A perfect part is made within tolerance, with zero concessions and guaranteed quality, day after day, part after part.”</a:t>
            </a:r>
            <a:endParaRPr lang="en-GB" sz="1800" i="1" kern="1200" dirty="0"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C3277D1-BC98-493B-8101-346FFB0B7EC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kern="1200" dirty="0"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NC-</a:t>
            </a:r>
            <a:r>
              <a:rPr lang="en-GB" kern="1200" dirty="0" err="1"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PerfectPart</a:t>
            </a:r>
            <a:r>
              <a:rPr lang="en-GB" kern="1200" dirty="0"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 - Overview</a:t>
            </a:r>
            <a:br>
              <a:rPr lang="en-GB" kern="1200" dirty="0"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31" y="1635646"/>
            <a:ext cx="4194933" cy="321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8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kern="1200" dirty="0">
                <a:latin typeface="Arial" pitchFamily="34"/>
                <a:ea typeface="Microsoft YaHei" pitchFamily="2"/>
                <a:cs typeface="Mangal" pitchFamily="2"/>
              </a:rPr>
              <a:t>NC-Checker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NC-</a:t>
            </a:r>
            <a:r>
              <a:rPr lang="en-GB" dirty="0" err="1" smtClean="0"/>
              <a:t>PartLocator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C3277D1-BC98-493B-8101-346FFB0B7EC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kern="1200" dirty="0"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NC-</a:t>
            </a:r>
            <a:r>
              <a:rPr lang="en-GB" kern="1200" dirty="0" err="1"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PerfectPart</a:t>
            </a:r>
            <a:r>
              <a:rPr lang="en-GB" kern="1200" dirty="0"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 - Overview</a:t>
            </a:r>
            <a:br>
              <a:rPr lang="en-GB" kern="1200" dirty="0"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87624" y="1950394"/>
            <a:ext cx="2225628" cy="227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950395"/>
            <a:ext cx="2971812" cy="22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0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 smtClean="0">
                <a:solidFill>
                  <a:srgbClr val="333333"/>
                </a:solidFill>
              </a:rPr>
              <a:t>Is your machine tool capable of producing your parts?</a:t>
            </a:r>
          </a:p>
          <a:p>
            <a:r>
              <a:rPr lang="en-GB" sz="1600" dirty="0"/>
              <a:t>Has it a probing system accurate </a:t>
            </a:r>
            <a:r>
              <a:rPr lang="en-GB" sz="1600" dirty="0" smtClean="0"/>
              <a:t>enough </a:t>
            </a:r>
            <a:r>
              <a:rPr lang="en-GB" sz="1600" dirty="0"/>
              <a:t>to measure for part quality required</a:t>
            </a:r>
            <a:r>
              <a:rPr lang="en-GB" sz="1600" dirty="0" smtClean="0"/>
              <a:t>?</a:t>
            </a:r>
            <a:endParaRPr lang="en-GB" sz="1600" dirty="0">
              <a:solidFill>
                <a:srgbClr val="333333"/>
              </a:solidFill>
            </a:endParaRPr>
          </a:p>
          <a:p>
            <a:r>
              <a:rPr lang="en-GB" sz="1600" dirty="0"/>
              <a:t>Is probing system calibrated in </a:t>
            </a:r>
            <a:r>
              <a:rPr lang="en-GB" sz="1600" dirty="0" smtClean="0"/>
              <a:t>5-axes </a:t>
            </a:r>
            <a:r>
              <a:rPr lang="en-GB" sz="1600" dirty="0" smtClean="0"/>
              <a:t>to </a:t>
            </a:r>
            <a:r>
              <a:rPr lang="en-GB" sz="1600" dirty="0"/>
              <a:t>maximise measurement accuracy?</a:t>
            </a:r>
          </a:p>
          <a:p>
            <a:r>
              <a:rPr lang="en-GB" sz="1600" dirty="0"/>
              <a:t>Is probe performance accurate </a:t>
            </a:r>
            <a:r>
              <a:rPr lang="en-GB" sz="1600" dirty="0" smtClean="0"/>
              <a:t>enough </a:t>
            </a:r>
            <a:r>
              <a:rPr lang="en-GB" sz="1600" dirty="0"/>
              <a:t>to satisfy part quality </a:t>
            </a:r>
            <a:r>
              <a:rPr lang="en-GB" sz="1600" dirty="0" smtClean="0"/>
              <a:t>requirements?</a:t>
            </a:r>
            <a:endParaRPr lang="en-GB" sz="1600" dirty="0" smtClean="0"/>
          </a:p>
          <a:p>
            <a:r>
              <a:rPr lang="en-GB" sz="1600" dirty="0"/>
              <a:t>Does 5-axis geometric performance </a:t>
            </a:r>
            <a:r>
              <a:rPr lang="en-GB" sz="1600" dirty="0" smtClean="0"/>
              <a:t>of </a:t>
            </a:r>
            <a:r>
              <a:rPr lang="en-GB" sz="1600" dirty="0"/>
              <a:t>whole machine satisfy part </a:t>
            </a:r>
            <a:r>
              <a:rPr lang="en-GB" sz="1600" dirty="0" smtClean="0"/>
              <a:t>quality </a:t>
            </a:r>
            <a:r>
              <a:rPr lang="en-GB" sz="1600" dirty="0" smtClean="0"/>
              <a:t>requirements?</a:t>
            </a:r>
            <a:endParaRPr lang="en-GB" sz="1600" dirty="0" smtClean="0"/>
          </a:p>
          <a:p>
            <a:r>
              <a:rPr lang="en-GB" sz="1600" dirty="0"/>
              <a:t>Is the machine capable </a:t>
            </a:r>
            <a:r>
              <a:rPr lang="en-GB" sz="1600" dirty="0" smtClean="0"/>
              <a:t>of maintaining this performance </a:t>
            </a:r>
            <a:r>
              <a:rPr lang="en-GB" sz="1600" dirty="0"/>
              <a:t>all day, and day after day</a:t>
            </a:r>
            <a:r>
              <a:rPr lang="en-GB" sz="1600" dirty="0" smtClean="0"/>
              <a:t>?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C3277D1-BC98-493B-8101-346FFB0B7E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The </a:t>
            </a:r>
            <a:r>
              <a:rPr lang="en-GB" dirty="0">
                <a:solidFill>
                  <a:srgbClr val="FFFFFF"/>
                </a:solidFill>
              </a:rPr>
              <a:t>route to perfection – </a:t>
            </a:r>
            <a:r>
              <a:rPr lang="en-GB" dirty="0" smtClean="0">
                <a:solidFill>
                  <a:srgbClr val="FFFFFF"/>
                </a:solidFill>
              </a:rPr>
              <a:t>A capable machine tool</a:t>
            </a:r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33525"/>
            <a:ext cx="25622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22475" y="3575050"/>
            <a:ext cx="735012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33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6000"/>
              </a:lnSpc>
            </a:pPr>
            <a:r>
              <a:rPr lang="en-GB" sz="9600" b="1">
                <a:latin typeface="Gentium Basic" charset="0"/>
              </a:rPr>
              <a:t>?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7387" y="1352550"/>
            <a:ext cx="735013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33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6000"/>
              </a:lnSpc>
            </a:pPr>
            <a:r>
              <a:rPr lang="en-GB" sz="9600" b="1" dirty="0">
                <a:solidFill>
                  <a:srgbClr val="999999"/>
                </a:solidFill>
                <a:latin typeface="Gentium Basic" charset="0"/>
              </a:rPr>
              <a:t>?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25712" y="1757362"/>
            <a:ext cx="735013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33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6000"/>
              </a:lnSpc>
            </a:pPr>
            <a:r>
              <a:rPr lang="en-GB" sz="9600" b="1">
                <a:solidFill>
                  <a:srgbClr val="666666"/>
                </a:solidFill>
                <a:latin typeface="Gentium Basic" charset="0"/>
              </a:rPr>
              <a:t>?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77900" y="2908300"/>
            <a:ext cx="735012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33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6000"/>
              </a:lnSpc>
            </a:pPr>
            <a:r>
              <a:rPr lang="en-GB" sz="9600" b="1">
                <a:solidFill>
                  <a:srgbClr val="333333"/>
                </a:solidFill>
                <a:latin typeface="Gentium Basic" charset="0"/>
              </a:rPr>
              <a:t>?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/>
              <a:t>Our benchmark system lets you:-</a:t>
            </a:r>
          </a:p>
          <a:p>
            <a:r>
              <a:rPr lang="en-GB" sz="1600" dirty="0"/>
              <a:t>Prove machine tool capability </a:t>
            </a:r>
            <a:endParaRPr lang="en-GB" sz="1600" dirty="0" smtClean="0"/>
          </a:p>
          <a:p>
            <a:r>
              <a:rPr lang="en-GB" sz="1600" dirty="0"/>
              <a:t>Anticipate </a:t>
            </a:r>
            <a:r>
              <a:rPr lang="en-GB" sz="1600" dirty="0" smtClean="0"/>
              <a:t>maintenance</a:t>
            </a:r>
          </a:p>
          <a:p>
            <a:r>
              <a:rPr lang="en-GB" sz="1600" dirty="0"/>
              <a:t>Discover machine geometry errors</a:t>
            </a:r>
          </a:p>
          <a:p>
            <a:r>
              <a:rPr lang="en-GB" sz="1600" dirty="0"/>
              <a:t>On error stop process to enforce part </a:t>
            </a:r>
            <a:r>
              <a:rPr lang="en-GB" sz="1600" dirty="0" smtClean="0"/>
              <a:t>quality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C3277D1-BC98-493B-8101-346FFB0B7E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The </a:t>
            </a:r>
            <a:r>
              <a:rPr lang="en-GB" dirty="0">
                <a:solidFill>
                  <a:srgbClr val="FFFFFF"/>
                </a:solidFill>
              </a:rPr>
              <a:t>route to perfection </a:t>
            </a:r>
            <a:r>
              <a:rPr lang="en-GB" dirty="0" smtClean="0">
                <a:solidFill>
                  <a:srgbClr val="FFFFFF"/>
                </a:solidFill>
              </a:rPr>
              <a:t>– NC-Checker</a:t>
            </a:r>
            <a:endParaRPr lang="en-GB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77900" y="2908300"/>
            <a:ext cx="735012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33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6000"/>
              </a:lnSpc>
            </a:pPr>
            <a:endParaRPr lang="en-GB" sz="9600" b="1" dirty="0">
              <a:solidFill>
                <a:srgbClr val="333333"/>
              </a:solidFill>
              <a:latin typeface="Gentium Basic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56618"/>
            <a:ext cx="2682875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606"/>
            <a:ext cx="239236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94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route to perfection – NC-Checker benefits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C3277D1-BC98-493B-8101-346FFB0B7EC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2316"/>
            <a:ext cx="715963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9953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2" y="3134257"/>
            <a:ext cx="7207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2" y="394931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63" y="1472316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63" y="229953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63" y="3134257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62" y="394931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07706" y="1419622"/>
            <a:ext cx="27302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Instant visual </a:t>
            </a:r>
            <a:r>
              <a:rPr lang="en-GB" sz="1400" b="1" dirty="0" smtClean="0"/>
              <a:t>assessment</a:t>
            </a:r>
          </a:p>
          <a:p>
            <a:r>
              <a:rPr lang="en-GB" sz="1400" dirty="0"/>
              <a:t>Benchmark wheel gives you an</a:t>
            </a:r>
          </a:p>
          <a:p>
            <a:r>
              <a:rPr lang="en-GB" sz="1400" dirty="0"/>
              <a:t>easy to understand visual </a:t>
            </a:r>
            <a:r>
              <a:rPr lang="en-GB" sz="1400" dirty="0" smtClean="0"/>
              <a:t>report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1187624" y="2211710"/>
            <a:ext cx="26997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Simple Go/No-Go </a:t>
            </a:r>
            <a:r>
              <a:rPr lang="en-GB" sz="1400" b="1" dirty="0" smtClean="0"/>
              <a:t>operation</a:t>
            </a:r>
          </a:p>
          <a:p>
            <a:r>
              <a:rPr lang="en-GB" sz="1400" dirty="0" smtClean="0"/>
              <a:t>Designed for operators, trained </a:t>
            </a:r>
          </a:p>
          <a:p>
            <a:r>
              <a:rPr lang="en-GB" sz="1400" dirty="0" smtClean="0"/>
              <a:t>in a day, makes it easy to run</a:t>
            </a:r>
          </a:p>
          <a:p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1207706" y="3075806"/>
            <a:ext cx="31277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Predictive </a:t>
            </a:r>
            <a:r>
              <a:rPr lang="en-GB" sz="1400" b="1" dirty="0" smtClean="0"/>
              <a:t>maintenance</a:t>
            </a:r>
          </a:p>
          <a:p>
            <a:r>
              <a:rPr lang="en-GB" sz="1400" dirty="0"/>
              <a:t>See the trend, plan for maintenance, </a:t>
            </a:r>
            <a:endParaRPr lang="en-GB" sz="1400" dirty="0" smtClean="0"/>
          </a:p>
          <a:p>
            <a:r>
              <a:rPr lang="en-GB" sz="1400" dirty="0" smtClean="0"/>
              <a:t>avoid </a:t>
            </a:r>
            <a:r>
              <a:rPr lang="en-GB" sz="1400" dirty="0"/>
              <a:t>costly emergency call-outs</a:t>
            </a:r>
          </a:p>
          <a:p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1187624" y="3921899"/>
            <a:ext cx="29001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Fully traceable </a:t>
            </a:r>
            <a:r>
              <a:rPr lang="en-GB" sz="1400" b="1" dirty="0" smtClean="0"/>
              <a:t>archive</a:t>
            </a:r>
          </a:p>
          <a:p>
            <a:r>
              <a:rPr lang="en-GB" sz="1400" dirty="0"/>
              <a:t>The history of every check, </a:t>
            </a:r>
            <a:r>
              <a:rPr lang="en-GB" sz="1400" dirty="0" smtClean="0"/>
              <a:t>all the </a:t>
            </a:r>
          </a:p>
          <a:p>
            <a:r>
              <a:rPr lang="en-GB" sz="1400" dirty="0" smtClean="0"/>
              <a:t>data </a:t>
            </a:r>
            <a:r>
              <a:rPr lang="en-GB" sz="1400" dirty="0"/>
              <a:t>detail and the benchmarks</a:t>
            </a:r>
          </a:p>
          <a:p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5614018" y="1419622"/>
            <a:ext cx="29883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Higher part quality</a:t>
            </a:r>
            <a:endParaRPr lang="en-GB" sz="1400" dirty="0"/>
          </a:p>
          <a:p>
            <a:r>
              <a:rPr lang="en-GB" sz="1400" dirty="0"/>
              <a:t>Reduced machine geometry errors </a:t>
            </a:r>
            <a:endParaRPr lang="en-GB" sz="1400" dirty="0" smtClean="0"/>
          </a:p>
          <a:p>
            <a:r>
              <a:rPr lang="en-GB" sz="1400" dirty="0" smtClean="0"/>
              <a:t>means </a:t>
            </a:r>
            <a:r>
              <a:rPr lang="en-GB" sz="1400" dirty="0"/>
              <a:t>reduced part errors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14018" y="2211710"/>
            <a:ext cx="30380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Uniform part quality</a:t>
            </a:r>
            <a:endParaRPr lang="en-GB" sz="1400" dirty="0"/>
          </a:p>
          <a:p>
            <a:r>
              <a:rPr lang="en-GB" sz="1400" dirty="0"/>
              <a:t>Converging geometric performance </a:t>
            </a:r>
            <a:endParaRPr lang="en-GB" sz="1400" dirty="0" smtClean="0"/>
          </a:p>
          <a:p>
            <a:r>
              <a:rPr lang="en-GB" sz="1400" dirty="0" smtClean="0"/>
              <a:t>means </a:t>
            </a:r>
            <a:r>
              <a:rPr lang="en-GB" sz="1400" dirty="0"/>
              <a:t>converging part accuracy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14018" y="3094218"/>
            <a:ext cx="32063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Day to day machine capability</a:t>
            </a:r>
            <a:endParaRPr lang="en-GB" sz="1400" dirty="0"/>
          </a:p>
          <a:p>
            <a:r>
              <a:rPr lang="en-GB" sz="1400" dirty="0"/>
              <a:t>Daily benchmark allows geometric </a:t>
            </a:r>
            <a:endParaRPr lang="en-GB" sz="1400" dirty="0" smtClean="0"/>
          </a:p>
          <a:p>
            <a:r>
              <a:rPr lang="en-GB" sz="1400" dirty="0" smtClean="0"/>
              <a:t>performance </a:t>
            </a:r>
            <a:r>
              <a:rPr lang="en-GB" sz="1400" dirty="0"/>
              <a:t>monitoring before cutting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14018" y="3911435"/>
            <a:ext cx="32784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Machine to machine capability</a:t>
            </a:r>
            <a:endParaRPr lang="en-GB" sz="1400" dirty="0"/>
          </a:p>
          <a:p>
            <a:r>
              <a:rPr lang="en-GB" sz="1400" dirty="0"/>
              <a:t>Do your machines perform identically? </a:t>
            </a:r>
            <a:endParaRPr lang="en-GB" sz="1400" dirty="0" smtClean="0"/>
          </a:p>
          <a:p>
            <a:r>
              <a:rPr lang="en-GB" sz="1400" dirty="0" smtClean="0"/>
              <a:t>Find </a:t>
            </a:r>
            <a:r>
              <a:rPr lang="en-GB" sz="1400" dirty="0"/>
              <a:t>out why not and where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3" y="1950395"/>
            <a:ext cx="2971812" cy="22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/>
              <a:t>Is your part setup stopping you make good parts?</a:t>
            </a:r>
          </a:p>
          <a:p>
            <a:r>
              <a:rPr lang="en-GB" sz="1600" dirty="0" smtClean="0"/>
              <a:t>Is </a:t>
            </a:r>
            <a:r>
              <a:rPr lang="en-GB" sz="1600" dirty="0"/>
              <a:t>it manual and introducing too many           random errors?</a:t>
            </a:r>
          </a:p>
          <a:p>
            <a:r>
              <a:rPr lang="en-GB" sz="1600" dirty="0"/>
              <a:t>Is your </a:t>
            </a:r>
            <a:r>
              <a:rPr lang="en-GB" sz="1600" dirty="0" err="1"/>
              <a:t>fixturing</a:t>
            </a:r>
            <a:r>
              <a:rPr lang="en-GB" sz="1600" dirty="0"/>
              <a:t> accurate enough for the job?</a:t>
            </a:r>
          </a:p>
          <a:p>
            <a:r>
              <a:rPr lang="en-GB" sz="1600" dirty="0"/>
              <a:t>Does your part setup procedure take too long?</a:t>
            </a:r>
          </a:p>
          <a:p>
            <a:r>
              <a:rPr lang="en-GB" sz="1600" dirty="0"/>
              <a:t>If you have distortion in the part is it even      possible to do a single manual alignment</a:t>
            </a:r>
            <a:r>
              <a:rPr lang="en-GB" sz="1600" dirty="0" smtClean="0"/>
              <a:t>?</a:t>
            </a:r>
          </a:p>
          <a:p>
            <a:r>
              <a:rPr lang="en-GB" sz="1600" dirty="0"/>
              <a:t>Zero location </a:t>
            </a:r>
            <a:r>
              <a:rPr lang="en-GB" sz="1600" dirty="0" smtClean="0"/>
              <a:t> fixtures</a:t>
            </a:r>
            <a:r>
              <a:rPr lang="en-GB" sz="1600" dirty="0"/>
              <a:t>? Are you sure?</a:t>
            </a:r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C3277D1-BC98-493B-8101-346FFB0B7EC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The </a:t>
            </a:r>
            <a:r>
              <a:rPr lang="en-GB" dirty="0">
                <a:solidFill>
                  <a:srgbClr val="FFFFFF"/>
                </a:solidFill>
              </a:rPr>
              <a:t>route to perfection </a:t>
            </a:r>
            <a:r>
              <a:rPr lang="en-GB" dirty="0" smtClean="0">
                <a:solidFill>
                  <a:srgbClr val="FFFFFF"/>
                </a:solidFill>
              </a:rPr>
              <a:t>– </a:t>
            </a:r>
            <a:r>
              <a:rPr lang="en-GB" dirty="0"/>
              <a:t>Remove part setup errors</a:t>
            </a:r>
            <a:endParaRPr lang="en-GB" b="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77900" y="2908300"/>
            <a:ext cx="735012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33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6000"/>
              </a:lnSpc>
            </a:pPr>
            <a:endParaRPr lang="en-GB" sz="9600" b="1" dirty="0">
              <a:solidFill>
                <a:srgbClr val="333333"/>
              </a:solidFill>
              <a:latin typeface="Gentium Basic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74875" y="3727450"/>
            <a:ext cx="735012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33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6000"/>
              </a:lnSpc>
            </a:pPr>
            <a:r>
              <a:rPr lang="en-GB" sz="9600" b="1">
                <a:latin typeface="Gentium Basic" charset="0"/>
              </a:rPr>
              <a:t>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39787" y="1504950"/>
            <a:ext cx="735013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33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6000"/>
              </a:lnSpc>
            </a:pPr>
            <a:r>
              <a:rPr lang="en-GB" sz="9600" b="1" dirty="0">
                <a:solidFill>
                  <a:srgbClr val="999999"/>
                </a:solidFill>
                <a:latin typeface="Gentium Basic" charset="0"/>
              </a:rPr>
              <a:t>?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678112" y="1909762"/>
            <a:ext cx="735013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33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6000"/>
              </a:lnSpc>
            </a:pPr>
            <a:r>
              <a:rPr lang="en-GB" sz="9600" b="1">
                <a:solidFill>
                  <a:srgbClr val="666666"/>
                </a:solidFill>
                <a:latin typeface="Gentium Basic" charset="0"/>
              </a:rPr>
              <a:t>?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30300" y="3060700"/>
            <a:ext cx="735012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33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6000"/>
              </a:lnSpc>
            </a:pPr>
            <a:r>
              <a:rPr lang="en-GB" sz="9600" b="1">
                <a:solidFill>
                  <a:srgbClr val="333333"/>
                </a:solidFill>
                <a:latin typeface="Gentium Basic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14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/>
              <a:t>Automated part setup system:-</a:t>
            </a:r>
          </a:p>
          <a:p>
            <a:r>
              <a:rPr lang="en-GB" sz="1600" dirty="0"/>
              <a:t>Schedules tighter and in control as </a:t>
            </a:r>
            <a:r>
              <a:rPr lang="en-GB" sz="1600" dirty="0" smtClean="0"/>
              <a:t>part         is </a:t>
            </a:r>
            <a:r>
              <a:rPr lang="en-GB" sz="1600" dirty="0"/>
              <a:t>setup in the same time, every time</a:t>
            </a:r>
          </a:p>
          <a:p>
            <a:r>
              <a:rPr lang="en-GB" sz="1600" dirty="0" smtClean="0"/>
              <a:t>Fully </a:t>
            </a:r>
            <a:r>
              <a:rPr lang="en-GB" sz="1600" dirty="0"/>
              <a:t>automatic system removes manual errors as not dependent on operator skill</a:t>
            </a:r>
          </a:p>
          <a:p>
            <a:r>
              <a:rPr lang="en-GB" sz="1600" dirty="0" smtClean="0"/>
              <a:t>Automatic </a:t>
            </a:r>
            <a:r>
              <a:rPr lang="en-GB" sz="1600" dirty="0"/>
              <a:t>compensation for all accumulated tolerance error build up in fixture assembly</a:t>
            </a:r>
          </a:p>
          <a:p>
            <a:r>
              <a:rPr lang="en-GB" sz="1600" dirty="0" smtClean="0"/>
              <a:t>Maximum </a:t>
            </a:r>
            <a:r>
              <a:rPr lang="en-GB" sz="1600" dirty="0"/>
              <a:t>accuracy automated </a:t>
            </a:r>
            <a:r>
              <a:rPr lang="en-GB" sz="1600" dirty="0" smtClean="0"/>
              <a:t>procedure removes </a:t>
            </a:r>
            <a:r>
              <a:rPr lang="en-GB" sz="1600" dirty="0"/>
              <a:t>need for in-process measurement</a:t>
            </a:r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C3277D1-BC98-493B-8101-346FFB0B7EC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The </a:t>
            </a:r>
            <a:r>
              <a:rPr lang="en-GB" dirty="0">
                <a:solidFill>
                  <a:srgbClr val="FFFFFF"/>
                </a:solidFill>
              </a:rPr>
              <a:t>route to perfection </a:t>
            </a:r>
            <a:r>
              <a:rPr lang="en-GB" dirty="0" smtClean="0">
                <a:solidFill>
                  <a:srgbClr val="FFFFFF"/>
                </a:solidFill>
              </a:rPr>
              <a:t>– </a:t>
            </a:r>
            <a:r>
              <a:rPr lang="en-GB" dirty="0"/>
              <a:t>NC-</a:t>
            </a:r>
            <a:r>
              <a:rPr lang="en-GB" dirty="0" err="1"/>
              <a:t>PartLocator</a:t>
            </a:r>
            <a:endParaRPr lang="en-GB" b="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77900" y="2908300"/>
            <a:ext cx="735012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33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6000"/>
              </a:lnSpc>
            </a:pPr>
            <a:endParaRPr lang="en-GB" sz="9600" b="1" dirty="0">
              <a:solidFill>
                <a:srgbClr val="333333"/>
              </a:solidFill>
              <a:latin typeface="Gentium Basic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1" y="1347614"/>
            <a:ext cx="3996004" cy="306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route to perfection – NC-</a:t>
            </a:r>
            <a:r>
              <a:rPr lang="en-GB" dirty="0" err="1" smtClean="0"/>
              <a:t>PartLocator</a:t>
            </a:r>
            <a:r>
              <a:rPr lang="en-GB" dirty="0" smtClean="0"/>
              <a:t> benefits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C3277D1-BC98-493B-8101-346FFB0B7EC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63" y="1472316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07706" y="1419622"/>
            <a:ext cx="29594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Condition of supply check</a:t>
            </a:r>
            <a:endParaRPr lang="en-GB" sz="1400" dirty="0"/>
          </a:p>
          <a:p>
            <a:r>
              <a:rPr lang="en-GB" sz="1400" dirty="0"/>
              <a:t>Pre-machining check shows the </a:t>
            </a:r>
            <a:endParaRPr lang="en-GB" sz="1400" dirty="0" smtClean="0"/>
          </a:p>
          <a:p>
            <a:r>
              <a:rPr lang="en-GB" sz="1400" dirty="0" smtClean="0"/>
              <a:t>quality </a:t>
            </a:r>
            <a:r>
              <a:rPr lang="en-GB" sz="1400" dirty="0"/>
              <a:t>of part delivered to machine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87624" y="2211710"/>
            <a:ext cx="26997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Simple Go/No-Go </a:t>
            </a:r>
            <a:r>
              <a:rPr lang="en-GB" sz="1400" b="1" dirty="0" smtClean="0"/>
              <a:t>operation</a:t>
            </a:r>
          </a:p>
          <a:p>
            <a:r>
              <a:rPr lang="en-GB" sz="1400" dirty="0" smtClean="0"/>
              <a:t>Designed for operators, trained </a:t>
            </a:r>
          </a:p>
          <a:p>
            <a:r>
              <a:rPr lang="en-GB" sz="1400" dirty="0" smtClean="0"/>
              <a:t>in a day, makes it easy to run</a:t>
            </a:r>
          </a:p>
          <a:p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1207706" y="3075806"/>
            <a:ext cx="2741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Process integration</a:t>
            </a:r>
            <a:endParaRPr lang="en-GB" sz="1400" dirty="0"/>
          </a:p>
          <a:p>
            <a:r>
              <a:rPr lang="en-GB" sz="1400" dirty="0"/>
              <a:t>Integrated with existing process </a:t>
            </a:r>
            <a:endParaRPr lang="en-GB" sz="1400" dirty="0" smtClean="0"/>
          </a:p>
          <a:p>
            <a:r>
              <a:rPr lang="en-GB" sz="1400" dirty="0" smtClean="0"/>
              <a:t>to ensure </a:t>
            </a:r>
            <a:r>
              <a:rPr lang="en-GB" sz="1400" dirty="0"/>
              <a:t>smooth introduction</a:t>
            </a:r>
          </a:p>
          <a:p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1187624" y="3921899"/>
            <a:ext cx="32367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Fully traceable </a:t>
            </a:r>
            <a:r>
              <a:rPr lang="en-GB" sz="1400" b="1" dirty="0" smtClean="0"/>
              <a:t>archive</a:t>
            </a:r>
          </a:p>
          <a:p>
            <a:r>
              <a:rPr lang="en-GB" sz="1400" dirty="0"/>
              <a:t>History of every measurement </a:t>
            </a:r>
            <a:r>
              <a:rPr lang="en-GB" sz="1400" dirty="0" smtClean="0"/>
              <a:t>and </a:t>
            </a:r>
          </a:p>
          <a:p>
            <a:r>
              <a:rPr lang="en-GB" sz="1400" dirty="0" smtClean="0"/>
              <a:t>alignment </a:t>
            </a:r>
            <a:r>
              <a:rPr lang="en-GB" sz="1400" dirty="0"/>
              <a:t>stored against part numbers</a:t>
            </a:r>
          </a:p>
          <a:p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5614018" y="1419622"/>
            <a:ext cx="23118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Higher part quality</a:t>
            </a:r>
            <a:endParaRPr lang="en-GB" sz="1400" dirty="0"/>
          </a:p>
          <a:p>
            <a:r>
              <a:rPr lang="en-GB" sz="1400" dirty="0"/>
              <a:t>Reduced part setup errors </a:t>
            </a:r>
            <a:endParaRPr lang="en-GB" sz="1400" dirty="0" smtClean="0"/>
          </a:p>
          <a:p>
            <a:r>
              <a:rPr lang="en-GB" sz="1400" dirty="0" smtClean="0"/>
              <a:t>means reduced </a:t>
            </a:r>
            <a:r>
              <a:rPr lang="en-GB" sz="1400" dirty="0"/>
              <a:t>part errors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14018" y="2211710"/>
            <a:ext cx="25314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Uniform part quality</a:t>
            </a:r>
            <a:endParaRPr lang="en-GB" sz="1400" dirty="0"/>
          </a:p>
          <a:p>
            <a:r>
              <a:rPr lang="en-GB" sz="1400" dirty="0"/>
              <a:t>Automated setup means part </a:t>
            </a:r>
            <a:endParaRPr lang="en-GB" sz="1400" dirty="0" smtClean="0"/>
          </a:p>
          <a:p>
            <a:r>
              <a:rPr lang="en-GB" sz="1400" dirty="0" smtClean="0"/>
              <a:t>consistency </a:t>
            </a:r>
            <a:r>
              <a:rPr lang="en-GB" sz="1400" dirty="0"/>
              <a:t>guaranteed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14018" y="3094218"/>
            <a:ext cx="32896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Discover errors before machining</a:t>
            </a:r>
            <a:endParaRPr lang="en-GB" sz="1400" dirty="0"/>
          </a:p>
          <a:p>
            <a:r>
              <a:rPr lang="en-GB" sz="1400" dirty="0"/>
              <a:t>Before machining you will be confident </a:t>
            </a:r>
            <a:endParaRPr lang="en-GB" sz="1400" dirty="0" smtClean="0"/>
          </a:p>
          <a:p>
            <a:r>
              <a:rPr lang="en-GB" sz="1400" dirty="0" smtClean="0"/>
              <a:t>the </a:t>
            </a:r>
            <a:r>
              <a:rPr lang="en-GB" sz="1400" dirty="0"/>
              <a:t>part is going to be perfect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14018" y="3911435"/>
            <a:ext cx="31181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Automatic operation</a:t>
            </a:r>
            <a:endParaRPr lang="en-GB" sz="1400" dirty="0"/>
          </a:p>
          <a:p>
            <a:r>
              <a:rPr lang="en-GB" sz="1400" dirty="0"/>
              <a:t>Human error eliminated and setup </a:t>
            </a:r>
            <a:r>
              <a:rPr lang="en-GB" sz="1400" dirty="0" smtClean="0"/>
              <a:t>is </a:t>
            </a:r>
          </a:p>
          <a:p>
            <a:r>
              <a:rPr lang="en-GB" sz="1400" dirty="0" smtClean="0"/>
              <a:t>performed </a:t>
            </a:r>
            <a:r>
              <a:rPr lang="en-GB" sz="1400" dirty="0"/>
              <a:t>in a fixed time every time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0" y="1481841"/>
            <a:ext cx="7096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9" y="2309058"/>
            <a:ext cx="7096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2" y="3139019"/>
            <a:ext cx="7096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7" y="3958838"/>
            <a:ext cx="7096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68" y="2304295"/>
            <a:ext cx="7096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67" y="3123270"/>
            <a:ext cx="7096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63" y="3958838"/>
            <a:ext cx="7096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2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corporate template 16x9 2011-2">
  <a:themeElements>
    <a:clrScheme name="Renishaw &amp; Process control">
      <a:dk1>
        <a:srgbClr val="515151"/>
      </a:dk1>
      <a:lt1>
        <a:srgbClr val="FFFFFF"/>
      </a:lt1>
      <a:dk2>
        <a:srgbClr val="A3A3A3"/>
      </a:dk2>
      <a:lt2>
        <a:srgbClr val="FFFFFF"/>
      </a:lt2>
      <a:accent1>
        <a:srgbClr val="FF9933"/>
      </a:accent1>
      <a:accent2>
        <a:srgbClr val="000000"/>
      </a:accent2>
      <a:accent3>
        <a:srgbClr val="0000FF"/>
      </a:accent3>
      <a:accent4>
        <a:srgbClr val="BC01FF"/>
      </a:accent4>
      <a:accent5>
        <a:srgbClr val="008A00"/>
      </a:accent5>
      <a:accent6>
        <a:srgbClr val="FF0000"/>
      </a:accent6>
      <a:hlink>
        <a:srgbClr val="002060"/>
      </a:hlink>
      <a:folHlink>
        <a:srgbClr val="5E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rgbClr val="FF9934"/>
        </a:solidFill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Office Theme 1">
        <a:dk1>
          <a:srgbClr val="666666"/>
        </a:dk1>
        <a:lt1>
          <a:srgbClr val="FFFFFF"/>
        </a:lt1>
        <a:dk2>
          <a:srgbClr val="FFFFFF"/>
        </a:dk2>
        <a:lt2>
          <a:srgbClr val="999999"/>
        </a:lt2>
        <a:accent1>
          <a:srgbClr val="FF9933"/>
        </a:accent1>
        <a:accent2>
          <a:srgbClr val="999999"/>
        </a:accent2>
        <a:accent3>
          <a:srgbClr val="FFFFFF"/>
        </a:accent3>
        <a:accent4>
          <a:srgbClr val="565656"/>
        </a:accent4>
        <a:accent5>
          <a:srgbClr val="FFCAAD"/>
        </a:accent5>
        <a:accent6>
          <a:srgbClr val="8A8A8A"/>
        </a:accent6>
        <a:hlink>
          <a:srgbClr val="FF6600"/>
        </a:hlink>
        <a:folHlink>
          <a:srgbClr val="00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owerPoint corporate template 16x9 2011 [Read-Only]" id="{9A5CEBC2-80E9-4557-8365-96517B168FE6}" vid="{86155E3D-CDDC-4A22-8A71-D470D838DF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ocument_x0020_number xmlns="08b2cd93-6665-485e-a71c-3a6b058601cd" xsi:nil="true"/>
    <Language_x0020__x002d__x0020_use_x0020_lookup xmlns="08b2cd93-6665-485e-a71c-3a6b058601cd">English</Language_x0020__x002d__x0020_use_x0020_lookup>
    <Description0 xmlns="08b2cd93-6665-485e-a71c-3a6b058601cd" xsi:nil="true"/>
    <File_x0020_format xmlns="08b2cd93-6665-485e-a71c-3a6b058601cd">.potx (PowerPoint 2007)</File_x0020_format>
    <Mediacentre_x0020_link xmlns="08b2cd93-6665-485e-a71c-3a6b058601cd">
      <Url xsi:nil="true"/>
      <Description xsi:nil="true"/>
    </Mediacentre_x0020_link>
    <Colour_x0020_type xmlns="08b2cd93-6665-485e-a71c-3a6b058601cd">RGB</Colour_x0020_type>
    <Thumbnail xmlns="08b2cd93-6665-485e-a71c-3a6b058601cd">
      <Url xsi:nil="true"/>
      <Description xsi:nil="true"/>
    </Thumbnail>
    <Media_x0020_type xmlns="08b2cd93-6665-485e-a71c-3a6b058601cd">PowerPoint presentation</Media_x0020_type>
    <Category xmlns="http://schemas.microsoft.com/sharepoint/v3">Corporate guideline</Category>
    <_dlc_DocIdPersistId xmlns="8eaf8db2-22bd-46e9-ba1a-3b94a37cd118" xsi:nil="true"/>
    <_dlc_DocId xmlns="8eaf8db2-22bd-46e9-ba1a-3b94a37cd118" xsi:nil="true"/>
    <_dlc_DocIdUrl xmlns="8eaf8db2-22bd-46e9-ba1a-3b94a37cd118">
      <Url xsi:nil="true"/>
      <Description xsi:nil="true"/>
    </_dlc_DocIdUrl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E4AF65A4A4749AA7034E08E7422E8" ma:contentTypeVersion="2" ma:contentTypeDescription="Create a new document." ma:contentTypeScope="" ma:versionID="b53303130e0192aadcf33efe559d9a36">
  <xsd:schema xmlns:xsd="http://www.w3.org/2001/XMLSchema" xmlns:xs="http://www.w3.org/2001/XMLSchema" xmlns:p="http://schemas.microsoft.com/office/2006/metadata/properties" xmlns:ns1="http://schemas.microsoft.com/sharepoint/v3" xmlns:ns2="08b2cd93-6665-485e-a71c-3a6b058601cd" xmlns:ns3="8eaf8db2-22bd-46e9-ba1a-3b94a37cd118" targetNamespace="http://schemas.microsoft.com/office/2006/metadata/properties" ma:root="true" ma:fieldsID="13a9da71e1da60d85329a932764fd382" ns1:_="" ns2:_="" ns3:_="">
    <xsd:import namespace="http://schemas.microsoft.com/sharepoint/v3"/>
    <xsd:import namespace="08b2cd93-6665-485e-a71c-3a6b058601cd"/>
    <xsd:import namespace="8eaf8db2-22bd-46e9-ba1a-3b94a37cd118"/>
    <xsd:element name="properties">
      <xsd:complexType>
        <xsd:sequence>
          <xsd:element name="documentManagement">
            <xsd:complexType>
              <xsd:all>
                <xsd:element ref="ns1:Category"/>
                <xsd:element ref="ns2:Description0" minOccurs="0"/>
                <xsd:element ref="ns2:File_x0020_format"/>
                <xsd:element ref="ns2:Media_x0020_type" minOccurs="0"/>
                <xsd:element ref="ns2:Mediacentre_x0020_link" minOccurs="0"/>
                <xsd:element ref="ns2:Colour_x0020_type" minOccurs="0"/>
                <xsd:element ref="ns2:Document_x0020_number" minOccurs="0"/>
                <xsd:element ref="ns2:Language_x0020__x002d__x0020_use_x0020_lookup"/>
                <xsd:element ref="ns2:Thumbnai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tegory" ma:index="0" ma:displayName="Category" ma:default="Corporate guideline" ma:format="Dropdown" ma:internalName="Category">
      <xsd:simpleType>
        <xsd:restriction base="dms:Choice">
          <xsd:enumeration value="Corporate guideline"/>
          <xsd:enumeration value="Form"/>
          <xsd:enumeration value="Log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2cd93-6665-485e-a71c-3a6b058601cd" elementFormDefault="qualified">
    <xsd:import namespace="http://schemas.microsoft.com/office/2006/documentManagement/types"/>
    <xsd:import namespace="http://schemas.microsoft.com/office/infopath/2007/PartnerControls"/>
    <xsd:element name="Description0" ma:index="3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File_x0020_format" ma:index="4" ma:displayName="File format" ma:internalName="File_x0020_format" ma:readOnly="false">
      <xsd:simpleType>
        <xsd:restriction base="dms:Text">
          <xsd:maxLength value="255"/>
        </xsd:restriction>
      </xsd:simpleType>
    </xsd:element>
    <xsd:element name="Media_x0020_type" ma:index="5" nillable="true" ma:displayName="Media type" ma:format="Dropdown" ma:internalName="Media_x0020_type">
      <xsd:simpleType>
        <xsd:restriction base="dms:Choice">
          <xsd:enumeration value="AP, IN, TE modules"/>
          <xsd:enumeration value="CD cases"/>
          <xsd:enumeration value="Corporate back pages"/>
          <xsd:enumeration value="General"/>
          <xsd:enumeration value="Legal"/>
          <xsd:enumeration value="PDF export settings"/>
          <xsd:enumeration value="PowerPoint presentation"/>
          <xsd:enumeration value="Promo gifts and clothing"/>
          <xsd:enumeration value="Sales literature"/>
          <xsd:enumeration value="Video"/>
          <xsd:enumeration value="Web"/>
          <xsd:enumeration value="Logo"/>
        </xsd:restriction>
      </xsd:simpleType>
    </xsd:element>
    <xsd:element name="Mediacentre_x0020_link" ma:index="6" nillable="true" ma:displayName="Mediacentre link" ma:format="Hyperlink" ma:internalName="Mediacentre_x0020_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lour_x0020_type" ma:index="7" nillable="true" ma:displayName="Colour type" ma:default="RGB" ma:format="Dropdown" ma:internalName="Colour_x0020_type">
      <xsd:simpleType>
        <xsd:union memberTypes="dms:Text">
          <xsd:simpleType>
            <xsd:restriction base="dms:Choice">
              <xsd:enumeration value="CMYK"/>
              <xsd:enumeration value="RGB"/>
            </xsd:restriction>
          </xsd:simpleType>
        </xsd:union>
      </xsd:simpleType>
    </xsd:element>
    <xsd:element name="Document_x0020_number" ma:index="8" nillable="true" ma:displayName="Document number" ma:internalName="Document_x0020_number" ma:readOnly="false">
      <xsd:simpleType>
        <xsd:restriction base="dms:Text">
          <xsd:maxLength value="255"/>
        </xsd:restriction>
      </xsd:simpleType>
    </xsd:element>
    <xsd:element name="Language_x0020__x002d__x0020_use_x0020_lookup" ma:index="9" ma:displayName="Language" ma:default="English" ma:format="Dropdown" ma:internalName="Language_x0020__x002d__x0020_use_x0020_lookup">
      <xsd:simpleType>
        <xsd:union memberTypes="dms:Text">
          <xsd:simpleType>
            <xsd:restriction base="dms:Choice">
              <xsd:enumeration value="Chinese (Simplified)"/>
              <xsd:enumeration value="Czech"/>
              <xsd:enumeration value="Dutch"/>
              <xsd:enumeration value="English"/>
              <xsd:enumeration value="French"/>
              <xsd:enumeration value="German"/>
              <xsd:enumeration value="Italian"/>
              <xsd:enumeration value="Japanese"/>
              <xsd:enumeration value="Korean"/>
              <xsd:enumeration value="Polish"/>
              <xsd:enumeration value="Portuguese"/>
              <xsd:enumeration value="Romanian"/>
              <xsd:enumeration value="Russian"/>
              <xsd:enumeration value="Spanish"/>
              <xsd:enumeration value="Swedish"/>
              <xsd:enumeration value="Taiwanese"/>
              <xsd:enumeration value="Turkish"/>
            </xsd:restriction>
          </xsd:simpleType>
        </xsd:union>
      </xsd:simpleType>
    </xsd:element>
    <xsd:element name="Thumbnail" ma:index="10" nillable="true" ma:displayName="Thumbnail" ma:format="Image" ma:internalName="Thumbnai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f8db2-22bd-46e9-ba1a-3b94a37cd118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738532-C9D2-45C8-BD18-84E988EFBD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599EA5-3591-4349-BE02-A13490E025AE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08b2cd93-6665-485e-a71c-3a6b058601cd"/>
    <ds:schemaRef ds:uri="http://schemas.microsoft.com/office/infopath/2007/PartnerControls"/>
    <ds:schemaRef ds:uri="http://schemas.openxmlformats.org/package/2006/metadata/core-properties"/>
    <ds:schemaRef ds:uri="8eaf8db2-22bd-46e9-ba1a-3b94a37cd11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26F201-3128-41B0-B8D0-7E11615F6C0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77AC604-1076-4352-B532-16194B017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8b2cd93-6665-485e-a71c-3a6b058601cd"/>
    <ds:schemaRef ds:uri="8eaf8db2-22bd-46e9-ba1a-3b94a37cd1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corporate template 16x9 2011-2</Template>
  <TotalTime>77</TotalTime>
  <Words>595</Words>
  <Application>Microsoft Office PowerPoint</Application>
  <PresentationFormat>On-screen Show (16:9)</PresentationFormat>
  <Paragraphs>120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PowerPoint corporate template 16x9 2011-2</vt:lpstr>
      <vt:lpstr>NC-PerfectPart</vt:lpstr>
      <vt:lpstr>NC-PerfectPart - Overview </vt:lpstr>
      <vt:lpstr>NC-PerfectPart - Overview </vt:lpstr>
      <vt:lpstr>The route to perfection – A capable machine tool</vt:lpstr>
      <vt:lpstr>The route to perfection – NC-Checker</vt:lpstr>
      <vt:lpstr>The route to perfection – NC-Checker benefits</vt:lpstr>
      <vt:lpstr>The route to perfection – Remove part setup errors</vt:lpstr>
      <vt:lpstr>The route to perfection – NC-PartLocator</vt:lpstr>
      <vt:lpstr>The route to perfection – NC-PartLocator benefits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NC-PerfectPart</dc:title>
  <dc:creator>deleteme</dc:creator>
  <cp:lastModifiedBy>RossWilkinson</cp:lastModifiedBy>
  <cp:revision>20</cp:revision>
  <dcterms:created xsi:type="dcterms:W3CDTF">2014-10-16T13:06:37Z</dcterms:created>
  <dcterms:modified xsi:type="dcterms:W3CDTF">2014-10-27T13:42:32Z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0x01010051EE4AF65A4A4749AA7034E08E7422E8</vt:lpwstr>
  </property>
  <property fmtid="{D5CDD505-2E9C-101B-9397-08002B2CF9AE}" pid="3" name="Division">
    <vt:lpwstr>CORPORATE</vt:lpwstr>
  </property>
  <property fmtid="{D5CDD505-2E9C-101B-9397-08002B2CF9AE}" pid="4" name="Order">
    <vt:r8>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</Properties>
</file>