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5"/>
  </p:sldMasterIdLst>
  <p:notesMasterIdLst>
    <p:notesMasterId r:id="rId14"/>
  </p:notesMasterIdLst>
  <p:handoutMasterIdLst>
    <p:handoutMasterId r:id="rId15"/>
  </p:handoutMasterIdLst>
  <p:sldIdLst>
    <p:sldId id="258" r:id="rId6"/>
    <p:sldId id="303" r:id="rId7"/>
    <p:sldId id="304" r:id="rId8"/>
    <p:sldId id="305" r:id="rId9"/>
    <p:sldId id="306" r:id="rId10"/>
    <p:sldId id="307" r:id="rId11"/>
    <p:sldId id="308" r:id="rId12"/>
    <p:sldId id="300" r:id="rId13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1673" autoAdjust="0"/>
  </p:normalViewPr>
  <p:slideViewPr>
    <p:cSldViewPr>
      <p:cViewPr varScale="1">
        <p:scale>
          <a:sx n="104" d="100"/>
          <a:sy n="104" d="100"/>
        </p:scale>
        <p:origin x="120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Renishaw plc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B15EEB-6199-4F78-90B5-CBFBC9CD7B28}" type="datetime1">
              <a:rPr lang="en-GB"/>
              <a:pPr/>
              <a:t>01/05/2015</a:t>
            </a:fld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Confidential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GB"/>
              <a:t>Page </a:t>
            </a:r>
            <a:fld id="{5AA4D7B2-1F14-4672-98E1-A719C31F9F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796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Renishaw plc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49EE4D-5529-4661-BA30-F6CD3A5AF613}" type="datetime1">
              <a:rPr lang="en-GB"/>
              <a:pPr/>
              <a:t>01/05/2015</a:t>
            </a:fld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Confidential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GB"/>
              <a:t>Page </a:t>
            </a:r>
            <a:fld id="{88230F06-C107-4A2E-AD06-18612C95C4F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7223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72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890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49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0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53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598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Renishaw plc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C49EE4D-5529-4661-BA30-F6CD3A5AF613}" type="datetime1">
              <a:rPr lang="en-GB" smtClean="0"/>
              <a:pPr/>
              <a:t>01/05/2015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88230F06-C107-4A2E-AD06-18612C95C4F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0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467544" y="1419622"/>
            <a:ext cx="7681936" cy="1714500"/>
          </a:xfrm>
          <a:prstGeom prst="rect">
            <a:avLst/>
          </a:prstGeom>
          <a:noFill/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600">
                <a:solidFill>
                  <a:srgbClr val="FF993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467544" y="3543300"/>
            <a:ext cx="7671424" cy="9144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9" name="Picture 33" descr="D:\pri_strap_PC\digital\reg\rn_2307.jpg"/>
          <p:cNvPicPr>
            <a:picLocks noChangeAspect="1" noChangeArrowheads="1"/>
          </p:cNvPicPr>
          <p:nvPr userDrawn="1"/>
        </p:nvPicPr>
        <p:blipFill>
          <a:blip r:embed="rId2" cstate="print"/>
          <a:srcRect l="8772" t="23843" r="8772" b="23843"/>
          <a:stretch>
            <a:fillRect/>
          </a:stretch>
        </p:blipFill>
        <p:spPr bwMode="auto">
          <a:xfrm>
            <a:off x="474439" y="186342"/>
            <a:ext cx="1649289" cy="39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0" y="699542"/>
            <a:ext cx="9144000" cy="507600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7614"/>
            <a:ext cx="8280920" cy="333037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60104" y="736118"/>
            <a:ext cx="8414648" cy="334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635896" y="4894008"/>
            <a:ext cx="4953000" cy="19234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218499" y="4893249"/>
            <a:ext cx="792089" cy="17145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2"/>
          </p:nvPr>
        </p:nvSpPr>
        <p:spPr>
          <a:xfrm>
            <a:off x="395539" y="4894009"/>
            <a:ext cx="864095" cy="1809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AF45947B-E012-4C20-AB64-3361ABD2C134}" type="datetime1">
              <a:rPr lang="en-US" smtClean="0"/>
              <a:pPr/>
              <a:t>5/1/2015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635896" y="4894008"/>
            <a:ext cx="4953000" cy="19234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218499" y="4893249"/>
            <a:ext cx="792089" cy="17145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2"/>
          </p:nvPr>
        </p:nvSpPr>
        <p:spPr>
          <a:xfrm>
            <a:off x="395539" y="4894009"/>
            <a:ext cx="864095" cy="1809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AF45947B-E012-4C20-AB64-3361ABD2C134}" type="datetime1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1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60104" y="736118"/>
            <a:ext cx="8414648" cy="334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635896" y="4894008"/>
            <a:ext cx="4953000" cy="19234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218499" y="4893249"/>
            <a:ext cx="792089" cy="17145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5"/>
          <p:cNvSpPr>
            <a:spLocks noGrp="1"/>
          </p:cNvSpPr>
          <p:nvPr>
            <p:ph type="dt" sz="half" idx="2"/>
          </p:nvPr>
        </p:nvSpPr>
        <p:spPr>
          <a:xfrm>
            <a:off x="395539" y="4894009"/>
            <a:ext cx="864095" cy="1809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AF45947B-E012-4C20-AB64-3361ABD2C134}" type="datetime1">
              <a:rPr lang="en-US" smtClean="0"/>
              <a:pPr/>
              <a:t>5/1/2015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4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401619"/>
            <a:ext cx="8208912" cy="3402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699542"/>
            <a:ext cx="9144000" cy="507600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7" name="Picture 33" descr="D:\pri_strap_PC\digital\reg\rn_2307.jpg"/>
          <p:cNvPicPr>
            <a:picLocks noChangeAspect="1" noChangeArrowheads="1"/>
          </p:cNvPicPr>
          <p:nvPr userDrawn="1"/>
        </p:nvPicPr>
        <p:blipFill>
          <a:blip r:embed="rId6" cstate="print"/>
          <a:srcRect l="8772" t="23843" r="8772" b="23843"/>
          <a:stretch>
            <a:fillRect/>
          </a:stretch>
        </p:blipFill>
        <p:spPr bwMode="auto">
          <a:xfrm>
            <a:off x="474439" y="186342"/>
            <a:ext cx="1649289" cy="39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5" r:id="rId3"/>
    <p:sldLayoutId id="2147483661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baseline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193675" indent="-19367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18256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60425" indent="-103188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146175" indent="-9525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1435100" indent="-98425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1892300" indent="-98425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349500" indent="-98425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2806700" indent="-98425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263900" indent="-98425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MODUS 2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63" y="1418400"/>
            <a:ext cx="4320000" cy="2852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280000" cy="333037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 dirty="0">
                <a:cs typeface="Calibri" pitchFamily="34" charset="0"/>
              </a:rPr>
              <a:t>The MODUS 2 metrology software suite brings new levels of clarity and efficiency to the programming and operation of CMMs.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>
                <a:cs typeface="Calibri" pitchFamily="34" charset="0"/>
              </a:rPr>
              <a:t>Designed with usability in mind, its clean interface is quicker for new users to learn, and faster to program.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>
                <a:cs typeface="Calibri" pitchFamily="34" charset="0"/>
              </a:rPr>
              <a:t>Advanced algorithms calculate the most efficient measurement path across multiple axes, significantly accelerating collision-free motion.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>
                <a:cs typeface="Calibri" pitchFamily="34" charset="0"/>
              </a:rPr>
              <a:t>As a result you can measure and </a:t>
            </a:r>
            <a:r>
              <a:rPr lang="en-GB" sz="1800" dirty="0" smtClean="0">
                <a:cs typeface="Calibri" pitchFamily="34" charset="0"/>
              </a:rPr>
              <a:t>inspect </a:t>
            </a:r>
            <a:r>
              <a:rPr lang="en-GB" sz="1800" dirty="0">
                <a:cs typeface="Calibri" pitchFamily="34" charset="0"/>
              </a:rPr>
              <a:t>the critical features of more </a:t>
            </a:r>
            <a:br>
              <a:rPr lang="en-GB" sz="1800" dirty="0">
                <a:cs typeface="Calibri" pitchFamily="34" charset="0"/>
              </a:rPr>
            </a:br>
            <a:r>
              <a:rPr lang="en-GB" sz="1800" dirty="0">
                <a:cs typeface="Calibri" pitchFamily="34" charset="0"/>
              </a:rPr>
              <a:t>parts in less time.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dirty="0">
                <a:cs typeface="Calibri" pitchFamily="34" charset="0"/>
              </a:rPr>
              <a:t>MODUS 2 gives you timely process </a:t>
            </a:r>
            <a:r>
              <a:rPr lang="en-GB" sz="1800" dirty="0" smtClean="0">
                <a:cs typeface="Calibri" pitchFamily="34" charset="0"/>
              </a:rPr>
              <a:t>feedback - ensuring </a:t>
            </a:r>
            <a:r>
              <a:rPr lang="en-GB" sz="1800" dirty="0">
                <a:cs typeface="Calibri" pitchFamily="34" charset="0"/>
              </a:rPr>
              <a:t>manufacturing </a:t>
            </a:r>
            <a:br>
              <a:rPr lang="en-GB" sz="1800" dirty="0">
                <a:cs typeface="Calibri" pitchFamily="34" charset="0"/>
              </a:rPr>
            </a:br>
            <a:r>
              <a:rPr lang="en-GB" sz="1800" dirty="0">
                <a:cs typeface="Calibri" pitchFamily="34" charset="0"/>
              </a:rPr>
              <a:t>to the highest specifications within </a:t>
            </a:r>
            <a:r>
              <a:rPr lang="en-GB" sz="1800" dirty="0" smtClean="0">
                <a:cs typeface="Calibri" pitchFamily="34" charset="0"/>
              </a:rPr>
              <a:t>today’s </a:t>
            </a:r>
            <a:r>
              <a:rPr lang="en-GB" sz="1800" dirty="0">
                <a:cs typeface="Calibri" pitchFamily="34" charset="0"/>
              </a:rPr>
              <a:t>tighter timescales.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What is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MODUS 2?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3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280000" cy="3330371"/>
          </a:xfrm>
        </p:spPr>
        <p:txBody>
          <a:bodyPr/>
          <a:lstStyle/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MODUS 2 features a node-based interface to reduce on-screen clutter. </a:t>
            </a:r>
            <a:r>
              <a:rPr lang="en-GB" sz="1800" dirty="0" smtClean="0">
                <a:cs typeface="Calibri" pitchFamily="34" charset="0"/>
              </a:rPr>
              <a:t>This </a:t>
            </a:r>
            <a:r>
              <a:rPr lang="en-GB" sz="1800" dirty="0">
                <a:cs typeface="Calibri" pitchFamily="34" charset="0"/>
              </a:rPr>
              <a:t>clean design with its colour-coded section </a:t>
            </a:r>
            <a:r>
              <a:rPr lang="en-GB" sz="1800" dirty="0" smtClean="0">
                <a:cs typeface="Calibri" pitchFamily="34" charset="0"/>
              </a:rPr>
              <a:t>enables </a:t>
            </a:r>
            <a:r>
              <a:rPr lang="en-GB" sz="1800" dirty="0">
                <a:cs typeface="Calibri" pitchFamily="34" charset="0"/>
              </a:rPr>
              <a:t>new users to rapidly become familiar with the system.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Operators can clearly identify and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amend </a:t>
            </a:r>
            <a:r>
              <a:rPr lang="en-GB" sz="1800" dirty="0">
                <a:cs typeface="Calibri" pitchFamily="34" charset="0"/>
              </a:rPr>
              <a:t>sequence details without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searching </a:t>
            </a:r>
            <a:r>
              <a:rPr lang="en-GB" sz="1800" dirty="0">
                <a:cs typeface="Calibri" pitchFamily="34" charset="0"/>
              </a:rPr>
              <a:t>through countless lines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of </a:t>
            </a:r>
            <a:r>
              <a:rPr lang="en-GB" sz="1800" dirty="0">
                <a:cs typeface="Calibri" pitchFamily="34" charset="0"/>
              </a:rPr>
              <a:t>complex code.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Clarity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0" y="2664000"/>
            <a:ext cx="4320000" cy="232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1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280000" cy="3330371"/>
          </a:xfrm>
        </p:spPr>
        <p:txBody>
          <a:bodyPr/>
          <a:lstStyle/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CAD models and the CMM environment itself are manipulated using direct interaction techniques.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Potential issues are highlighted on </a:t>
            </a:r>
            <a:r>
              <a:rPr lang="en-GB" sz="1800" dirty="0" smtClean="0">
                <a:cs typeface="Calibri" pitchFamily="34" charset="0"/>
              </a:rPr>
              <a:t>screen - the </a:t>
            </a:r>
            <a:r>
              <a:rPr lang="en-GB" sz="1800" dirty="0">
                <a:cs typeface="Calibri" pitchFamily="34" charset="0"/>
              </a:rPr>
              <a:t>need for confirmation of actions in dialogue boxes has been removed.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Streamlined data entry and coding;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inspection </a:t>
            </a:r>
            <a:r>
              <a:rPr lang="en-GB" sz="1800" dirty="0">
                <a:cs typeface="Calibri" pitchFamily="34" charset="0"/>
              </a:rPr>
              <a:t>sequences for even the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most </a:t>
            </a:r>
            <a:r>
              <a:rPr lang="en-GB" sz="1800" dirty="0">
                <a:cs typeface="Calibri" pitchFamily="34" charset="0"/>
              </a:rPr>
              <a:t>complex workpieces are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simpler </a:t>
            </a:r>
            <a:r>
              <a:rPr lang="en-GB" sz="1800" dirty="0">
                <a:cs typeface="Calibri" pitchFamily="34" charset="0"/>
              </a:rPr>
              <a:t>to set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Usability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0" y="2664000"/>
            <a:ext cx="4320000" cy="232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7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280000" cy="3330371"/>
          </a:xfrm>
        </p:spPr>
        <p:txBody>
          <a:bodyPr/>
          <a:lstStyle/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To save time MODUS 2 automates the intelligent extraction of CAD data, as well as enabling useful code sequences to be stored and reused.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As a result, individual users can now collaborate to develop one measurement strategy to be applied consistently across their organisation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Powerful off-surface motion planning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algorithms </a:t>
            </a:r>
            <a:r>
              <a:rPr lang="en-GB" sz="1800" dirty="0">
                <a:cs typeface="Calibri" pitchFamily="34" charset="0"/>
              </a:rPr>
              <a:t>generate efficient </a:t>
            </a:r>
            <a:r>
              <a:rPr lang="en-GB" sz="1800" dirty="0" smtClean="0">
                <a:cs typeface="Calibri" pitchFamily="34" charset="0"/>
              </a:rPr>
              <a:t>collision-</a:t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free </a:t>
            </a:r>
            <a:r>
              <a:rPr lang="en-GB" sz="1800" dirty="0">
                <a:cs typeface="Calibri" pitchFamily="34" charset="0"/>
              </a:rPr>
              <a:t>measurement paths around a </a:t>
            </a:r>
            <a:r>
              <a:rPr lang="en-GB" sz="1800" dirty="0" smtClean="0">
                <a:cs typeface="Calibri" pitchFamily="34" charset="0"/>
              </a:rPr>
              <a:t/>
            </a:r>
            <a:br>
              <a:rPr lang="en-GB" sz="1800" dirty="0" smtClean="0">
                <a:cs typeface="Calibri" pitchFamily="34" charset="0"/>
              </a:rPr>
            </a:br>
            <a:r>
              <a:rPr lang="en-GB" sz="1800" dirty="0" smtClean="0">
                <a:cs typeface="Calibri" pitchFamily="34" charset="0"/>
              </a:rPr>
              <a:t>workpiece</a:t>
            </a:r>
            <a:r>
              <a:rPr lang="en-GB" sz="1800" dirty="0">
                <a:cs typeface="Calibri" pitchFamily="34" charset="0"/>
              </a:rPr>
              <a:t>.</a:t>
            </a:r>
          </a:p>
          <a:p>
            <a:pPr marL="180975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en-GB" sz="1800" dirty="0">
                <a:cs typeface="Calibri" pitchFamily="34" charset="0"/>
              </a:rPr>
              <a:t>These paths can be tested and </a:t>
            </a:r>
            <a:br>
              <a:rPr lang="en-GB" sz="1800" dirty="0">
                <a:cs typeface="Calibri" pitchFamily="34" charset="0"/>
              </a:rPr>
            </a:br>
            <a:r>
              <a:rPr lang="en-GB" sz="1800" dirty="0">
                <a:cs typeface="Calibri" pitchFamily="34" charset="0"/>
              </a:rPr>
              <a:t>tweaked on screen using the </a:t>
            </a:r>
            <a:br>
              <a:rPr lang="en-GB" sz="1800" dirty="0">
                <a:cs typeface="Calibri" pitchFamily="34" charset="0"/>
              </a:rPr>
            </a:br>
            <a:r>
              <a:rPr lang="en-GB" sz="1800" dirty="0">
                <a:cs typeface="Calibri" pitchFamily="34" charset="0"/>
              </a:rPr>
              <a:t>simulation feature.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Efficiency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0" y="2664000"/>
            <a:ext cx="4320000" cy="22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51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496000" cy="3330371"/>
          </a:xfrm>
        </p:spPr>
        <p:txBody>
          <a:bodyPr/>
          <a:lstStyle/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Full support for I++ DME compliant metrology controllers, including Renishaw's UCC range of universal CMM controllers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Full compatibility with 5 axis systems: PH20 and REVO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CAD-driven offline programming, with support for neutral formats of IGES, STEP, Parasolid®, and VDA-FS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High quality integration with CATIA® (v5 and v4), Siemens® NX™ (previously Unigraphics®), Pro/E® and Solidworks® CAD / CAM solutions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Off surface planning for collision free measurement paths, including 5-axis </a:t>
            </a:r>
            <a:r>
              <a:rPr lang="en-GB" sz="1800" dirty="0" smtClean="0"/>
              <a:t>paths</a:t>
            </a: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Technical specification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3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000" y="1347614"/>
            <a:ext cx="8280000" cy="3330371"/>
          </a:xfrm>
        </p:spPr>
        <p:txBody>
          <a:bodyPr/>
          <a:lstStyle/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 smtClean="0"/>
              <a:t>Full </a:t>
            </a:r>
            <a:r>
              <a:rPr lang="en-GB" sz="1800" dirty="0"/>
              <a:t>motion simulation and path adjustment capability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Native DMIS support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Certified mathematical algorithms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Powerful text and graphical reporting</a:t>
            </a:r>
          </a:p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82563" algn="l"/>
              </a:tabLst>
            </a:pPr>
            <a:r>
              <a:rPr lang="en-GB" sz="1800" dirty="0"/>
              <a:t>Flexible output of results data including certified Q-DAS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Technical specification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620000" y="4893249"/>
            <a:ext cx="792089" cy="171450"/>
          </a:xfrm>
        </p:spPr>
        <p:txBody>
          <a:bodyPr/>
          <a:lstStyle/>
          <a:p>
            <a:r>
              <a:rPr lang="en-US" dirty="0" smtClean="0"/>
              <a:t>Slide </a:t>
            </a:r>
            <a:fld id="{2C3277D1-BC98-493B-8101-346FFB0B7EC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395538" y="4894009"/>
            <a:ext cx="1260000" cy="180975"/>
          </a:xfrm>
        </p:spPr>
        <p:txBody>
          <a:bodyPr/>
          <a:lstStyle/>
          <a:p>
            <a:r>
              <a:rPr lang="en-US" dirty="0" smtClean="0"/>
              <a:t>H-1000-8009-01-A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15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1" dirty="0" smtClean="0">
                <a:solidFill>
                  <a:schemeClr val="accent1"/>
                </a:solidFill>
              </a:rPr>
              <a:t>Thank </a:t>
            </a:r>
            <a:r>
              <a:rPr lang="en-GB" b="1" dirty="0">
                <a:solidFill>
                  <a:schemeClr val="accent1"/>
                </a:solidFill>
              </a:rPr>
              <a:t>you for your </a:t>
            </a:r>
            <a:br>
              <a:rPr lang="en-GB" b="1" dirty="0">
                <a:solidFill>
                  <a:schemeClr val="accent1"/>
                </a:solidFill>
              </a:rPr>
            </a:br>
            <a:r>
              <a:rPr lang="en-GB" b="1" dirty="0" smtClean="0">
                <a:solidFill>
                  <a:schemeClr val="accent1"/>
                </a:solidFill>
              </a:rPr>
              <a:t>attention…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6" name="Title 9"/>
          <p:cNvSpPr>
            <a:spLocks noGrp="1"/>
          </p:cNvSpPr>
          <p:nvPr>
            <p:ph type="ctrTitle"/>
          </p:nvPr>
        </p:nvSpPr>
        <p:spPr>
          <a:xfrm>
            <a:off x="467544" y="1419622"/>
            <a:ext cx="7681936" cy="1714500"/>
          </a:xfrm>
        </p:spPr>
        <p:txBody>
          <a:bodyPr/>
          <a:lstStyle/>
          <a:p>
            <a:r>
              <a:rPr lang="en-GB" dirty="0" smtClean="0"/>
              <a:t>MODUS 2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63" y="1418400"/>
            <a:ext cx="4320000" cy="2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47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stDraft">
  <a:themeElements>
    <a:clrScheme name="Renishaw &amp; Process control">
      <a:dk1>
        <a:srgbClr val="515151"/>
      </a:dk1>
      <a:lt1>
        <a:srgbClr val="FFFFFF"/>
      </a:lt1>
      <a:dk2>
        <a:srgbClr val="A3A3A3"/>
      </a:dk2>
      <a:lt2>
        <a:srgbClr val="FFFFFF"/>
      </a:lt2>
      <a:accent1>
        <a:srgbClr val="FF9933"/>
      </a:accent1>
      <a:accent2>
        <a:srgbClr val="000000"/>
      </a:accent2>
      <a:accent3>
        <a:srgbClr val="0000FF"/>
      </a:accent3>
      <a:accent4>
        <a:srgbClr val="BC01FF"/>
      </a:accent4>
      <a:accent5>
        <a:srgbClr val="008A00"/>
      </a:accent5>
      <a:accent6>
        <a:srgbClr val="FF0000"/>
      </a:accent6>
      <a:hlink>
        <a:srgbClr val="002060"/>
      </a:hlink>
      <a:folHlink>
        <a:srgbClr val="5E008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solidFill>
          <a:srgbClr val="FF9934"/>
        </a:solidFill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kern="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>
    <a:extraClrScheme>
      <a:clrScheme name="Office Theme 1">
        <a:dk1>
          <a:srgbClr val="666666"/>
        </a:dk1>
        <a:lt1>
          <a:srgbClr val="FFFFFF"/>
        </a:lt1>
        <a:dk2>
          <a:srgbClr val="FFFFFF"/>
        </a:dk2>
        <a:lt2>
          <a:srgbClr val="999999"/>
        </a:lt2>
        <a:accent1>
          <a:srgbClr val="FF9933"/>
        </a:accent1>
        <a:accent2>
          <a:srgbClr val="999999"/>
        </a:accent2>
        <a:accent3>
          <a:srgbClr val="FFFFFF"/>
        </a:accent3>
        <a:accent4>
          <a:srgbClr val="565656"/>
        </a:accent4>
        <a:accent5>
          <a:srgbClr val="FFCAAD"/>
        </a:accent5>
        <a:accent6>
          <a:srgbClr val="8A8A8A"/>
        </a:accent6>
        <a:hlink>
          <a:srgbClr val="FF6600"/>
        </a:hlink>
        <a:folHlink>
          <a:srgbClr val="00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EE4AF65A4A4749AA7034E08E7422E8" ma:contentTypeVersion="2" ma:contentTypeDescription="Create a new document." ma:contentTypeScope="" ma:versionID="b53303130e0192aadcf33efe559d9a36">
  <xsd:schema xmlns:xsd="http://www.w3.org/2001/XMLSchema" xmlns:xs="http://www.w3.org/2001/XMLSchema" xmlns:p="http://schemas.microsoft.com/office/2006/metadata/properties" xmlns:ns1="http://schemas.microsoft.com/sharepoint/v3" xmlns:ns2="08b2cd93-6665-485e-a71c-3a6b058601cd" xmlns:ns3="8eaf8db2-22bd-46e9-ba1a-3b94a37cd118" targetNamespace="http://schemas.microsoft.com/office/2006/metadata/properties" ma:root="true" ma:fieldsID="13a9da71e1da60d85329a932764fd382" ns1:_="" ns2:_="" ns3:_="">
    <xsd:import namespace="http://schemas.microsoft.com/sharepoint/v3"/>
    <xsd:import namespace="08b2cd93-6665-485e-a71c-3a6b058601cd"/>
    <xsd:import namespace="8eaf8db2-22bd-46e9-ba1a-3b94a37cd118"/>
    <xsd:element name="properties">
      <xsd:complexType>
        <xsd:sequence>
          <xsd:element name="documentManagement">
            <xsd:complexType>
              <xsd:all>
                <xsd:element ref="ns1:Category"/>
                <xsd:element ref="ns2:Description0" minOccurs="0"/>
                <xsd:element ref="ns2:File_x0020_format"/>
                <xsd:element ref="ns2:Media_x0020_type" minOccurs="0"/>
                <xsd:element ref="ns2:Mediacentre_x0020_link" minOccurs="0"/>
                <xsd:element ref="ns2:Colour_x0020_type" minOccurs="0"/>
                <xsd:element ref="ns2:Document_x0020_number" minOccurs="0"/>
                <xsd:element ref="ns2:Language_x0020__x002d__x0020_use_x0020_lookup"/>
                <xsd:element ref="ns2:Thumbnai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tegory" ma:index="0" ma:displayName="Category" ma:default="Corporate guideline" ma:format="Dropdown" ma:internalName="Category">
      <xsd:simpleType>
        <xsd:restriction base="dms:Choice">
          <xsd:enumeration value="Corporate guideline"/>
          <xsd:enumeration value="Form"/>
          <xsd:enumeration value="Log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2cd93-6665-485e-a71c-3a6b058601cd" elementFormDefault="qualified">
    <xsd:import namespace="http://schemas.microsoft.com/office/2006/documentManagement/types"/>
    <xsd:import namespace="http://schemas.microsoft.com/office/infopath/2007/PartnerControls"/>
    <xsd:element name="Description0" ma:index="3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File_x0020_format" ma:index="4" ma:displayName="File format" ma:internalName="File_x0020_format" ma:readOnly="false">
      <xsd:simpleType>
        <xsd:restriction base="dms:Text">
          <xsd:maxLength value="255"/>
        </xsd:restriction>
      </xsd:simpleType>
    </xsd:element>
    <xsd:element name="Media_x0020_type" ma:index="5" nillable="true" ma:displayName="Media type" ma:format="Dropdown" ma:internalName="Media_x0020_type">
      <xsd:simpleType>
        <xsd:restriction base="dms:Choice">
          <xsd:enumeration value="AP, IN, TE modules"/>
          <xsd:enumeration value="CD cases"/>
          <xsd:enumeration value="Corporate back pages"/>
          <xsd:enumeration value="General"/>
          <xsd:enumeration value="Legal"/>
          <xsd:enumeration value="PDF export settings"/>
          <xsd:enumeration value="PowerPoint presentation"/>
          <xsd:enumeration value="Promo gifts and clothing"/>
          <xsd:enumeration value="Sales literature"/>
          <xsd:enumeration value="Video"/>
          <xsd:enumeration value="Web"/>
          <xsd:enumeration value="Logo"/>
        </xsd:restriction>
      </xsd:simpleType>
    </xsd:element>
    <xsd:element name="Mediacentre_x0020_link" ma:index="6" nillable="true" ma:displayName="Mediacentre link" ma:format="Hyperlink" ma:internalName="Mediacentre_x0020_link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olour_x0020_type" ma:index="7" nillable="true" ma:displayName="Colour type" ma:default="RGB" ma:format="Dropdown" ma:internalName="Colour_x0020_type">
      <xsd:simpleType>
        <xsd:union memberTypes="dms:Text">
          <xsd:simpleType>
            <xsd:restriction base="dms:Choice">
              <xsd:enumeration value="CMYK"/>
              <xsd:enumeration value="RGB"/>
            </xsd:restriction>
          </xsd:simpleType>
        </xsd:union>
      </xsd:simpleType>
    </xsd:element>
    <xsd:element name="Document_x0020_number" ma:index="8" nillable="true" ma:displayName="Document number" ma:internalName="Document_x0020_number" ma:readOnly="false">
      <xsd:simpleType>
        <xsd:restriction base="dms:Text">
          <xsd:maxLength value="255"/>
        </xsd:restriction>
      </xsd:simpleType>
    </xsd:element>
    <xsd:element name="Language_x0020__x002d__x0020_use_x0020_lookup" ma:index="9" ma:displayName="Language" ma:default="English" ma:format="Dropdown" ma:internalName="Language_x0020__x002d__x0020_use_x0020_lookup">
      <xsd:simpleType>
        <xsd:union memberTypes="dms:Text">
          <xsd:simpleType>
            <xsd:restriction base="dms:Choice">
              <xsd:enumeration value="Chinese (Simplified)"/>
              <xsd:enumeration value="Czech"/>
              <xsd:enumeration value="Dutch"/>
              <xsd:enumeration value="English"/>
              <xsd:enumeration value="French"/>
              <xsd:enumeration value="German"/>
              <xsd:enumeration value="Italian"/>
              <xsd:enumeration value="Japanese"/>
              <xsd:enumeration value="Korean"/>
              <xsd:enumeration value="Polish"/>
              <xsd:enumeration value="Portuguese"/>
              <xsd:enumeration value="Romanian"/>
              <xsd:enumeration value="Russian"/>
              <xsd:enumeration value="Spanish"/>
              <xsd:enumeration value="Swedish"/>
              <xsd:enumeration value="Taiwanese"/>
              <xsd:enumeration value="Turkish"/>
            </xsd:restriction>
          </xsd:simpleType>
        </xsd:union>
      </xsd:simpleType>
    </xsd:element>
    <xsd:element name="Thumbnail" ma:index="10" nillable="true" ma:displayName="Thumbnail" ma:format="Image" ma:internalName="Thumbnai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af8db2-22bd-46e9-ba1a-3b94a37cd118" elementFormDefault="qualified">
    <xsd:import namespace="http://schemas.microsoft.com/office/2006/documentManagement/types"/>
    <xsd:import namespace="http://schemas.microsoft.com/office/infopath/2007/PartnerControls"/>
    <xsd:element name="_dlc_DocId" ma:index="1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 ma:readOnly="tru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Document_x0020_number xmlns="08b2cd93-6665-485e-a71c-3a6b058601cd" xsi:nil="true"/>
    <Language_x0020__x002d__x0020_use_x0020_lookup xmlns="08b2cd93-6665-485e-a71c-3a6b058601cd">English</Language_x0020__x002d__x0020_use_x0020_lookup>
    <Description0 xmlns="08b2cd93-6665-485e-a71c-3a6b058601cd" xsi:nil="true"/>
    <File_x0020_format xmlns="08b2cd93-6665-485e-a71c-3a6b058601cd">.pptx (PowerPoint 2007)</File_x0020_format>
    <Mediacentre_x0020_link xmlns="08b2cd93-6665-485e-a71c-3a6b058601cd">
      <Url xsi:nil="true"/>
      <Description xsi:nil="true"/>
    </Mediacentre_x0020_link>
    <Colour_x0020_type xmlns="08b2cd93-6665-485e-a71c-3a6b058601cd">RGB</Colour_x0020_type>
    <Thumbnail xmlns="08b2cd93-6665-485e-a71c-3a6b058601cd">
      <Url xsi:nil="true"/>
      <Description xsi:nil="true"/>
    </Thumbnail>
    <Media_x0020_type xmlns="08b2cd93-6665-485e-a71c-3a6b058601cd">PowerPoint presentation</Media_x0020_type>
    <Category xmlns="http://schemas.microsoft.com/sharepoint/v3">Corporate guideline</Category>
    <_dlc_DocIdPersistId xmlns="8eaf8db2-22bd-46e9-ba1a-3b94a37cd118" xsi:nil="true"/>
    <_dlc_DocId xmlns="8eaf8db2-22bd-46e9-ba1a-3b94a37cd118" xsi:nil="true"/>
    <_dlc_DocIdUrl xmlns="8eaf8db2-22bd-46e9-ba1a-3b94a37cd118">
      <Url xsi:nil="true"/>
      <Description xsi:nil="true"/>
    </_dlc_DocIdUrl>
  </documentManagement>
</p:properties>
</file>

<file path=customXml/itemProps1.xml><?xml version="1.0" encoding="utf-8"?>
<ds:datastoreItem xmlns:ds="http://schemas.openxmlformats.org/officeDocument/2006/customXml" ds:itemID="{D3CB3DA2-30EB-4B9C-8413-843B2F74020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C76D6EA-06C0-4CE6-985B-D47C81B669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8b2cd93-6665-485e-a71c-3a6b058601cd"/>
    <ds:schemaRef ds:uri="8eaf8db2-22bd-46e9-ba1a-3b94a37cd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4049C1-0C78-44C4-BB0C-2B28A889A87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54EF8BD-8DED-4BA5-8B7D-B48664D58C30}">
  <ds:schemaRefs>
    <ds:schemaRef ds:uri="http://purl.org/dc/elements/1.1/"/>
    <ds:schemaRef ds:uri="http://purl.org/dc/terms/"/>
    <ds:schemaRef ds:uri="http://purl.org/dc/dcmitype/"/>
    <ds:schemaRef ds:uri="8eaf8db2-22bd-46e9-ba1a-3b94a37cd118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08b2cd93-6665-485e-a71c-3a6b058601c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1479</TotalTime>
  <Words>396</Words>
  <Application>Microsoft Office PowerPoint</Application>
  <PresentationFormat>On-screen Show (16:9)</PresentationFormat>
  <Paragraphs>77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FirstDraft</vt:lpstr>
      <vt:lpstr>MODUS 2</vt:lpstr>
      <vt:lpstr>What is MODUS 2?</vt:lpstr>
      <vt:lpstr>Clarity</vt:lpstr>
      <vt:lpstr>Usability</vt:lpstr>
      <vt:lpstr>Efficiency</vt:lpstr>
      <vt:lpstr>Technical specification</vt:lpstr>
      <vt:lpstr>Technical specification</vt:lpstr>
      <vt:lpstr>MODUS 2</vt:lpstr>
    </vt:vector>
  </TitlesOfParts>
  <Company>Renishaw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Georgina Wild</dc:creator>
  <cp:lastModifiedBy>Georgina Wild</cp:lastModifiedBy>
  <cp:revision>182</cp:revision>
  <cp:lastPrinted>2015-05-01T11:48:49Z</cp:lastPrinted>
  <dcterms:created xsi:type="dcterms:W3CDTF">2014-11-26T14:06:26Z</dcterms:created>
  <dcterms:modified xsi:type="dcterms:W3CDTF">2015-05-01T16:43:29Z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0x01010051EE4AF65A4A4749AA7034E08E7422E8</vt:lpwstr>
  </property>
  <property fmtid="{D5CDD505-2E9C-101B-9397-08002B2CF9AE}" pid="3" name="Division">
    <vt:lpwstr>CORPORATE</vt:lpwstr>
  </property>
  <property fmtid="{D5CDD505-2E9C-101B-9397-08002B2CF9AE}" pid="4" name="Order">
    <vt:r8>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TemplateUrl">
    <vt:lpwstr/>
  </property>
</Properties>
</file>