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4"/>
  </p:sldMasterIdLst>
  <p:notesMasterIdLst>
    <p:notesMasterId r:id="rId20"/>
  </p:notesMasterIdLst>
  <p:handoutMasterIdLst>
    <p:handoutMasterId r:id="rId21"/>
  </p:handoutMasterIdLst>
  <p:sldIdLst>
    <p:sldId id="262" r:id="rId5"/>
    <p:sldId id="27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2" r:id="rId19"/>
  </p:sldIdLst>
  <p:sldSz cx="9144000" cy="6858000" type="screen4x3"/>
  <p:notesSz cx="9928225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7224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GB" dirty="0"/>
              <a:t>Renishaw plc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995" y="0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6B15EEB-6199-4F78-90B5-CBFBC9CD7B28}" type="datetime1">
              <a:rPr lang="en-GB"/>
              <a:pPr/>
              <a:t>23/10/2013</a:t>
            </a:fld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792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GB" dirty="0"/>
              <a:t>Confidential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995" y="6457792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en-GB" dirty="0"/>
              <a:t>Page </a:t>
            </a:r>
            <a:fld id="{5AA4D7B2-1F14-4672-98E1-A719C31F9F77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GB" dirty="0"/>
              <a:t>Renishaw plc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95" y="0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C49EE4D-5529-4661-BA30-F6CD3A5AF613}" type="datetime1">
              <a:rPr lang="en-GB"/>
              <a:pPr/>
              <a:t>23/10/2013</a:t>
            </a:fld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5" y="3228896"/>
            <a:ext cx="7280697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792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GB" dirty="0"/>
              <a:t>Confidential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95" y="6457792"/>
            <a:ext cx="4302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r>
              <a:rPr lang="en-GB" dirty="0"/>
              <a:t>Page </a:t>
            </a:r>
            <a:fld id="{88230F06-C107-4A2E-AD06-18612C95C4F9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2362200"/>
            <a:ext cx="7681936" cy="2286000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rgbClr val="FF99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724400"/>
            <a:ext cx="7671424" cy="1219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763560"/>
            <a:ext cx="9144000" cy="5080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7" name="Picture 33" descr="D:\pri_strap_PC\digital\reg\rn_2307.jpg"/>
          <p:cNvPicPr>
            <a:picLocks noChangeAspect="1" noChangeArrowheads="1"/>
          </p:cNvPicPr>
          <p:nvPr userDrawn="1"/>
        </p:nvPicPr>
        <p:blipFill>
          <a:blip r:embed="rId2" cstate="print"/>
          <a:srcRect l="8772" t="23843" r="8772" b="23843"/>
          <a:stretch>
            <a:fillRect/>
          </a:stretch>
        </p:blipFill>
        <p:spPr bwMode="auto">
          <a:xfrm>
            <a:off x="509871" y="188640"/>
            <a:ext cx="18653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4680" y="1412778"/>
            <a:ext cx="8280920" cy="482453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42" y="1340768"/>
            <a:ext cx="1965325" cy="4968552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340768"/>
            <a:ext cx="5748338" cy="496855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 rot="5400000">
            <a:off x="-1168424" y="4632920"/>
            <a:ext cx="3096344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 rot="5400000">
            <a:off x="-30225" y="2630624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-59878" y="1652165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0313842-5B8F-4CFB-A39D-0C6EDAAE629F}" type="datetime1">
              <a:rPr lang="en-GB" smtClean="0"/>
              <a:pPr/>
              <a:t>23/10/2013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8"/>
            <a:ext cx="8280920" cy="482453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939AD4A-5384-4FDA-81EE-664FFACB2669}" type="datetime1">
              <a:rPr lang="en-GB" smtClean="0"/>
              <a:pPr/>
              <a:t>23/10/2013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930" y="1556792"/>
            <a:ext cx="3856038" cy="4559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312" y="1524002"/>
            <a:ext cx="3857625" cy="4559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1E752CC-AB4A-4E47-BB6D-098B29948688}" type="datetime1">
              <a:rPr lang="en-GB" smtClean="0"/>
              <a:pPr/>
              <a:t>23/10/2013</a:t>
            </a:fld>
            <a:endParaRPr lang="en-US" dirty="0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824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824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00F8DFC-EBDC-406C-B0F6-72E81295BD74}" type="datetime1">
              <a:rPr lang="en-GB" smtClean="0"/>
              <a:pPr/>
              <a:t>23/10/2013</a:t>
            </a:fld>
            <a:endParaRPr lang="en-US" dirty="0"/>
          </a:p>
        </p:txBody>
      </p:sp>
      <p:sp>
        <p:nvSpPr>
          <p:cNvPr id="16" name="Tit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86E45EB-E059-4DC5-91D0-E6E039709466}" type="datetime1">
              <a:rPr lang="en-GB" smtClean="0"/>
              <a:pPr/>
              <a:t>23/10/2013</a:t>
            </a:fld>
            <a:endParaRPr lang="en-US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5CEC370-F8A5-469F-8BDF-E36D69506F27}" type="datetime1">
              <a:rPr lang="en-GB" smtClean="0"/>
              <a:pPr/>
              <a:t>23/10/2013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412776"/>
            <a:ext cx="4546848" cy="468052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600400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90600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00392" y="6525344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277432" y="6526356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4FF2596-8D77-42FE-BF64-F1CB1519F377}" type="datetime1">
              <a:rPr lang="en-GB" smtClean="0"/>
              <a:pPr/>
              <a:t>23/10/2013</a:t>
            </a:fld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95241"/>
            <a:ext cx="841464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2"/>
            <a:ext cx="5486400" cy="3890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4953000" cy="25645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6" y="6524332"/>
            <a:ext cx="792089" cy="2286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395536" y="6525344"/>
            <a:ext cx="864095" cy="2413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62E59F5-320F-4117-BF9A-7ED938D14E7E}" type="datetime1">
              <a:rPr lang="en-GB" smtClean="0"/>
              <a:pPr/>
              <a:t>23/10/2013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763560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12778"/>
            <a:ext cx="8208912" cy="48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177" name="Picture 33" descr="D:\pri_strap_PC\digital\reg\rn_2307.jpg"/>
          <p:cNvPicPr>
            <a:picLocks noChangeAspect="1" noChangeArrowheads="1"/>
          </p:cNvPicPr>
          <p:nvPr/>
        </p:nvPicPr>
        <p:blipFill>
          <a:blip r:embed="rId13" cstate="print"/>
          <a:srcRect l="8772" t="23843" r="8772" b="23843"/>
          <a:stretch>
            <a:fillRect/>
          </a:stretch>
        </p:blipFill>
        <p:spPr bwMode="auto">
          <a:xfrm>
            <a:off x="509871" y="188640"/>
            <a:ext cx="18653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25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60425" indent="-103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46175" indent="-952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4351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8923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3495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8067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2639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767914" y="3140968"/>
            <a:ext cx="7608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3200" b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PH10 PLUS motorised indexing heads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renishaw\global\gb\PLC\CMMPD\Data\cmmmarketing\Image and video directory\1_For print\1_Products\Motorised heads\PH10\Archive - Do not use\PH10 and TP200\PH10M with TP200 and component (2).jpg"/>
          <p:cNvPicPr>
            <a:picLocks noChangeAspect="1" noChangeArrowheads="1"/>
          </p:cNvPicPr>
          <p:nvPr/>
        </p:nvPicPr>
        <p:blipFill>
          <a:blip r:embed="rId2" cstate="print"/>
          <a:srcRect t="34442"/>
          <a:stretch>
            <a:fillRect/>
          </a:stretch>
        </p:blipFill>
        <p:spPr bwMode="auto">
          <a:xfrm>
            <a:off x="0" y="1268760"/>
            <a:ext cx="5495054" cy="5589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395536" y="764704"/>
            <a:ext cx="206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Accessibility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5976" y="1771200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PH10s can articulate in 7.5 degree increments in both the A (105 degrees) and B (+/- 180 degrees) axes giving 720 repeatable positions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Long extension bars and a comprehensive range of styli increase the access range of the PH10 PLUS family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PH10MQ PLUS increases the available working volume with its B axis housed within the quill of the CMM.  An 80 mm quill is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1572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Accuracy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family can achieve 0.4 µm repeatability at 62 mm radius providing accurate positioning even when using long extensions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accuracy that the PH10 enables you to achieve improved inspection routines and can help to reduce the level of scrap experienced 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Articulating heads with simplified styli configurations improve the accuracy and dynamics achieved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Repeatable extension bar and probe / module changing also enhances the accuracy and flexibility of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459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Minimal risk to head and CMM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53285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has a recommended maximum torque of 0.45Nm.This safety feature ensures that in the event of an accidental collision the head will overtravel protecting itself and the CMM from damage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ACR3 autochange rack uniformly controls the changing of probes and extensions removing the element of human error and the possibility of damage when manually changing probes</a:t>
            </a:r>
          </a:p>
        </p:txBody>
      </p:sp>
      <p:pic>
        <p:nvPicPr>
          <p:cNvPr id="4" name="Picture 2" descr="\\renishaw\global\gb\PLC\CMMPD\Data\cmmmarketing\Image and video directory\1_For print\1_Products\Motorised heads\PH10\Archive - Do not use\PH10 and SP25M\704 SM25-4_017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192847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3514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Low cost of ownership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61206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 PLUS components are individually priced giving you the added flexibility of choosing and growing the best system for your application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Renishaw offers a wide range of service options for all products in order to minimise customers downtime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Cost of repair is based on an assessment and a consultation takes place before any work is undertaken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 PLUS customers also have the option of purchasing a replacement from the Repair By Exchange (RBE) scheme in the interests of fast turn around and minimal downtime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renishaw\global\gb\PLC\CMMPD\Data\cmmmarketing\Image and video directory\1_For print\1_Products\Motorised heads\PH10\PH10 aquablast\PH10MQ\PH10_0609_008.jpg"/>
          <p:cNvPicPr>
            <a:picLocks noChangeAspect="1" noChangeArrowheads="1"/>
          </p:cNvPicPr>
          <p:nvPr/>
        </p:nvPicPr>
        <p:blipFill>
          <a:blip r:embed="rId2" cstate="print"/>
          <a:srcRect t="18862" b="4873"/>
          <a:stretch>
            <a:fillRect/>
          </a:stretch>
        </p:blipFill>
        <p:spPr bwMode="auto">
          <a:xfrm>
            <a:off x="4499992" y="1268759"/>
            <a:ext cx="4248193" cy="54006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395536" y="764704"/>
            <a:ext cx="41537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Usage record and warranty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All PH10 PLUS heads are now able to store their usage history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All PH10 PLUS heads now come with 2 years warranty as standard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158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Summary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77048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rgbClr val="FF9933"/>
                </a:solidFill>
              </a:rPr>
              <a:t>With PH10 PLUS, you can...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measure using touch trigger, optical or scanning probes depending on your application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index your stylus tip for increased accessibility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increase throughput by stylus changing without having to re-qualify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automatically change extension bars up to 300 mm long for increased accessibility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achieve accuracy of 0.4 µm at 62 mm radius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protect your investment through integral over travel protection 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 assured that any machine downtime will be kept to a minimum through Renishaw’s expert service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3483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What is a PH10 PLUS?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31683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PLUS range of products are indexing probe holders which allow the probe to be orientated and locked in any of the 720 positions during the inspection cycle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Renishaw offers a family of PH10 PLUS heads that can be matched to your specific application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PH10 plus hero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268759"/>
            <a:ext cx="4104456" cy="516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4512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PH10 PLUS range differences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8208912" cy="4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table below shows the differences in the PH10 PLUS range: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552" y="2564904"/>
          <a:ext cx="79208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263109"/>
                <a:gridCol w="30174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Head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Head</a:t>
                      </a:r>
                      <a:r>
                        <a:rPr lang="en-GB" baseline="0" dirty="0" smtClean="0"/>
                        <a:t> mount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Probe mount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PH10T PLUS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Shank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M8 thread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PH10M PLUS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Shank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Multiwire</a:t>
                      </a:r>
                      <a:r>
                        <a:rPr lang="en-GB" dirty="0" smtClean="0"/>
                        <a:t> autojoint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PH10MQ</a:t>
                      </a:r>
                      <a:r>
                        <a:rPr lang="en-GB" baseline="0" dirty="0" smtClean="0"/>
                        <a:t> PLUS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Multiwire</a:t>
                      </a:r>
                      <a:r>
                        <a:rPr lang="en-GB" baseline="0" dirty="0" smtClean="0"/>
                        <a:t> autojoint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3382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Where are they used?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PLUS family gives DCC machines the added capability of probe reorientation, allowing the probe to inspect features at the optimum angle, considering access requirements and probing best practice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 PLUS can be mounted to a variety of different sized bridge or horizontal arm machines for touch trigger, optical or scanning probing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\\renishaw\global\gb\PLC\CMMPD\Data\cmmmarketing\Image and video directory\1_For print\1_Products\Motorised heads\PH10\Archive - Do not use\PH10 and SP25M\704 SM25-4_017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192847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renishaw\global\gb\PLC\CMMPD\Data\cmmmarketing\Image and video directory\1_For print\1_Products\Motorised heads\PH10\Archive - Do not use\PH10 and TP200\PH10M with TP200 and component (2).jpg"/>
          <p:cNvPicPr>
            <a:picLocks noChangeAspect="1" noChangeArrowheads="1"/>
          </p:cNvPicPr>
          <p:nvPr/>
        </p:nvPicPr>
        <p:blipFill>
          <a:blip r:embed="rId2" cstate="print"/>
          <a:srcRect t="34442"/>
          <a:stretch>
            <a:fillRect/>
          </a:stretch>
        </p:blipFill>
        <p:spPr bwMode="auto">
          <a:xfrm>
            <a:off x="0" y="1268760"/>
            <a:ext cx="5495054" cy="5589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395536" y="764704"/>
            <a:ext cx="3382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Where are they used?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3968" y="1771200"/>
            <a:ext cx="4464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PLUS range is a universal family of products used in many industries including aerospace and automotive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Compatible with a full range of sensors and extensions, the position, size and form of high tolerance features can be determined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PLUS range of heads are established and reliable products that provides a cost effective probing solution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renishaw\global\gb\PLC\CMMPD\Data\cmmmarketing\Image and video directory\1_For print\1_Products\Motorised heads\PH10\PH10 aquablast\PH10MQ\PH10_0609_008.jpg"/>
          <p:cNvPicPr>
            <a:picLocks noChangeAspect="1" noChangeArrowheads="1"/>
          </p:cNvPicPr>
          <p:nvPr/>
        </p:nvPicPr>
        <p:blipFill>
          <a:blip r:embed="rId2" cstate="print"/>
          <a:srcRect t="18862" b="4873"/>
          <a:stretch>
            <a:fillRect/>
          </a:stretch>
        </p:blipFill>
        <p:spPr bwMode="auto">
          <a:xfrm>
            <a:off x="4499992" y="1268759"/>
            <a:ext cx="4248193" cy="54006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395536" y="764704"/>
            <a:ext cx="3483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What are the benefits?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4536504" cy="482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family brings many benefits that will improve the way you inspect components and assemblies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These benefits include: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9933"/>
                </a:solidFill>
              </a:rPr>
              <a:t>Flexibility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9933"/>
                </a:solidFill>
              </a:rPr>
              <a:t>Increased throughput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9933"/>
                </a:solidFill>
              </a:rPr>
              <a:t>Maximum accessibility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9933"/>
                </a:solidFill>
              </a:rPr>
              <a:t>Improved accuracy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9933"/>
                </a:solidFill>
              </a:rPr>
              <a:t>Minimal risk to head and CMM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rgbClr val="FF9933"/>
                </a:solidFill>
              </a:rPr>
              <a:t>Low cost of ownership</a:t>
            </a:r>
            <a:endParaRPr lang="en-GB" kern="0" baseline="0" dirty="0" smtClean="0">
              <a:solidFill>
                <a:srgbClr val="FF993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bes, extensions and styli for PH10T PLUS.jpg"/>
          <p:cNvPicPr>
            <a:picLocks noChangeAspect="1"/>
          </p:cNvPicPr>
          <p:nvPr/>
        </p:nvPicPr>
        <p:blipFill>
          <a:blip r:embed="rId2" cstate="print"/>
          <a:srcRect t="181"/>
          <a:stretch>
            <a:fillRect/>
          </a:stretch>
        </p:blipFill>
        <p:spPr>
          <a:xfrm>
            <a:off x="5436096" y="1268760"/>
            <a:ext cx="2108930" cy="5445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95536" y="764704"/>
            <a:ext cx="1601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Flexibility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4032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PH10T PLUS can be used with Renishaw’s range of M8 thread probes and extension bars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395536" y="764704"/>
            <a:ext cx="1601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Flexibility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PH10M and PH10MQ PLUS can be used with Renishaw’s range of autojoint probes and extension bars</a:t>
            </a: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Probes, extensions and styli for PH10 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340768"/>
            <a:ext cx="4266859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renishaw\global\gb\PLC\CMMPD\Data\cmmmarketing\Image and video directory\2_For presentations, web and documentaton\1_Products\Motorised heads\PH10\PH10 aquablasted\PH10 and SP600\SP600M, PH10MQ, star styli (1) - cut out.jpg"/>
          <p:cNvPicPr>
            <a:picLocks noChangeAspect="1" noChangeArrowheads="1"/>
          </p:cNvPicPr>
          <p:nvPr/>
        </p:nvPicPr>
        <p:blipFill>
          <a:blip r:embed="rId2" cstate="print"/>
          <a:srcRect t="12370"/>
          <a:stretch>
            <a:fillRect/>
          </a:stretch>
        </p:blipFill>
        <p:spPr bwMode="auto">
          <a:xfrm>
            <a:off x="4932040" y="1268760"/>
            <a:ext cx="3742754" cy="5085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 bwMode="auto">
          <a:xfrm>
            <a:off x="395536" y="764704"/>
            <a:ext cx="3345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400" b="1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Increased throughput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1200"/>
            <a:ext cx="53285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motorised indexing of PH10 PLUS reduces the number of stylus changes, increasing the throughput of your machine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PH10 PLUS range can move through 90 degrees in 3.5 seconds keeping the time that you are not inspecting to a minimum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repeatable kinematic autojoint on PH10M/MQ PLUS allows for DCC probe or extension bar changing with  ACR3 rack</a:t>
            </a:r>
          </a:p>
          <a:p>
            <a:pPr indent="-4572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Re-qualification of the stylus tip is not needed, this reduces inspection time and allows un-manned inspection cycles</a:t>
            </a:r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endParaRPr lang="en-GB" kern="0" baseline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Draft">
  <a:themeElements>
    <a:clrScheme name="Renishaw &amp; Process control">
      <a:dk1>
        <a:srgbClr val="515151"/>
      </a:dk1>
      <a:lt1>
        <a:srgbClr val="FFFFFF"/>
      </a:lt1>
      <a:dk2>
        <a:srgbClr val="A3A3A3"/>
      </a:dk2>
      <a:lt2>
        <a:srgbClr val="FFFFFF"/>
      </a:lt2>
      <a:accent1>
        <a:srgbClr val="FF9933"/>
      </a:accent1>
      <a:accent2>
        <a:srgbClr val="000000"/>
      </a:accent2>
      <a:accent3>
        <a:srgbClr val="0000FF"/>
      </a:accent3>
      <a:accent4>
        <a:srgbClr val="BC01FF"/>
      </a:accent4>
      <a:accent5>
        <a:srgbClr val="008A00"/>
      </a:accent5>
      <a:accent6>
        <a:srgbClr val="FF0000"/>
      </a:accent6>
      <a:hlink>
        <a:srgbClr val="002060"/>
      </a:hlink>
      <a:folHlink>
        <a:srgbClr val="5E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9934"/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Office Theme 1">
        <a:dk1>
          <a:srgbClr val="666666"/>
        </a:dk1>
        <a:lt1>
          <a:srgbClr val="FFFFFF"/>
        </a:lt1>
        <a:dk2>
          <a:srgbClr val="FFFFFF"/>
        </a:dk2>
        <a:lt2>
          <a:srgbClr val="999999"/>
        </a:lt2>
        <a:accent1>
          <a:srgbClr val="FF9933"/>
        </a:accent1>
        <a:accent2>
          <a:srgbClr val="999999"/>
        </a:accent2>
        <a:accent3>
          <a:srgbClr val="FFFFFF"/>
        </a:accent3>
        <a:accent4>
          <a:srgbClr val="565656"/>
        </a:accent4>
        <a:accent5>
          <a:srgbClr val="FFCAAD"/>
        </a:accent5>
        <a:accent6>
          <a:srgbClr val="8A8A8A"/>
        </a:accent6>
        <a:hlink>
          <a:srgbClr val="FF6600"/>
        </a:hlink>
        <a:folHlink>
          <a:srgbClr val="00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12A0AC09F043418F00417E4C06254C" ma:contentTypeVersion="10" ma:contentTypeDescription="Create a new document." ma:contentTypeScope="" ma:versionID="2a802b362a8ea54686d1367b8b768a99">
  <xsd:schema xmlns:xsd="http://www.w3.org/2001/XMLSchema" xmlns:p="http://schemas.microsoft.com/office/2006/metadata/properties" xmlns:ns1="08b2cd93-6665-485e-a71c-3a6b058601cd" targetNamespace="http://schemas.microsoft.com/office/2006/metadata/properties" ma:root="true" ma:fieldsID="43c65d699c317e789cc5f7c9672eed88" ns1:_="">
    <xsd:import namespace="08b2cd93-6665-485e-a71c-3a6b058601cd"/>
    <xsd:element name="properties">
      <xsd:complexType>
        <xsd:sequence>
          <xsd:element name="documentManagement">
            <xsd:complexType>
              <xsd:all>
                <xsd:element ref="ns1:Category"/>
                <xsd:element ref="ns1:Description0" minOccurs="0"/>
                <xsd:element ref="ns1:File_x0020_format"/>
                <xsd:element ref="ns1:Media_x0020_type" minOccurs="0"/>
                <xsd:element ref="ns1:Mediacentre_x0020_link" minOccurs="0"/>
                <xsd:element ref="ns1:Colour_x0020_type" minOccurs="0"/>
                <xsd:element ref="ns1:Document_x0020_number" minOccurs="0"/>
                <xsd:element ref="ns1:Language_x0020__x002d__x0020_use_x0020_lookup"/>
                <xsd:element ref="ns1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8b2cd93-6665-485e-a71c-3a6b058601cd" elementFormDefault="qualified">
    <xsd:import namespace="http://schemas.microsoft.com/office/2006/documentManagement/types"/>
    <xsd:element name="Category" ma:index="0" ma:displayName="Category" ma:default="Corporate guideline" ma:format="Dropdown" ma:internalName="Category">
      <xsd:simpleType>
        <xsd:restriction base="dms:Choice">
          <xsd:enumeration value="Corporate guideline"/>
          <xsd:enumeration value="Form"/>
          <xsd:enumeration value="Logo"/>
        </xsd:restriction>
      </xsd:simpleType>
    </xsd:element>
    <xsd:element name="Description0" ma:index="3" nillable="true" ma:displayName="Description" ma:internalName="Description0">
      <xsd:simpleType>
        <xsd:restriction base="dms:Note"/>
      </xsd:simpleType>
    </xsd:element>
    <xsd:element name="File_x0020_format" ma:index="4" ma:displayName="File format" ma:internalName="File_x0020_format">
      <xsd:simpleType>
        <xsd:restriction base="dms:Text">
          <xsd:maxLength value="255"/>
        </xsd:restriction>
      </xsd:simpleType>
    </xsd:element>
    <xsd:element name="Media_x0020_type" ma:index="5" nillable="true" ma:displayName="Media type" ma:format="Dropdown" ma:internalName="Media_x0020_type">
      <xsd:simpleType>
        <xsd:restriction base="dms:Choice">
          <xsd:enumeration value="AP, IN, TE modules"/>
          <xsd:enumeration value="CD cases"/>
          <xsd:enumeration value="Corporate back pages"/>
          <xsd:enumeration value="General"/>
          <xsd:enumeration value="Legal"/>
          <xsd:enumeration value="PowerPoint presentation"/>
          <xsd:enumeration value="Promo gifts and clothing"/>
          <xsd:enumeration value="Sales literature"/>
          <xsd:enumeration value="Video"/>
          <xsd:enumeration value="Web"/>
        </xsd:restriction>
      </xsd:simpleType>
    </xsd:element>
    <xsd:element name="Mediacentre_x0020_link" ma:index="6" nillable="true" ma:displayName="Mediacentre link" ma:format="Hyperlink" ma:internalName="Mediacentr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lour_x0020_type" ma:index="7" nillable="true" ma:displayName="Colour type" ma:default="RGB" ma:format="Dropdown" ma:internalName="Colour_x0020_type">
      <xsd:simpleType>
        <xsd:union memberTypes="dms:Text">
          <xsd:simpleType>
            <xsd:restriction base="dms:Choice">
              <xsd:enumeration value="CMYK"/>
              <xsd:enumeration value="RGB"/>
            </xsd:restriction>
          </xsd:simpleType>
        </xsd:union>
      </xsd:simpleType>
    </xsd:element>
    <xsd:element name="Document_x0020_number" ma:index="8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Language_x0020__x002d__x0020_use_x0020_lookup" ma:index="9" ma:displayName="Language" ma:default="English" ma:format="Dropdown" ma:internalName="Language_x0020__x002d__x0020_use_x0020_lookup">
      <xsd:simpleType>
        <xsd:union memberTypes="dms:Text">
          <xsd:simpleType>
            <xsd:restriction base="dms:Choice">
              <xsd:enumeration value="Chinese (Simplified)"/>
              <xsd:enumeration value="Czech"/>
              <xsd:enumeration value="Dutch"/>
              <xsd:enumeration value="English"/>
              <xsd:enumeration value="French"/>
              <xsd:enumeration value="German"/>
              <xsd:enumeration value="Italian"/>
              <xsd:enumeration value="Japanese"/>
              <xsd:enumeration value="Korean"/>
              <xsd:enumeration value="Polish"/>
              <xsd:enumeration value="Portuguese"/>
              <xsd:enumeration value="Romanian"/>
              <xsd:enumeration value="Russian"/>
              <xsd:enumeration value="Spanish"/>
              <xsd:enumeration value="Swedish"/>
              <xsd:enumeration value="Taiwanese"/>
              <xsd:enumeration value="Turkish"/>
            </xsd:restriction>
          </xsd:simpleType>
        </xsd:union>
      </xsd:simpleType>
    </xsd:element>
    <xsd:element name="Thumbnail" ma:index="10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ocument_x0020_number xmlns="08b2cd93-6665-485e-a71c-3a6b058601cd" xsi:nil="true"/>
    <Language_x0020__x002d__x0020_use_x0020_lookup xmlns="08b2cd93-6665-485e-a71c-3a6b058601cd">English</Language_x0020__x002d__x0020_use_x0020_lookup>
    <Description0 xmlns="08b2cd93-6665-485e-a71c-3a6b058601cd" xsi:nil="true"/>
    <File_x0020_format xmlns="08b2cd93-6665-485e-a71c-3a6b058601cd">.pptx (PowerPoint 2007)</File_x0020_format>
    <Mediacentre_x0020_link xmlns="08b2cd93-6665-485e-a71c-3a6b058601cd">
      <Url xsi:nil="true"/>
      <Description xsi:nil="true"/>
    </Mediacentre_x0020_link>
    <Colour_x0020_type xmlns="08b2cd93-6665-485e-a71c-3a6b058601cd">RGB</Colour_x0020_type>
    <Category xmlns="08b2cd93-6665-485e-a71c-3a6b058601cd">Corporate guideline</Category>
    <Thumbnail xmlns="08b2cd93-6665-485e-a71c-3a6b058601cd">
      <Url xsi:nil="true"/>
      <Description xsi:nil="true"/>
    </Thumbnail>
    <Media_x0020_type xmlns="08b2cd93-6665-485e-a71c-3a6b058601cd">PowerPoint presentation</Media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3D966B-747C-4837-AD47-375BAE28B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2cd93-6665-485e-a71c-3a6b058601c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2B3B55E-912A-441B-B0FB-0C1F55CC480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08b2cd93-6665-485e-a71c-3a6b058601cd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81AFC23-DA35-471A-9FAB-C1CB94061C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</TotalTime>
  <Words>783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FirstDraft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Renishaw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corporate blank presentation 4x3 2011</dc:title>
  <dc:creator>mp123889</dc:creator>
  <cp:lastModifiedBy>nf134806</cp:lastModifiedBy>
  <cp:revision>437</cp:revision>
  <dcterms:created xsi:type="dcterms:W3CDTF">2010-11-29T11:39:20Z</dcterms:created>
  <dcterms:modified xsi:type="dcterms:W3CDTF">2013-10-23T12:45:14Z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0x0101007B12A0AC09F043418F00417E4C06254C</vt:lpwstr>
  </property>
  <property fmtid="{D5CDD505-2E9C-101B-9397-08002B2CF9AE}" pid="3" name="Division">
    <vt:lpwstr>CORPORATE</vt:lpwstr>
  </property>
  <property fmtid="{D5CDD505-2E9C-101B-9397-08002B2CF9AE}" pid="4" name="Order">
    <vt:r8>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