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5"/>
  </p:sldMasterIdLst>
  <p:notesMasterIdLst>
    <p:notesMasterId r:id="rId28"/>
  </p:notesMasterIdLst>
  <p:handoutMasterIdLst>
    <p:handoutMasterId r:id="rId29"/>
  </p:handoutMasterIdLst>
  <p:sldIdLst>
    <p:sldId id="258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00" r:id="rId27"/>
  </p:sldIdLst>
  <p:sldSz cx="9144000" cy="5143500" type="screen16x9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81673" autoAdjust="0"/>
  </p:normalViewPr>
  <p:slideViewPr>
    <p:cSldViewPr>
      <p:cViewPr varScale="1">
        <p:scale>
          <a:sx n="81" d="100"/>
          <a:sy n="81" d="100"/>
        </p:scale>
        <p:origin x="102" y="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Renishaw plc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B15EEB-6199-4F78-90B5-CBFBC9CD7B28}" type="datetime1">
              <a:rPr lang="en-GB"/>
              <a:pPr/>
              <a:t>05/05/2015</a:t>
            </a:fld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GB"/>
              <a:t>Page </a:t>
            </a:r>
            <a:fld id="{5AA4D7B2-1F14-4672-98E1-A719C31F9F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9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Renishaw plc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49EE4D-5529-4661-BA30-F6CD3A5AF613}" type="datetime1">
              <a:rPr lang="en-GB"/>
              <a:pPr/>
              <a:t>05/05/2015</a:t>
            </a:fld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GB"/>
              <a:t>Page </a:t>
            </a:r>
            <a:fld id="{88230F06-C107-4A2E-AD06-18612C95C4F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223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GB" sz="120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472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523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536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8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2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56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659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2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96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12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90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18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86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GB" sz="120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0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6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6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3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9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8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10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Renishaw plc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49EE4D-5529-4661-BA30-F6CD3A5AF613}" type="datetime1">
              <a:rPr lang="en-GB" smtClean="0"/>
              <a:pPr/>
              <a:t>05/05/2015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88230F06-C107-4A2E-AD06-18612C95C4F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72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67544" y="1419622"/>
            <a:ext cx="7681936" cy="1714500"/>
          </a:xfrm>
          <a:prstGeom prst="rect">
            <a:avLst/>
          </a:prstGeom>
          <a:noFill/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rgbClr val="FF993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67544" y="3543300"/>
            <a:ext cx="7671424" cy="9144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9" name="Picture 33" descr="D:\pri_strap_PC\digital\reg\rn_2307.jpg"/>
          <p:cNvPicPr>
            <a:picLocks noChangeAspect="1" noChangeArrowheads="1"/>
          </p:cNvPicPr>
          <p:nvPr userDrawn="1"/>
        </p:nvPicPr>
        <p:blipFill>
          <a:blip r:embed="rId2" cstate="print"/>
          <a:srcRect l="8772" t="23843" r="8772" b="23843"/>
          <a:stretch>
            <a:fillRect/>
          </a:stretch>
        </p:blipFill>
        <p:spPr bwMode="auto">
          <a:xfrm>
            <a:off x="474439" y="186342"/>
            <a:ext cx="1649289" cy="39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0" y="699542"/>
            <a:ext cx="9144000" cy="5076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7614"/>
            <a:ext cx="8280920" cy="33303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60104" y="736118"/>
            <a:ext cx="8414648" cy="33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35896" y="4894008"/>
            <a:ext cx="4953000" cy="19234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Footer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218499" y="4893249"/>
            <a:ext cx="792089" cy="1714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95539" y="4894009"/>
            <a:ext cx="864095" cy="1809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AF45947B-E012-4C20-AB64-3361ABD2C134}" type="datetime1">
              <a:rPr lang="en-US" smtClean="0"/>
              <a:pPr/>
              <a:t>5/5/2015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35896" y="4894008"/>
            <a:ext cx="4953000" cy="19234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Footer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218499" y="4893249"/>
            <a:ext cx="792089" cy="1714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95539" y="4894009"/>
            <a:ext cx="864095" cy="1809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AF45947B-E012-4C20-AB64-3361ABD2C134}" type="datetime1">
              <a:rPr lang="en-US" smtClean="0"/>
              <a:pPr/>
              <a:t>5/5/2015</a:t>
            </a:fld>
            <a:endParaRPr lang="en-US" dirty="0"/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60104" y="736118"/>
            <a:ext cx="8414648" cy="33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35896" y="4894008"/>
            <a:ext cx="4953000" cy="19234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Footer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218499" y="4893249"/>
            <a:ext cx="792089" cy="1714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2"/>
          </p:nvPr>
        </p:nvSpPr>
        <p:spPr>
          <a:xfrm>
            <a:off x="395539" y="4894009"/>
            <a:ext cx="864095" cy="1809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AF45947B-E012-4C20-AB64-3361ABD2C134}" type="datetime1">
              <a:rPr lang="en-US" smtClean="0"/>
              <a:pPr/>
              <a:t>5/5/2015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401619"/>
            <a:ext cx="8208912" cy="34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699542"/>
            <a:ext cx="9144000" cy="5076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7" name="Picture 33" descr="D:\pri_strap_PC\digital\reg\rn_2307.jpg"/>
          <p:cNvPicPr>
            <a:picLocks noChangeAspect="1" noChangeArrowheads="1"/>
          </p:cNvPicPr>
          <p:nvPr userDrawn="1"/>
        </p:nvPicPr>
        <p:blipFill>
          <a:blip r:embed="rId6" cstate="print"/>
          <a:srcRect l="8772" t="23843" r="8772" b="23843"/>
          <a:stretch>
            <a:fillRect/>
          </a:stretch>
        </p:blipFill>
        <p:spPr bwMode="auto">
          <a:xfrm>
            <a:off x="474439" y="186342"/>
            <a:ext cx="1649289" cy="39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61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193675" indent="-19367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256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60425" indent="-103188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146175" indent="-9525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435100" indent="-98425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1892300" indent="-98425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349500" indent="-98425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2806700" indent="-98425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263900" indent="-98425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PHS1</a:t>
            </a:r>
            <a:br>
              <a:rPr lang="en-GB" dirty="0" smtClean="0"/>
            </a:br>
            <a:r>
              <a:rPr lang="en-GB" dirty="0" smtClean="0"/>
              <a:t>Servo positioning head</a:t>
            </a:r>
            <a:endParaRPr lang="en-GB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07520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 PHS1 system brings many benefits that will improve the way you inspect assemblies.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Flexibility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Low cost of ownership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 smtClean="0"/>
              <a:t>Accessibility</a:t>
            </a:r>
            <a:endParaRPr lang="en-GB" sz="1800" b="1" dirty="0"/>
          </a:p>
          <a:p>
            <a:pPr defTabSz="96996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sz="1800" dirty="0" smtClean="0">
                <a:solidFill>
                  <a:schemeClr val="accent1"/>
                </a:solidFill>
              </a:rPr>
              <a:t>+/-</a:t>
            </a:r>
            <a:r>
              <a:rPr lang="en-GB" sz="1800" dirty="0">
                <a:solidFill>
                  <a:schemeClr val="accent1"/>
                </a:solidFill>
              </a:rPr>
              <a:t>180 degree</a:t>
            </a:r>
            <a:r>
              <a:rPr lang="en-GB" sz="1800" dirty="0"/>
              <a:t> drive in </a:t>
            </a:r>
            <a:r>
              <a:rPr lang="en-GB" sz="1800" dirty="0">
                <a:solidFill>
                  <a:schemeClr val="accent1"/>
                </a:solidFill>
              </a:rPr>
              <a:t>both axes</a:t>
            </a:r>
            <a:r>
              <a:rPr lang="en-GB" sz="1800" dirty="0"/>
              <a:t> allows maximum positioning of head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sz="1800" dirty="0" smtClean="0">
                <a:solidFill>
                  <a:schemeClr val="accent1"/>
                </a:solidFill>
              </a:rPr>
              <a:t>Continuous </a:t>
            </a:r>
            <a:r>
              <a:rPr lang="en-GB" sz="1800" dirty="0">
                <a:solidFill>
                  <a:schemeClr val="accent1"/>
                </a:solidFill>
              </a:rPr>
              <a:t>positioning, long reach and synchronised motion</a:t>
            </a:r>
            <a:r>
              <a:rPr lang="en-GB" sz="1800" dirty="0"/>
              <a:t> enables access to complex parts at almost any angle and in restricted spaces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sz="1800" dirty="0" smtClean="0"/>
              <a:t>Long </a:t>
            </a:r>
            <a:r>
              <a:rPr lang="en-GB" sz="1800" dirty="0"/>
              <a:t>extensions facilitate measurement in previously inaccessible areas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sz="1800" dirty="0" smtClean="0"/>
              <a:t>Simultaneous </a:t>
            </a:r>
            <a:r>
              <a:rPr lang="en-GB" sz="1800" dirty="0"/>
              <a:t>motion with the CMM permits </a:t>
            </a:r>
            <a:r>
              <a:rPr lang="en-GB" sz="1800" dirty="0">
                <a:solidFill>
                  <a:schemeClr val="accent1"/>
                </a:solidFill>
              </a:rPr>
              <a:t>access through restrictive workpiece features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7" name="Picture 9" descr="Y:\Project Files\IMAGES\PHS\PHOTOS\PHS - car door 1 - low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0" y="1800000"/>
            <a:ext cx="3600000" cy="28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21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 PHS1 system brings many benefits that will improve the way you inspect assemblies.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Flexibility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Low cost of ownership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 smtClean="0"/>
              <a:t>Accuracy</a:t>
            </a:r>
            <a:endParaRPr lang="en-GB" sz="1800" b="1" dirty="0"/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PHS1 </a:t>
            </a:r>
            <a:r>
              <a:rPr lang="en-GB" sz="1800" dirty="0"/>
              <a:t>is capable of reading position to within </a:t>
            </a:r>
            <a:r>
              <a:rPr lang="en-GB" sz="1800" dirty="0">
                <a:solidFill>
                  <a:schemeClr val="accent1"/>
                </a:solidFill>
              </a:rPr>
              <a:t>0.2 arc second angular resolution</a:t>
            </a:r>
            <a:r>
              <a:rPr lang="en-GB" sz="1800" dirty="0"/>
              <a:t> (</a:t>
            </a:r>
            <a:r>
              <a:rPr lang="en-GB" sz="1800" dirty="0" smtClean="0"/>
              <a:t>0.1 µm </a:t>
            </a:r>
            <a:r>
              <a:rPr lang="en-GB" sz="1800" dirty="0"/>
              <a:t>at </a:t>
            </a:r>
            <a:r>
              <a:rPr lang="en-GB" sz="1800" dirty="0" smtClean="0"/>
              <a:t>100 mm </a:t>
            </a:r>
            <a:r>
              <a:rPr lang="en-GB" sz="1800" dirty="0"/>
              <a:t>radius)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Tolerances </a:t>
            </a:r>
            <a:r>
              <a:rPr lang="en-GB" sz="1800" dirty="0"/>
              <a:t>typically required are all </a:t>
            </a:r>
            <a:r>
              <a:rPr lang="en-GB" sz="1800" dirty="0">
                <a:solidFill>
                  <a:schemeClr val="accent1"/>
                </a:solidFill>
              </a:rPr>
              <a:t>well within the capabilities of the PHS1 system at its longest reach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7" name="Picture 5" descr="Y:\Project Files\IMAGES\PHS\PHOTOS\phs_r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0" y="1800000"/>
            <a:ext cx="3600000" cy="27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 PHS1 system brings many benefits that will improve the way you inspect assemblies.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Flexibility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Low cost of ownership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6084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/>
              <a:t>Minimal risk to head and </a:t>
            </a:r>
            <a:r>
              <a:rPr lang="en-GB" sz="1800" b="1" dirty="0" smtClean="0"/>
              <a:t>CMM</a:t>
            </a:r>
            <a:endParaRPr lang="en-GB" sz="1800" b="1" dirty="0"/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PHS1 </a:t>
            </a:r>
            <a:r>
              <a:rPr lang="en-GB" sz="1800" dirty="0"/>
              <a:t>is </a:t>
            </a:r>
            <a:r>
              <a:rPr lang="en-GB" sz="1800" dirty="0">
                <a:solidFill>
                  <a:schemeClr val="accent1"/>
                </a:solidFill>
              </a:rPr>
              <a:t>not locked in position</a:t>
            </a:r>
            <a:r>
              <a:rPr lang="en-GB" sz="1800" dirty="0"/>
              <a:t> but is driven to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position </a:t>
            </a:r>
            <a:r>
              <a:rPr lang="en-GB" sz="1800" dirty="0"/>
              <a:t>within a target window through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synchronisation </a:t>
            </a:r>
            <a:r>
              <a:rPr lang="en-GB" sz="1800" dirty="0"/>
              <a:t>with </a:t>
            </a:r>
            <a:r>
              <a:rPr lang="en-GB" sz="1800" dirty="0" smtClean="0"/>
              <a:t>the </a:t>
            </a:r>
            <a:r>
              <a:rPr lang="en-GB" sz="1800" dirty="0"/>
              <a:t>axes of the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As </a:t>
            </a:r>
            <a:r>
              <a:rPr lang="en-GB" sz="1800" dirty="0"/>
              <a:t>the probing point is taken the </a:t>
            </a:r>
            <a:r>
              <a:rPr lang="en-GB" sz="1800" dirty="0">
                <a:solidFill>
                  <a:schemeClr val="accent1"/>
                </a:solidFill>
              </a:rPr>
              <a:t>head simultaneously latches with the CMM axes</a:t>
            </a:r>
            <a:endParaRPr lang="en-GB" sz="1800" dirty="0"/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A </a:t>
            </a:r>
            <a:r>
              <a:rPr lang="en-GB" sz="1800" dirty="0"/>
              <a:t>unique </a:t>
            </a:r>
            <a:r>
              <a:rPr lang="en-GB" sz="1800" dirty="0">
                <a:solidFill>
                  <a:schemeClr val="accent1"/>
                </a:solidFill>
              </a:rPr>
              <a:t>swash map</a:t>
            </a:r>
            <a:r>
              <a:rPr lang="en-GB" sz="1800" dirty="0"/>
              <a:t> is included with each PHS1.  If required, this swash map compensates for the individual head characteristics when the CMM is error mapped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Integral </a:t>
            </a:r>
            <a:r>
              <a:rPr lang="en-GB" sz="1800" dirty="0">
                <a:solidFill>
                  <a:schemeClr val="accent1"/>
                </a:solidFill>
              </a:rPr>
              <a:t>overtravel</a:t>
            </a:r>
            <a:r>
              <a:rPr lang="en-GB" sz="1800" dirty="0"/>
              <a:t> protects the </a:t>
            </a:r>
            <a:r>
              <a:rPr lang="en-GB" sz="1800" dirty="0" err="1"/>
              <a:t>PHS</a:t>
            </a:r>
            <a:r>
              <a:rPr lang="en-GB" sz="1800" dirty="0"/>
              <a:t> and CMM should accidental collision </a:t>
            </a:r>
            <a:r>
              <a:rPr lang="en-GB" sz="1800" dirty="0" smtClean="0"/>
              <a:t>occur</a:t>
            </a:r>
            <a:r>
              <a:rPr lang="en-GB" sz="1800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 PHS1 system brings many benefits that will improve the way you inspect assemblies.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Flexibility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Low cost of ownership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580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/>
              <a:t>Low cost of </a:t>
            </a:r>
            <a:r>
              <a:rPr lang="en-GB" sz="1800" b="1" dirty="0" smtClean="0"/>
              <a:t>ownership</a:t>
            </a:r>
            <a:endParaRPr lang="en-GB" sz="1800" b="1" dirty="0"/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The </a:t>
            </a:r>
            <a:r>
              <a:rPr lang="en-GB" sz="1800" dirty="0"/>
              <a:t>PHS1 system is completely modular and each item within the system is individually priced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Renishaw </a:t>
            </a:r>
            <a:r>
              <a:rPr lang="en-GB" sz="1800" dirty="0"/>
              <a:t>offers a wide range of service options for all their products in order to </a:t>
            </a:r>
            <a:r>
              <a:rPr lang="en-GB" sz="1800" dirty="0">
                <a:solidFill>
                  <a:schemeClr val="accent1"/>
                </a:solidFill>
              </a:rPr>
              <a:t>minimise the customers downtime</a:t>
            </a:r>
            <a:endParaRPr lang="en-GB" sz="1800" dirty="0"/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The </a:t>
            </a:r>
            <a:r>
              <a:rPr lang="en-GB" sz="1800" dirty="0"/>
              <a:t>cost of the repair is determined from the extent and nature of the damage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The </a:t>
            </a:r>
            <a:r>
              <a:rPr lang="en-GB" sz="1800" dirty="0"/>
              <a:t>customer also has the option of purchasing a replacement from the </a:t>
            </a:r>
            <a:r>
              <a:rPr lang="en-GB" sz="1800" dirty="0" smtClean="0">
                <a:solidFill>
                  <a:schemeClr val="accent1"/>
                </a:solidFill>
              </a:rPr>
              <a:t>repair by exchange scheme</a:t>
            </a:r>
            <a:r>
              <a:rPr lang="en-GB" sz="1800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580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/>
              <a:t>The PHS1 system comprises: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PHS1 </a:t>
            </a:r>
            <a:r>
              <a:rPr lang="en-GB" sz="1800" dirty="0"/>
              <a:t>head (with swash map)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Arm </a:t>
            </a:r>
            <a:r>
              <a:rPr lang="en-GB" sz="1800" dirty="0"/>
              <a:t>adapters (M8 and </a:t>
            </a:r>
            <a:r>
              <a:rPr lang="en-GB" sz="1800" dirty="0" smtClean="0"/>
              <a:t>autojoint</a:t>
            </a:r>
            <a:r>
              <a:rPr lang="en-GB" sz="1800" dirty="0"/>
              <a:t>)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PHS1 </a:t>
            </a:r>
            <a:r>
              <a:rPr lang="en-GB" sz="1800" dirty="0"/>
              <a:t>arms (</a:t>
            </a:r>
            <a:r>
              <a:rPr lang="en-GB" sz="1800" dirty="0" smtClean="0"/>
              <a:t>330 mm</a:t>
            </a:r>
            <a:r>
              <a:rPr lang="en-GB" sz="1800" dirty="0"/>
              <a:t>, </a:t>
            </a:r>
            <a:r>
              <a:rPr lang="en-GB" sz="1800" dirty="0" smtClean="0"/>
              <a:t>500 mm and 750 mm</a:t>
            </a:r>
            <a:r>
              <a:rPr lang="en-GB" sz="1800" dirty="0"/>
              <a:t>)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Autochange </a:t>
            </a:r>
            <a:r>
              <a:rPr lang="en-GB" sz="1800" dirty="0"/>
              <a:t>rack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PC </a:t>
            </a:r>
            <a:r>
              <a:rPr lang="en-GB" sz="1800" dirty="0"/>
              <a:t>interface card </a:t>
            </a:r>
          </a:p>
          <a:p>
            <a:pPr marL="180000" indent="-180000" defTabSz="969963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PHS1 </a:t>
            </a:r>
            <a:r>
              <a:rPr lang="en-GB" sz="1800" dirty="0"/>
              <a:t>is integrated by OEM into CMM controller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PHS1 system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4830" y="1312022"/>
            <a:ext cx="3071666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2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8280000" cy="333037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/>
              <a:t>With PHS1 you can: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Measure </a:t>
            </a:r>
            <a:r>
              <a:rPr lang="en-GB" sz="1800" dirty="0"/>
              <a:t>using </a:t>
            </a:r>
            <a:r>
              <a:rPr lang="en-GB" sz="1800" dirty="0" smtClean="0"/>
              <a:t>touch-trigger</a:t>
            </a:r>
            <a:r>
              <a:rPr lang="en-GB" sz="1800" dirty="0"/>
              <a:t>, optical and scanning probes depending on your application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Infinitely </a:t>
            </a:r>
            <a:r>
              <a:rPr lang="en-GB" sz="1800" dirty="0"/>
              <a:t>position your stylus reducing qualification and cycle times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Increase </a:t>
            </a:r>
            <a:r>
              <a:rPr lang="en-GB" sz="1800" dirty="0"/>
              <a:t>throughput by running multiple installations simultaneously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 smtClean="0"/>
              <a:t>Automatically </a:t>
            </a:r>
            <a:r>
              <a:rPr lang="en-GB" sz="1800" dirty="0"/>
              <a:t>change arm lengths up to 750 mm long for increased accessibility (all through motion of CMM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Summary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GB" dirty="0"/>
              <a:t>The PHS1 is a </a:t>
            </a:r>
            <a:r>
              <a:rPr lang="en-GB" dirty="0">
                <a:solidFill>
                  <a:schemeClr val="accent1"/>
                </a:solidFill>
              </a:rPr>
              <a:t>servo positioning head</a:t>
            </a:r>
            <a:r>
              <a:rPr lang="en-GB" dirty="0"/>
              <a:t> used for mounting and articulating probes when inspecting assembled components.</a:t>
            </a:r>
          </a:p>
          <a:p>
            <a:pPr marL="0" indent="0" defTabSz="969963"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GB" dirty="0" smtClean="0"/>
              <a:t>This </a:t>
            </a:r>
            <a:r>
              <a:rPr lang="en-GB" dirty="0"/>
              <a:t>means that the head can move to an </a:t>
            </a:r>
            <a:r>
              <a:rPr lang="en-GB" dirty="0">
                <a:solidFill>
                  <a:schemeClr val="accent1"/>
                </a:solidFill>
              </a:rPr>
              <a:t>infinite number of positions</a:t>
            </a:r>
            <a:r>
              <a:rPr lang="en-GB" dirty="0"/>
              <a:t> thereby increasing </a:t>
            </a:r>
            <a:r>
              <a:rPr lang="en-GB" dirty="0">
                <a:solidFill>
                  <a:schemeClr val="accent1"/>
                </a:solidFill>
              </a:rPr>
              <a:t>flexibility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accessibility</a:t>
            </a:r>
            <a:r>
              <a:rPr lang="en-GB" dirty="0"/>
              <a:t> over indexing heads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What is the PHS1?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8280000" cy="333037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/>
              <a:t>With PHS1 you can: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/>
              <a:t>Read the position of the head to 0.2 arc second angular resolution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/>
              <a:t>Protect your investment through integral overtravel protection 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/>
              <a:t>Be assured that any machine downtime will be kept to a minimum through Renishaw’s expert service and support</a:t>
            </a:r>
          </a:p>
          <a:p>
            <a:pPr marL="180000" indent="-180000">
              <a:spcBef>
                <a:spcPts val="0"/>
              </a:spcBef>
              <a:spcAft>
                <a:spcPts val="1200"/>
              </a:spcAft>
            </a:pPr>
            <a:r>
              <a:rPr lang="en-GB" sz="1800" dirty="0"/>
              <a:t>Interchange between PH10 </a:t>
            </a:r>
            <a:r>
              <a:rPr lang="en-GB" sz="1800" dirty="0" smtClean="0"/>
              <a:t>PLUS and </a:t>
            </a:r>
            <a:r>
              <a:rPr lang="en-GB" sz="1800" dirty="0"/>
              <a:t>use the same part programs (see PH10 </a:t>
            </a:r>
            <a:r>
              <a:rPr lang="en-GB" sz="1800" dirty="0" smtClean="0"/>
              <a:t>PLUS presentation </a:t>
            </a:r>
            <a:r>
              <a:rPr lang="en-GB" sz="1800" dirty="0"/>
              <a:t>for more information) 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Summary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019997"/>
              </p:ext>
            </p:extLst>
          </p:nvPr>
        </p:nvGraphicFramePr>
        <p:xfrm>
          <a:off x="3627245" y="2188275"/>
          <a:ext cx="5516755" cy="29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Bitmap Image" r:id="rId4" imgW="11428571" imgH="11495238" progId="PBrush">
                  <p:embed/>
                </p:oleObj>
              </mc:Choice>
              <mc:Fallback>
                <p:oleObj name="Bitmap Image" r:id="rId4" imgW="11428571" imgH="114952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5471"/>
                      <a:stretch>
                        <a:fillRect/>
                      </a:stretch>
                    </p:blipFill>
                    <p:spPr bwMode="auto">
                      <a:xfrm>
                        <a:off x="3627245" y="2188275"/>
                        <a:ext cx="5516755" cy="295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8280000" cy="333037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11175" algn="l"/>
              </a:tabLst>
            </a:pPr>
            <a:r>
              <a:rPr lang="en-GB" sz="1800" b="1" dirty="0">
                <a:solidFill>
                  <a:schemeClr val="accent1"/>
                </a:solidFill>
              </a:rPr>
              <a:t>Application and product support wherever you are</a:t>
            </a:r>
            <a:endParaRPr lang="en-GB" sz="1800" b="1" dirty="0"/>
          </a:p>
          <a:p>
            <a:pPr marL="180000" lvl="1" indent="-180000"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511175" algn="l"/>
              </a:tabLst>
            </a:pPr>
            <a:r>
              <a:rPr lang="en-GB" dirty="0"/>
              <a:t>Renishaw has offices in </a:t>
            </a:r>
            <a:r>
              <a:rPr lang="en-GB" dirty="0">
                <a:solidFill>
                  <a:schemeClr val="accent1"/>
                </a:solidFill>
              </a:rPr>
              <a:t>over </a:t>
            </a:r>
            <a:r>
              <a:rPr lang="en-GB" dirty="0" smtClean="0">
                <a:solidFill>
                  <a:schemeClr val="accent1"/>
                </a:solidFill>
              </a:rPr>
              <a:t>32 </a:t>
            </a:r>
            <a:r>
              <a:rPr lang="en-GB" dirty="0">
                <a:solidFill>
                  <a:schemeClr val="accent1"/>
                </a:solidFill>
              </a:rPr>
              <a:t>countries</a:t>
            </a:r>
            <a:endParaRPr lang="en-GB" dirty="0"/>
          </a:p>
          <a:p>
            <a:pPr marL="180000" lvl="1" indent="-180000"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511175" algn="l"/>
              </a:tabLst>
            </a:pPr>
            <a:r>
              <a:rPr lang="en-GB" dirty="0" smtClean="0"/>
              <a:t>Responsive </a:t>
            </a:r>
            <a:r>
              <a:rPr lang="en-GB" dirty="0"/>
              <a:t>service to keep you running</a:t>
            </a:r>
          </a:p>
          <a:p>
            <a:pPr marL="180000" lvl="1" indent="-180000"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511175" algn="l"/>
              </a:tabLst>
            </a:pPr>
            <a:r>
              <a:rPr lang="en-GB" dirty="0" smtClean="0"/>
              <a:t>Optional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advance </a:t>
            </a:r>
            <a:r>
              <a:rPr lang="en-GB" dirty="0" err="1">
                <a:solidFill>
                  <a:schemeClr val="accent1"/>
                </a:solidFill>
              </a:rPr>
              <a:t>RBE</a:t>
            </a:r>
            <a:r>
              <a:rPr lang="en-GB" dirty="0"/>
              <a:t> (repair by exchange) service on many products</a:t>
            </a:r>
          </a:p>
          <a:p>
            <a:pPr marL="360000" lvl="2" indent="-180000">
              <a:spcBef>
                <a:spcPts val="0"/>
              </a:spcBef>
              <a:spcAft>
                <a:spcPts val="600"/>
              </a:spcAft>
              <a:tabLst>
                <a:tab pos="511175" algn="l"/>
              </a:tabLst>
            </a:pPr>
            <a:r>
              <a:rPr lang="en-GB" sz="1800" dirty="0" smtClean="0"/>
              <a:t>We </a:t>
            </a:r>
            <a:r>
              <a:rPr lang="en-GB" sz="1800" dirty="0"/>
              <a:t>ship a replacement on the day you call</a:t>
            </a:r>
          </a:p>
          <a:p>
            <a:pPr marL="180000" lvl="1" indent="-180000"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511175" algn="l"/>
              </a:tabLst>
            </a:pPr>
            <a:r>
              <a:rPr lang="en-GB" dirty="0" smtClean="0"/>
              <a:t>Troubleshooting 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 err="1" smtClean="0"/>
              <a:t>FAQs</a:t>
            </a:r>
            <a:r>
              <a:rPr lang="en-GB" dirty="0" smtClean="0"/>
              <a:t> </a:t>
            </a:r>
            <a:r>
              <a:rPr lang="en-GB" dirty="0"/>
              <a:t>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accent1"/>
                </a:solidFill>
              </a:rPr>
              <a:t>www.renishaw.com/support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Responsive service and expert support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PHS1</a:t>
            </a:r>
            <a:br>
              <a:rPr lang="en-GB" dirty="0"/>
            </a:br>
            <a:r>
              <a:rPr lang="en-GB" dirty="0"/>
              <a:t>Servo positioning head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67544" y="4262400"/>
            <a:ext cx="7671424" cy="360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 smtClean="0">
                <a:solidFill>
                  <a:schemeClr val="accent1"/>
                </a:solidFill>
              </a:rPr>
              <a:t>Thank </a:t>
            </a:r>
            <a:r>
              <a:rPr lang="en-GB" b="1" dirty="0">
                <a:solidFill>
                  <a:schemeClr val="accent1"/>
                </a:solidFill>
              </a:rPr>
              <a:t>you for your </a:t>
            </a:r>
            <a:r>
              <a:rPr lang="en-GB" b="1" dirty="0" smtClean="0">
                <a:solidFill>
                  <a:schemeClr val="accent1"/>
                </a:solidFill>
              </a:rPr>
              <a:t>attention</a:t>
            </a:r>
            <a:r>
              <a:rPr lang="en-GB" b="1" dirty="0" smtClean="0">
                <a:solidFill>
                  <a:schemeClr val="accent1"/>
                </a:solidFill>
              </a:rPr>
              <a:t>…</a:t>
            </a:r>
            <a:endParaRPr lang="en-GB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374652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34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615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GB" dirty="0"/>
              <a:t>The PHS1 is best suited to </a:t>
            </a:r>
            <a:r>
              <a:rPr lang="en-GB" dirty="0">
                <a:solidFill>
                  <a:schemeClr val="accent1"/>
                </a:solidFill>
              </a:rPr>
              <a:t>production</a:t>
            </a: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line inspection</a:t>
            </a:r>
            <a:r>
              <a:rPr lang="en-GB" dirty="0"/>
              <a:t> of assembled components and is mainly used within the </a:t>
            </a:r>
            <a:r>
              <a:rPr lang="en-GB" dirty="0">
                <a:solidFill>
                  <a:schemeClr val="accent1"/>
                </a:solidFill>
              </a:rPr>
              <a:t>automotive </a:t>
            </a:r>
            <a:r>
              <a:rPr lang="en-GB" dirty="0" smtClean="0"/>
              <a:t>industry. </a:t>
            </a:r>
            <a:endParaRPr lang="en-GB" dirty="0"/>
          </a:p>
          <a:p>
            <a:pPr marL="0" indent="0" defTabSz="969963"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GB" dirty="0" smtClean="0"/>
              <a:t>The </a:t>
            </a:r>
            <a:r>
              <a:rPr lang="en-GB" dirty="0"/>
              <a:t>PHS1 mounts directly to a </a:t>
            </a:r>
            <a:r>
              <a:rPr lang="en-GB" dirty="0">
                <a:solidFill>
                  <a:schemeClr val="accent1"/>
                </a:solidFill>
              </a:rPr>
              <a:t>horizontal arm machine</a:t>
            </a:r>
            <a:r>
              <a:rPr lang="en-GB" dirty="0"/>
              <a:t> and is ideal for inspecting large complex parts with restricted </a:t>
            </a:r>
            <a:r>
              <a:rPr lang="en-GB" dirty="0" smtClean="0"/>
              <a:t>access.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Where is it used?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946" y="1216231"/>
            <a:ext cx="213856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3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615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800" dirty="0"/>
              <a:t>Specific PHS1 applications include: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800" b="1" dirty="0" smtClean="0">
                <a:solidFill>
                  <a:schemeClr val="accent1"/>
                </a:solidFill>
              </a:rPr>
              <a:t>Automotive</a:t>
            </a:r>
            <a:r>
              <a:rPr lang="en-GB" sz="1800" dirty="0"/>
              <a:t>	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Car </a:t>
            </a:r>
            <a:r>
              <a:rPr lang="en-GB" sz="1800" dirty="0"/>
              <a:t>‘body in white’ inspection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Pressed </a:t>
            </a:r>
            <a:r>
              <a:rPr lang="en-GB" sz="1800" dirty="0"/>
              <a:t>sheet metal assemblies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Large </a:t>
            </a:r>
            <a:r>
              <a:rPr lang="en-GB" sz="1800" dirty="0"/>
              <a:t>moulded composite components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Car </a:t>
            </a:r>
            <a:r>
              <a:rPr lang="en-GB" sz="1800" dirty="0"/>
              <a:t>chassis alignment</a:t>
            </a:r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Car </a:t>
            </a:r>
            <a:r>
              <a:rPr lang="en-GB" sz="1800" dirty="0"/>
              <a:t>trim (optical probing is used for easily deformed components)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800" b="1" dirty="0" smtClean="0">
                <a:solidFill>
                  <a:schemeClr val="accent1"/>
                </a:solidFill>
              </a:rPr>
              <a:t>Aerospace</a:t>
            </a:r>
            <a:endParaRPr lang="en-GB" sz="1800" b="1" dirty="0"/>
          </a:p>
          <a:p>
            <a:pPr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Precision </a:t>
            </a:r>
            <a:r>
              <a:rPr lang="en-GB" sz="1800" dirty="0"/>
              <a:t>fabricated structures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Where is it used?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8" name="Picture 5" descr="Y:\Departmental Files\IMAGES\PHS\PHOTOS\PHS - car door 2 - low res.jpg"/>
          <p:cNvPicPr>
            <a:picLocks noChangeAspect="1" noChangeArrowheads="1"/>
          </p:cNvPicPr>
          <p:nvPr/>
        </p:nvPicPr>
        <p:blipFill>
          <a:blip r:embed="rId3" cstate="print"/>
          <a:srcRect r="1370"/>
          <a:stretch>
            <a:fillRect/>
          </a:stretch>
        </p:blipFill>
        <p:spPr bwMode="auto">
          <a:xfrm>
            <a:off x="6073310" y="1216800"/>
            <a:ext cx="3070061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3419912" cy="333037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SzPct val="80000"/>
              <a:buFont typeface="Symbol" pitchFamily="18" charset="2"/>
              <a:buNone/>
            </a:pPr>
            <a:r>
              <a:rPr lang="en-GB" sz="1800" b="1" dirty="0">
                <a:solidFill>
                  <a:schemeClr val="accent1"/>
                </a:solidFill>
              </a:rPr>
              <a:t>Infinitely variable </a:t>
            </a:r>
            <a:r>
              <a:rPr lang="en-GB" sz="1800" b="1" dirty="0" smtClean="0">
                <a:solidFill>
                  <a:schemeClr val="accent1"/>
                </a:solidFill>
              </a:rPr>
              <a:t>positioning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SzPct val="80000"/>
              <a:buNone/>
            </a:pPr>
            <a:r>
              <a:rPr lang="en-GB" sz="1800" dirty="0"/>
              <a:t>PHS1’s motion can be combined with the CMM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motion </a:t>
            </a:r>
            <a:r>
              <a:rPr lang="en-GB" sz="1800" dirty="0"/>
              <a:t>to generate blended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5-axis moves.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PHS1 in action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8" name="PHS1 5 axis blended mo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79662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/>
              <a:t>The PHS1 system brings many benefits that will improve the way you inspect </a:t>
            </a:r>
            <a:r>
              <a:rPr lang="en-GB" sz="1800" dirty="0" smtClean="0"/>
              <a:t>assemblies.</a:t>
            </a:r>
            <a:endParaRPr lang="en-GB" sz="1800" dirty="0"/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accent1"/>
                </a:solidFill>
              </a:rPr>
              <a:t>Flexibility</a:t>
            </a:r>
            <a:endParaRPr lang="en-GB" sz="1800" dirty="0"/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Low cost of ownership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904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 smtClean="0"/>
              <a:t>Flexibility</a:t>
            </a:r>
            <a:endParaRPr lang="en-GB" sz="1800" b="1" dirty="0"/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800" dirty="0" smtClean="0">
                <a:solidFill>
                  <a:schemeClr val="accent1"/>
                </a:solidFill>
              </a:rPr>
              <a:t>Compatible </a:t>
            </a:r>
            <a:r>
              <a:rPr lang="en-GB" sz="1800" dirty="0">
                <a:solidFill>
                  <a:schemeClr val="accent1"/>
                </a:solidFill>
              </a:rPr>
              <a:t>with multiple probing </a:t>
            </a:r>
            <a:r>
              <a:rPr lang="en-GB" sz="1800" dirty="0" smtClean="0">
                <a:solidFill>
                  <a:schemeClr val="accent1"/>
                </a:solidFill>
              </a:rPr>
              <a:t>types:</a:t>
            </a:r>
            <a:endParaRPr lang="en-GB" sz="1800" dirty="0"/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436688" algn="l"/>
              </a:tabLst>
            </a:pPr>
            <a:r>
              <a:rPr lang="en-GB" sz="1600" dirty="0" smtClean="0"/>
              <a:t>Touch-trigger</a:t>
            </a:r>
            <a:r>
              <a:rPr lang="en-GB" sz="1600" dirty="0"/>
              <a:t>	(TP20, </a:t>
            </a:r>
            <a:r>
              <a:rPr lang="en-GB" sz="1600" dirty="0" smtClean="0"/>
              <a:t>TP200)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436688" algn="l"/>
              </a:tabLst>
            </a:pPr>
            <a:r>
              <a:rPr lang="en-GB" sz="1600" dirty="0" smtClean="0"/>
              <a:t>Scanning</a:t>
            </a:r>
            <a:r>
              <a:rPr lang="en-GB" sz="1600" dirty="0"/>
              <a:t>	(</a:t>
            </a:r>
            <a:r>
              <a:rPr lang="en-GB" sz="1600" dirty="0" smtClean="0"/>
              <a:t>SP600M)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800" dirty="0" smtClean="0">
                <a:solidFill>
                  <a:schemeClr val="accent1"/>
                </a:solidFill>
              </a:rPr>
              <a:t>Automatic </a:t>
            </a:r>
            <a:r>
              <a:rPr lang="en-GB" sz="1800" dirty="0">
                <a:solidFill>
                  <a:schemeClr val="accent1"/>
                </a:solidFill>
              </a:rPr>
              <a:t>arm </a:t>
            </a:r>
            <a:r>
              <a:rPr lang="en-GB" sz="1800" dirty="0" smtClean="0">
                <a:solidFill>
                  <a:schemeClr val="accent1"/>
                </a:solidFill>
              </a:rPr>
              <a:t>changing:</a:t>
            </a:r>
            <a:endParaRPr lang="en-GB" sz="1800" dirty="0"/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600" dirty="0" smtClean="0"/>
              <a:t>Modular </a:t>
            </a:r>
            <a:r>
              <a:rPr lang="en-GB" sz="1600" dirty="0"/>
              <a:t>system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600" dirty="0" smtClean="0"/>
              <a:t>Port </a:t>
            </a:r>
            <a:r>
              <a:rPr lang="en-GB" sz="1600" dirty="0"/>
              <a:t>pairs mounted on standard extrusion pillar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600" dirty="0" smtClean="0"/>
              <a:t>Position </a:t>
            </a:r>
            <a:r>
              <a:rPr lang="en-GB" sz="1600" dirty="0"/>
              <a:t>any number of racks anywhere on CMM</a:t>
            </a:r>
          </a:p>
          <a:p>
            <a:pPr marL="0" indent="0" defTabSz="9699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sz="1600" dirty="0" smtClean="0"/>
              <a:t>No </a:t>
            </a:r>
            <a:r>
              <a:rPr lang="en-GB" sz="1600" dirty="0"/>
              <a:t>wiring </a:t>
            </a:r>
            <a:r>
              <a:rPr lang="en-GB" sz="1600" dirty="0" smtClean="0"/>
              <a:t>necessary</a:t>
            </a:r>
            <a:r>
              <a:rPr lang="en-GB" sz="1600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3827" y="1292250"/>
            <a:ext cx="2260661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1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625347"/>
              </p:ext>
            </p:extLst>
          </p:nvPr>
        </p:nvGraphicFramePr>
        <p:xfrm>
          <a:off x="5920425" y="1348014"/>
          <a:ext cx="322370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Photo Editor Photo" r:id="rId4" imgW="6706536" imgH="8266667" progId="">
                  <p:embed/>
                </p:oleObj>
              </mc:Choice>
              <mc:Fallback>
                <p:oleObj name="Photo Editor Photo" r:id="rId4" imgW="6706536" imgH="8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19" t="17537" b="5225"/>
                      <a:stretch>
                        <a:fillRect/>
                      </a:stretch>
                    </p:blipFill>
                    <p:spPr bwMode="auto">
                      <a:xfrm>
                        <a:off x="5920425" y="1348014"/>
                        <a:ext cx="3223704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076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 PHS1 system brings many benefits that will improve the way you inspect assemblies.</a:t>
            </a:r>
          </a:p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dirty="0" smtClean="0"/>
              <a:t>These benefits include: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Flexibility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solidFill>
                  <a:schemeClr val="accent1"/>
                </a:solidFill>
              </a:rPr>
              <a:t>Increased throughput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Maximum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Improved accuracy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Minimal risk to head and CMM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Low cost of ownership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347614"/>
            <a:ext cx="5760000" cy="3330371"/>
          </a:xfrm>
        </p:spPr>
        <p:txBody>
          <a:bodyPr/>
          <a:lstStyle/>
          <a:p>
            <a:pPr marL="0" indent="0" defTabSz="969963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1800" b="1" dirty="0"/>
              <a:t>Increased </a:t>
            </a:r>
            <a:r>
              <a:rPr lang="en-GB" sz="1800" b="1" dirty="0" smtClean="0"/>
              <a:t>throughput</a:t>
            </a:r>
            <a:endParaRPr lang="en-GB" sz="1800" b="1" dirty="0"/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Servo </a:t>
            </a:r>
            <a:r>
              <a:rPr lang="en-GB" sz="1800" dirty="0"/>
              <a:t>positioning heads </a:t>
            </a:r>
            <a:r>
              <a:rPr lang="en-GB" sz="1800" dirty="0">
                <a:solidFill>
                  <a:schemeClr val="accent1"/>
                </a:solidFill>
              </a:rPr>
              <a:t>reduce qualification and cycle times</a:t>
            </a:r>
            <a:r>
              <a:rPr lang="en-GB" sz="1800" dirty="0"/>
              <a:t> and give maximum component accessibility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Throughput </a:t>
            </a:r>
            <a:r>
              <a:rPr lang="en-GB" sz="1800" dirty="0"/>
              <a:t>can be increased by running </a:t>
            </a:r>
            <a:r>
              <a:rPr lang="en-GB" sz="1800" dirty="0">
                <a:solidFill>
                  <a:schemeClr val="accent1"/>
                </a:solidFill>
              </a:rPr>
              <a:t>multiple installations</a:t>
            </a:r>
            <a:r>
              <a:rPr lang="en-GB" sz="1800" dirty="0"/>
              <a:t> simultaneously</a:t>
            </a:r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Rapid </a:t>
            </a:r>
            <a:r>
              <a:rPr lang="en-GB" sz="1800" dirty="0"/>
              <a:t>automatic arm changing </a:t>
            </a:r>
            <a:r>
              <a:rPr lang="en-GB" sz="1800" dirty="0">
                <a:solidFill>
                  <a:schemeClr val="accent1"/>
                </a:solidFill>
              </a:rPr>
              <a:t>eliminates the need for manual intervention</a:t>
            </a:r>
            <a:r>
              <a:rPr lang="en-GB" sz="1800" dirty="0"/>
              <a:t> allowing machines to run </a:t>
            </a:r>
            <a:r>
              <a:rPr lang="en-GB" sz="1800" dirty="0" smtClean="0"/>
              <a:t>unattended</a:t>
            </a:r>
            <a:endParaRPr lang="en-GB" sz="1800" dirty="0"/>
          </a:p>
          <a:p>
            <a:pPr marL="180000" indent="-180000" defTabSz="969963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All </a:t>
            </a:r>
            <a:r>
              <a:rPr lang="en-GB" sz="1800" dirty="0"/>
              <a:t>locking and unlocking is executed by the motion of the CMM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GB" dirty="0"/>
              <a:t>Why do you need it?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20000" y="4893249"/>
            <a:ext cx="792089" cy="171450"/>
          </a:xfrm>
        </p:spPr>
        <p:txBody>
          <a:bodyPr/>
          <a:lstStyle/>
          <a:p>
            <a:r>
              <a:rPr lang="en-US" dirty="0" smtClean="0"/>
              <a:t>Slide </a:t>
            </a:r>
            <a:fld id="{2C3277D1-BC98-493B-8101-346FFB0B7EC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95538" y="4894009"/>
            <a:ext cx="1260000" cy="180975"/>
          </a:xfrm>
        </p:spPr>
        <p:txBody>
          <a:bodyPr/>
          <a:lstStyle/>
          <a:p>
            <a:r>
              <a:rPr lang="en-US" dirty="0" smtClean="0"/>
              <a:t>H-1000-8007-01-B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84449"/>
              </p:ext>
            </p:extLst>
          </p:nvPr>
        </p:nvGraphicFramePr>
        <p:xfrm>
          <a:off x="6289181" y="1216800"/>
          <a:ext cx="2854190" cy="39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Photo Editor Photo" r:id="rId4" imgW="11352381" imgH="15609524" progId="">
                  <p:embed/>
                </p:oleObj>
              </mc:Choice>
              <mc:Fallback>
                <p:oleObj name="Photo Editor Photo" r:id="rId4" imgW="11352381" imgH="15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181" y="1216800"/>
                        <a:ext cx="2854190" cy="39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3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stDraft">
  <a:themeElements>
    <a:clrScheme name="Renishaw &amp; Process control">
      <a:dk1>
        <a:srgbClr val="515151"/>
      </a:dk1>
      <a:lt1>
        <a:srgbClr val="FFFFFF"/>
      </a:lt1>
      <a:dk2>
        <a:srgbClr val="A3A3A3"/>
      </a:dk2>
      <a:lt2>
        <a:srgbClr val="FFFFFF"/>
      </a:lt2>
      <a:accent1>
        <a:srgbClr val="FF9933"/>
      </a:accent1>
      <a:accent2>
        <a:srgbClr val="000000"/>
      </a:accent2>
      <a:accent3>
        <a:srgbClr val="0000FF"/>
      </a:accent3>
      <a:accent4>
        <a:srgbClr val="BC01FF"/>
      </a:accent4>
      <a:accent5>
        <a:srgbClr val="008A00"/>
      </a:accent5>
      <a:accent6>
        <a:srgbClr val="FF0000"/>
      </a:accent6>
      <a:hlink>
        <a:srgbClr val="002060"/>
      </a:hlink>
      <a:folHlink>
        <a:srgbClr val="5E008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solidFill>
          <a:srgbClr val="FF9934"/>
        </a:solidFill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kern="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Office Theme 1">
        <a:dk1>
          <a:srgbClr val="666666"/>
        </a:dk1>
        <a:lt1>
          <a:srgbClr val="FFFFFF"/>
        </a:lt1>
        <a:dk2>
          <a:srgbClr val="FFFFFF"/>
        </a:dk2>
        <a:lt2>
          <a:srgbClr val="999999"/>
        </a:lt2>
        <a:accent1>
          <a:srgbClr val="FF9933"/>
        </a:accent1>
        <a:accent2>
          <a:srgbClr val="999999"/>
        </a:accent2>
        <a:accent3>
          <a:srgbClr val="FFFFFF"/>
        </a:accent3>
        <a:accent4>
          <a:srgbClr val="565656"/>
        </a:accent4>
        <a:accent5>
          <a:srgbClr val="FFCAAD"/>
        </a:accent5>
        <a:accent6>
          <a:srgbClr val="8A8A8A"/>
        </a:accent6>
        <a:hlink>
          <a:srgbClr val="FF6600"/>
        </a:hlink>
        <a:folHlink>
          <a:srgbClr val="00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Document_x0020_number xmlns="08b2cd93-6665-485e-a71c-3a6b058601cd" xsi:nil="true"/>
    <Language_x0020__x002d__x0020_use_x0020_lookup xmlns="08b2cd93-6665-485e-a71c-3a6b058601cd">English</Language_x0020__x002d__x0020_use_x0020_lookup>
    <Description0 xmlns="08b2cd93-6665-485e-a71c-3a6b058601cd" xsi:nil="true"/>
    <File_x0020_format xmlns="08b2cd93-6665-485e-a71c-3a6b058601cd">.pptx (PowerPoint 2007)</File_x0020_format>
    <Mediacentre_x0020_link xmlns="08b2cd93-6665-485e-a71c-3a6b058601cd">
      <Url xsi:nil="true"/>
      <Description xsi:nil="true"/>
    </Mediacentre_x0020_link>
    <Colour_x0020_type xmlns="08b2cd93-6665-485e-a71c-3a6b058601cd">RGB</Colour_x0020_type>
    <Thumbnail xmlns="08b2cd93-6665-485e-a71c-3a6b058601cd">
      <Url xsi:nil="true"/>
      <Description xsi:nil="true"/>
    </Thumbnail>
    <Media_x0020_type xmlns="08b2cd93-6665-485e-a71c-3a6b058601cd">PowerPoint presentation</Media_x0020_type>
    <Category xmlns="http://schemas.microsoft.com/sharepoint/v3">Corporate guideline</Category>
    <_dlc_DocIdPersistId xmlns="8eaf8db2-22bd-46e9-ba1a-3b94a37cd118" xsi:nil="true"/>
    <_dlc_DocId xmlns="8eaf8db2-22bd-46e9-ba1a-3b94a37cd118" xsi:nil="true"/>
    <_dlc_DocIdUrl xmlns="8eaf8db2-22bd-46e9-ba1a-3b94a37cd118">
      <Url xsi:nil="true"/>
      <Description xsi:nil="true"/>
    </_dlc_DocIdUrl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E4AF65A4A4749AA7034E08E7422E8" ma:contentTypeVersion="2" ma:contentTypeDescription="Create a new document." ma:contentTypeScope="" ma:versionID="b53303130e0192aadcf33efe559d9a36">
  <xsd:schema xmlns:xsd="http://www.w3.org/2001/XMLSchema" xmlns:xs="http://www.w3.org/2001/XMLSchema" xmlns:p="http://schemas.microsoft.com/office/2006/metadata/properties" xmlns:ns1="http://schemas.microsoft.com/sharepoint/v3" xmlns:ns2="08b2cd93-6665-485e-a71c-3a6b058601cd" xmlns:ns3="8eaf8db2-22bd-46e9-ba1a-3b94a37cd118" targetNamespace="http://schemas.microsoft.com/office/2006/metadata/properties" ma:root="true" ma:fieldsID="13a9da71e1da60d85329a932764fd382" ns1:_="" ns2:_="" ns3:_="">
    <xsd:import namespace="http://schemas.microsoft.com/sharepoint/v3"/>
    <xsd:import namespace="08b2cd93-6665-485e-a71c-3a6b058601cd"/>
    <xsd:import namespace="8eaf8db2-22bd-46e9-ba1a-3b94a37cd118"/>
    <xsd:element name="properties">
      <xsd:complexType>
        <xsd:sequence>
          <xsd:element name="documentManagement">
            <xsd:complexType>
              <xsd:all>
                <xsd:element ref="ns1:Category"/>
                <xsd:element ref="ns2:Description0" minOccurs="0"/>
                <xsd:element ref="ns2:File_x0020_format"/>
                <xsd:element ref="ns2:Media_x0020_type" minOccurs="0"/>
                <xsd:element ref="ns2:Mediacentre_x0020_link" minOccurs="0"/>
                <xsd:element ref="ns2:Colour_x0020_type" minOccurs="0"/>
                <xsd:element ref="ns2:Document_x0020_number" minOccurs="0"/>
                <xsd:element ref="ns2:Language_x0020__x002d__x0020_use_x0020_lookup"/>
                <xsd:element ref="ns2:Thumbnail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tegory" ma:index="0" ma:displayName="Category" ma:default="Corporate guideline" ma:format="Dropdown" ma:internalName="Category">
      <xsd:simpleType>
        <xsd:restriction base="dms:Choice">
          <xsd:enumeration value="Corporate guideline"/>
          <xsd:enumeration value="Form"/>
          <xsd:enumeration value="Log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2cd93-6665-485e-a71c-3a6b058601cd" elementFormDefault="qualified">
    <xsd:import namespace="http://schemas.microsoft.com/office/2006/documentManagement/types"/>
    <xsd:import namespace="http://schemas.microsoft.com/office/infopath/2007/PartnerControls"/>
    <xsd:element name="Description0" ma:index="3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File_x0020_format" ma:index="4" ma:displayName="File format" ma:internalName="File_x0020_format" ma:readOnly="false">
      <xsd:simpleType>
        <xsd:restriction base="dms:Text">
          <xsd:maxLength value="255"/>
        </xsd:restriction>
      </xsd:simpleType>
    </xsd:element>
    <xsd:element name="Media_x0020_type" ma:index="5" nillable="true" ma:displayName="Media type" ma:format="Dropdown" ma:internalName="Media_x0020_type">
      <xsd:simpleType>
        <xsd:restriction base="dms:Choice">
          <xsd:enumeration value="AP, IN, TE modules"/>
          <xsd:enumeration value="CD cases"/>
          <xsd:enumeration value="Corporate back pages"/>
          <xsd:enumeration value="General"/>
          <xsd:enumeration value="Legal"/>
          <xsd:enumeration value="PDF export settings"/>
          <xsd:enumeration value="PowerPoint presentation"/>
          <xsd:enumeration value="Promo gifts and clothing"/>
          <xsd:enumeration value="Sales literature"/>
          <xsd:enumeration value="Video"/>
          <xsd:enumeration value="Web"/>
          <xsd:enumeration value="Logo"/>
        </xsd:restriction>
      </xsd:simpleType>
    </xsd:element>
    <xsd:element name="Mediacentre_x0020_link" ma:index="6" nillable="true" ma:displayName="Mediacentre link" ma:format="Hyperlink" ma:internalName="Mediacentre_x0020_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lour_x0020_type" ma:index="7" nillable="true" ma:displayName="Colour type" ma:default="RGB" ma:format="Dropdown" ma:internalName="Colour_x0020_type">
      <xsd:simpleType>
        <xsd:union memberTypes="dms:Text">
          <xsd:simpleType>
            <xsd:restriction base="dms:Choice">
              <xsd:enumeration value="CMYK"/>
              <xsd:enumeration value="RGB"/>
            </xsd:restriction>
          </xsd:simpleType>
        </xsd:union>
      </xsd:simpleType>
    </xsd:element>
    <xsd:element name="Document_x0020_number" ma:index="8" nillable="true" ma:displayName="Document number" ma:internalName="Document_x0020_number" ma:readOnly="false">
      <xsd:simpleType>
        <xsd:restriction base="dms:Text">
          <xsd:maxLength value="255"/>
        </xsd:restriction>
      </xsd:simpleType>
    </xsd:element>
    <xsd:element name="Language_x0020__x002d__x0020_use_x0020_lookup" ma:index="9" ma:displayName="Language" ma:default="English" ma:format="Dropdown" ma:internalName="Language_x0020__x002d__x0020_use_x0020_lookup">
      <xsd:simpleType>
        <xsd:union memberTypes="dms:Text">
          <xsd:simpleType>
            <xsd:restriction base="dms:Choice">
              <xsd:enumeration value="Chinese (Simplified)"/>
              <xsd:enumeration value="Czech"/>
              <xsd:enumeration value="Dutch"/>
              <xsd:enumeration value="English"/>
              <xsd:enumeration value="French"/>
              <xsd:enumeration value="German"/>
              <xsd:enumeration value="Italian"/>
              <xsd:enumeration value="Japanese"/>
              <xsd:enumeration value="Korean"/>
              <xsd:enumeration value="Polish"/>
              <xsd:enumeration value="Portuguese"/>
              <xsd:enumeration value="Romanian"/>
              <xsd:enumeration value="Russian"/>
              <xsd:enumeration value="Spanish"/>
              <xsd:enumeration value="Swedish"/>
              <xsd:enumeration value="Taiwanese"/>
              <xsd:enumeration value="Turkish"/>
            </xsd:restriction>
          </xsd:simpleType>
        </xsd:union>
      </xsd:simpleType>
    </xsd:element>
    <xsd:element name="Thumbnail" ma:index="10" nillable="true" ma:displayName="Thumbnail" ma:format="Image" ma:internalName="Thumbnai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f8db2-22bd-46e9-ba1a-3b94a37cd118" elementFormDefault="qualified">
    <xsd:import namespace="http://schemas.microsoft.com/office/2006/documentManagement/types"/>
    <xsd:import namespace="http://schemas.microsoft.com/office/infopath/2007/PartnerControls"/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 ma:readOnly="tru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4EF8BD-8DED-4BA5-8B7D-B48664D58C30}">
  <ds:schemaRefs>
    <ds:schemaRef ds:uri="http://schemas.microsoft.com/sharepoint/v3"/>
    <ds:schemaRef ds:uri="http://purl.org/dc/dcmitype/"/>
    <ds:schemaRef ds:uri="http://purl.org/dc/elements/1.1/"/>
    <ds:schemaRef ds:uri="http://schemas.microsoft.com/office/2006/metadata/properties"/>
    <ds:schemaRef ds:uri="08b2cd93-6665-485e-a71c-3a6b058601cd"/>
    <ds:schemaRef ds:uri="8eaf8db2-22bd-46e9-ba1a-3b94a37cd11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CB3DA2-30EB-4B9C-8413-843B2F74020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C76D6EA-06C0-4CE6-985B-D47C81B669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b2cd93-6665-485e-a71c-3a6b058601cd"/>
    <ds:schemaRef ds:uri="8eaf8db2-22bd-46e9-ba1a-3b94a37cd1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04049C1-0C78-44C4-BB0C-2B28A889A8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1049</Words>
  <Application>Microsoft Office PowerPoint</Application>
  <PresentationFormat>On-screen Show (16:9)</PresentationFormat>
  <Paragraphs>269</Paragraphs>
  <Slides>22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Symbol</vt:lpstr>
      <vt:lpstr>FirstDraft</vt:lpstr>
      <vt:lpstr>Photo Editor Photo</vt:lpstr>
      <vt:lpstr>Bitmap Image</vt:lpstr>
      <vt:lpstr>PHS1 Servo positioning head</vt:lpstr>
      <vt:lpstr>What is the PHS1?</vt:lpstr>
      <vt:lpstr>Where is it used?</vt:lpstr>
      <vt:lpstr>Where is it used?</vt:lpstr>
      <vt:lpstr>PHS1 in action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Why do you need it?</vt:lpstr>
      <vt:lpstr>PHS1 system</vt:lpstr>
      <vt:lpstr>Summary</vt:lpstr>
      <vt:lpstr>Summary</vt:lpstr>
      <vt:lpstr>Responsive service and expert support</vt:lpstr>
      <vt:lpstr>PHS1 Servo positioning head</vt:lpstr>
    </vt:vector>
  </TitlesOfParts>
  <Company>Renishaw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Wild</dc:creator>
  <cp:lastModifiedBy>Georgina Wild</cp:lastModifiedBy>
  <cp:revision>162</cp:revision>
  <cp:lastPrinted>2015-04-28T17:30:22Z</cp:lastPrinted>
  <dcterms:created xsi:type="dcterms:W3CDTF">2014-11-26T14:06:26Z</dcterms:created>
  <dcterms:modified xsi:type="dcterms:W3CDTF">2015-05-05T12:29:01Z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0x01010051EE4AF65A4A4749AA7034E08E7422E8</vt:lpwstr>
  </property>
  <property fmtid="{D5CDD505-2E9C-101B-9397-08002B2CF9AE}" pid="3" name="Division">
    <vt:lpwstr>CORPORATE</vt:lpwstr>
  </property>
  <property fmtid="{D5CDD505-2E9C-101B-9397-08002B2CF9AE}" pid="4" name="Order">
    <vt:r8>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TemplateUrl">
    <vt:lpwstr/>
  </property>
</Properties>
</file>