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9" r:id="rId5"/>
  </p:sldMasterIdLst>
  <p:notesMasterIdLst>
    <p:notesMasterId r:id="rId25"/>
  </p:notesMasterIdLst>
  <p:handoutMasterIdLst>
    <p:handoutMasterId r:id="rId26"/>
  </p:handoutMasterIdLst>
  <p:sldIdLst>
    <p:sldId id="258" r:id="rId6"/>
    <p:sldId id="260" r:id="rId7"/>
    <p:sldId id="261" r:id="rId8"/>
    <p:sldId id="304" r:id="rId9"/>
    <p:sldId id="301" r:id="rId10"/>
    <p:sldId id="305" r:id="rId11"/>
    <p:sldId id="306" r:id="rId12"/>
    <p:sldId id="308" r:id="rId13"/>
    <p:sldId id="307" r:id="rId14"/>
    <p:sldId id="309" r:id="rId15"/>
    <p:sldId id="310" r:id="rId16"/>
    <p:sldId id="311" r:id="rId17"/>
    <p:sldId id="312" r:id="rId18"/>
    <p:sldId id="313" r:id="rId19"/>
    <p:sldId id="314" r:id="rId20"/>
    <p:sldId id="315" r:id="rId21"/>
    <p:sldId id="316" r:id="rId22"/>
    <p:sldId id="317" r:id="rId23"/>
    <p:sldId id="300" r:id="rId24"/>
  </p:sldIdLst>
  <p:sldSz cx="9144000" cy="5143500" type="screen16x9"/>
  <p:notesSz cx="6797675" cy="9928225"/>
  <p:defaultTextStyle>
    <a:defPPr>
      <a:defRPr lang="en-GB"/>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77" autoAdjust="0"/>
    <p:restoredTop sz="77737" autoAdjust="0"/>
  </p:normalViewPr>
  <p:slideViewPr>
    <p:cSldViewPr>
      <p:cViewPr varScale="1">
        <p:scale>
          <a:sx n="81" d="100"/>
          <a:sy n="81" d="100"/>
        </p:scale>
        <p:origin x="102" y="516"/>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1974"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oleObject" Target="file:///\\renishaw.com\global\GB\PLC\CMMPD\Data\cmmmarketing\Projects\NPD\SP80\Scandata\Summary%20charts%20for%20stylus%20length%20data_NF.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scatterChart>
        <c:scatterStyle val="lineMarker"/>
        <c:varyColors val="0"/>
        <c:ser>
          <c:idx val="2"/>
          <c:order val="2"/>
          <c:tx>
            <c:strRef>
              <c:f>'Stylus length data'!$AB$7</c:f>
              <c:strCache>
                <c:ptCount val="1"/>
                <c:pt idx="0">
                  <c:v>ISO 10360-4 filtered data</c:v>
                </c:pt>
              </c:strCache>
            </c:strRef>
          </c:tx>
          <c:spPr>
            <a:ln w="12700" cap="rnd">
              <a:solidFill>
                <a:srgbClr val="00B0F0"/>
              </a:solidFill>
              <a:round/>
            </a:ln>
            <a:effectLst/>
          </c:spPr>
          <c:marker>
            <c:symbol val="circle"/>
            <c:size val="5"/>
            <c:spPr>
              <a:solidFill>
                <a:srgbClr val="00B0F0"/>
              </a:solidFill>
              <a:ln w="12700">
                <a:noFill/>
              </a:ln>
              <a:effectLst/>
            </c:spPr>
          </c:marker>
          <c:xVal>
            <c:numRef>
              <c:f>'Stylus length data'!$Y$8:$Y$16</c:f>
              <c:numCache>
                <c:formatCode>General</c:formatCode>
                <c:ptCount val="9"/>
                <c:pt idx="0">
                  <c:v>60</c:v>
                </c:pt>
                <c:pt idx="1">
                  <c:v>110</c:v>
                </c:pt>
                <c:pt idx="2">
                  <c:v>210</c:v>
                </c:pt>
                <c:pt idx="3">
                  <c:v>310</c:v>
                </c:pt>
                <c:pt idx="4">
                  <c:v>510</c:v>
                </c:pt>
                <c:pt idx="5">
                  <c:v>610</c:v>
                </c:pt>
                <c:pt idx="6">
                  <c:v>810</c:v>
                </c:pt>
                <c:pt idx="7">
                  <c:v>910</c:v>
                </c:pt>
                <c:pt idx="8">
                  <c:v>1010</c:v>
                </c:pt>
              </c:numCache>
            </c:numRef>
          </c:xVal>
          <c:yVal>
            <c:numRef>
              <c:f>'Stylus length data'!$AB$8:$AB$16</c:f>
              <c:numCache>
                <c:formatCode>General</c:formatCode>
                <c:ptCount val="9"/>
                <c:pt idx="0">
                  <c:v>0.3</c:v>
                </c:pt>
                <c:pt idx="1">
                  <c:v>0.4</c:v>
                </c:pt>
                <c:pt idx="2">
                  <c:v>0.6</c:v>
                </c:pt>
                <c:pt idx="3">
                  <c:v>1</c:v>
                </c:pt>
                <c:pt idx="4">
                  <c:v>2.4</c:v>
                </c:pt>
                <c:pt idx="5">
                  <c:v>3.1</c:v>
                </c:pt>
                <c:pt idx="6">
                  <c:v>4.7</c:v>
                </c:pt>
                <c:pt idx="7">
                  <c:v>4.9000000000000004</c:v>
                </c:pt>
                <c:pt idx="8">
                  <c:v>5.0999999999999996</c:v>
                </c:pt>
              </c:numCache>
            </c:numRef>
          </c:yVal>
          <c:smooth val="0"/>
        </c:ser>
        <c:ser>
          <c:idx val="3"/>
          <c:order val="3"/>
          <c:tx>
            <c:strRef>
              <c:f>'Stylus length data'!$AC$7</c:f>
              <c:strCache>
                <c:ptCount val="1"/>
                <c:pt idx="0">
                  <c:v>Bi-directional scan span filtered data</c:v>
                </c:pt>
              </c:strCache>
            </c:strRef>
          </c:tx>
          <c:spPr>
            <a:ln w="12700" cap="rnd">
              <a:solidFill>
                <a:srgbClr val="92D050"/>
              </a:solidFill>
              <a:round/>
            </a:ln>
            <a:effectLst/>
          </c:spPr>
          <c:marker>
            <c:symbol val="circle"/>
            <c:size val="5"/>
            <c:spPr>
              <a:solidFill>
                <a:srgbClr val="92D050"/>
              </a:solidFill>
              <a:ln w="12700">
                <a:noFill/>
              </a:ln>
              <a:effectLst/>
            </c:spPr>
          </c:marker>
          <c:xVal>
            <c:numRef>
              <c:f>'Stylus length data'!$Y$8:$Y$16</c:f>
              <c:numCache>
                <c:formatCode>General</c:formatCode>
                <c:ptCount val="9"/>
                <c:pt idx="0">
                  <c:v>60</c:v>
                </c:pt>
                <c:pt idx="1">
                  <c:v>110</c:v>
                </c:pt>
                <c:pt idx="2">
                  <c:v>210</c:v>
                </c:pt>
                <c:pt idx="3">
                  <c:v>310</c:v>
                </c:pt>
                <c:pt idx="4">
                  <c:v>510</c:v>
                </c:pt>
                <c:pt idx="5">
                  <c:v>610</c:v>
                </c:pt>
                <c:pt idx="6">
                  <c:v>810</c:v>
                </c:pt>
                <c:pt idx="7">
                  <c:v>910</c:v>
                </c:pt>
                <c:pt idx="8">
                  <c:v>1010</c:v>
                </c:pt>
              </c:numCache>
            </c:numRef>
          </c:xVal>
          <c:yVal>
            <c:numRef>
              <c:f>'Stylus length data'!$AC$8:$AC$16</c:f>
              <c:numCache>
                <c:formatCode>General</c:formatCode>
                <c:ptCount val="9"/>
                <c:pt idx="0">
                  <c:v>0.56999999999999995</c:v>
                </c:pt>
                <c:pt idx="1">
                  <c:v>0.75</c:v>
                </c:pt>
                <c:pt idx="2">
                  <c:v>0.98</c:v>
                </c:pt>
                <c:pt idx="3">
                  <c:v>1.1399999999999999</c:v>
                </c:pt>
                <c:pt idx="4">
                  <c:v>2.69</c:v>
                </c:pt>
                <c:pt idx="5">
                  <c:v>2.77</c:v>
                </c:pt>
                <c:pt idx="6">
                  <c:v>2.5499999999999998</c:v>
                </c:pt>
                <c:pt idx="7">
                  <c:v>6.35</c:v>
                </c:pt>
                <c:pt idx="8">
                  <c:v>3.54</c:v>
                </c:pt>
              </c:numCache>
            </c:numRef>
          </c:yVal>
          <c:smooth val="0"/>
        </c:ser>
        <c:ser>
          <c:idx val="5"/>
          <c:order val="5"/>
          <c:tx>
            <c:strRef>
              <c:f>'Stylus length data'!$AE$7</c:f>
              <c:strCache>
                <c:ptCount val="1"/>
                <c:pt idx="0">
                  <c:v>ISO 10360-2 25 pt touch</c:v>
                </c:pt>
              </c:strCache>
            </c:strRef>
          </c:tx>
          <c:spPr>
            <a:ln w="12700" cap="rnd">
              <a:solidFill>
                <a:srgbClr val="FF0000"/>
              </a:solidFill>
              <a:round/>
            </a:ln>
            <a:effectLst/>
          </c:spPr>
          <c:marker>
            <c:symbol val="circle"/>
            <c:size val="5"/>
            <c:spPr>
              <a:solidFill>
                <a:srgbClr val="FF0000"/>
              </a:solidFill>
              <a:ln w="12700">
                <a:noFill/>
              </a:ln>
              <a:effectLst/>
            </c:spPr>
          </c:marker>
          <c:xVal>
            <c:numRef>
              <c:f>'Stylus length data'!$Y$8:$Y$16</c:f>
              <c:numCache>
                <c:formatCode>General</c:formatCode>
                <c:ptCount val="9"/>
                <c:pt idx="0">
                  <c:v>60</c:v>
                </c:pt>
                <c:pt idx="1">
                  <c:v>110</c:v>
                </c:pt>
                <c:pt idx="2">
                  <c:v>210</c:v>
                </c:pt>
                <c:pt idx="3">
                  <c:v>310</c:v>
                </c:pt>
                <c:pt idx="4">
                  <c:v>510</c:v>
                </c:pt>
                <c:pt idx="5">
                  <c:v>610</c:v>
                </c:pt>
                <c:pt idx="6">
                  <c:v>810</c:v>
                </c:pt>
                <c:pt idx="7">
                  <c:v>910</c:v>
                </c:pt>
                <c:pt idx="8">
                  <c:v>1010</c:v>
                </c:pt>
              </c:numCache>
            </c:numRef>
          </c:xVal>
          <c:yVal>
            <c:numRef>
              <c:f>'Stylus length data'!$AE$8:$AE$16</c:f>
              <c:numCache>
                <c:formatCode>General</c:formatCode>
                <c:ptCount val="9"/>
                <c:pt idx="0">
                  <c:v>0.2</c:v>
                </c:pt>
                <c:pt idx="1">
                  <c:v>0.2</c:v>
                </c:pt>
                <c:pt idx="2">
                  <c:v>0.7</c:v>
                </c:pt>
                <c:pt idx="3">
                  <c:v>0.2</c:v>
                </c:pt>
                <c:pt idx="4">
                  <c:v>1.3</c:v>
                </c:pt>
                <c:pt idx="5">
                  <c:v>1.5</c:v>
                </c:pt>
                <c:pt idx="6">
                  <c:v>1.9</c:v>
                </c:pt>
                <c:pt idx="7">
                  <c:v>1.6</c:v>
                </c:pt>
                <c:pt idx="8">
                  <c:v>1.7</c:v>
                </c:pt>
              </c:numCache>
            </c:numRef>
          </c:yVal>
          <c:smooth val="0"/>
        </c:ser>
        <c:dLbls>
          <c:showLegendKey val="0"/>
          <c:showVal val="0"/>
          <c:showCatName val="0"/>
          <c:showSerName val="0"/>
          <c:showPercent val="0"/>
          <c:showBubbleSize val="0"/>
        </c:dLbls>
        <c:axId val="187095952"/>
        <c:axId val="187096344"/>
        <c:extLst>
          <c:ext xmlns:c15="http://schemas.microsoft.com/office/drawing/2012/chart" uri="{02D57815-91ED-43cb-92C2-25804820EDAC}">
            <c15:filteredScatterSeries>
              <c15:ser>
                <c:idx val="0"/>
                <c:order val="0"/>
                <c:tx>
                  <c:strRef>
                    <c:extLst>
                      <c:ext uri="{02D57815-91ED-43cb-92C2-25804820EDAC}">
                        <c15:formulaRef>
                          <c15:sqref>'Stylus length data'!$Z$7</c15:sqref>
                        </c15:formulaRef>
                      </c:ext>
                    </c:extLst>
                    <c:strCache>
                      <c:ptCount val="1"/>
                      <c:pt idx="0">
                        <c:v>ISO 10360-4 raw data</c:v>
                      </c:pt>
                    </c:strCache>
                  </c:strRef>
                </c:tx>
                <c:spPr>
                  <a:ln w="12700" cap="rnd">
                    <a:solidFill>
                      <a:srgbClr val="FFC000"/>
                    </a:solidFill>
                    <a:round/>
                  </a:ln>
                  <a:effectLst/>
                </c:spPr>
                <c:marker>
                  <c:symbol val="circle"/>
                  <c:size val="5"/>
                  <c:spPr>
                    <a:solidFill>
                      <a:schemeClr val="accent6"/>
                    </a:solidFill>
                    <a:ln w="12700">
                      <a:solidFill>
                        <a:schemeClr val="accent6"/>
                      </a:solidFill>
                    </a:ln>
                    <a:effectLst/>
                  </c:spPr>
                </c:marker>
                <c:xVal>
                  <c:numRef>
                    <c:extLst>
                      <c:ext uri="{02D57815-91ED-43cb-92C2-25804820EDAC}">
                        <c15:formulaRef>
                          <c15:sqref>'Stylus length data'!$Y$8:$Y$16</c15:sqref>
                        </c15:formulaRef>
                      </c:ext>
                    </c:extLst>
                    <c:numCache>
                      <c:formatCode>General</c:formatCode>
                      <c:ptCount val="9"/>
                      <c:pt idx="0">
                        <c:v>60</c:v>
                      </c:pt>
                      <c:pt idx="1">
                        <c:v>110</c:v>
                      </c:pt>
                      <c:pt idx="2">
                        <c:v>210</c:v>
                      </c:pt>
                      <c:pt idx="3">
                        <c:v>310</c:v>
                      </c:pt>
                      <c:pt idx="4">
                        <c:v>510</c:v>
                      </c:pt>
                      <c:pt idx="5">
                        <c:v>610</c:v>
                      </c:pt>
                      <c:pt idx="6">
                        <c:v>810</c:v>
                      </c:pt>
                      <c:pt idx="7">
                        <c:v>910</c:v>
                      </c:pt>
                      <c:pt idx="8">
                        <c:v>1010</c:v>
                      </c:pt>
                    </c:numCache>
                  </c:numRef>
                </c:xVal>
                <c:yVal>
                  <c:numRef>
                    <c:extLst>
                      <c:ext uri="{02D57815-91ED-43cb-92C2-25804820EDAC}">
                        <c15:formulaRef>
                          <c15:sqref>'Stylus length data'!$Z$8:$Z$16</c15:sqref>
                        </c15:formulaRef>
                      </c:ext>
                    </c:extLst>
                    <c:numCache>
                      <c:formatCode>General</c:formatCode>
                      <c:ptCount val="9"/>
                      <c:pt idx="0">
                        <c:v>0.61</c:v>
                      </c:pt>
                      <c:pt idx="1">
                        <c:v>0.86</c:v>
                      </c:pt>
                      <c:pt idx="2">
                        <c:v>0.87</c:v>
                      </c:pt>
                      <c:pt idx="3">
                        <c:v>1.38</c:v>
                      </c:pt>
                      <c:pt idx="4">
                        <c:v>3.6</c:v>
                      </c:pt>
                      <c:pt idx="5">
                        <c:v>4.2</c:v>
                      </c:pt>
                      <c:pt idx="6">
                        <c:v>6.4</c:v>
                      </c:pt>
                      <c:pt idx="7">
                        <c:v>7.2</c:v>
                      </c:pt>
                      <c:pt idx="8">
                        <c:v>8.4700000000000006</c:v>
                      </c:pt>
                    </c:numCache>
                  </c:numRef>
                </c:yVal>
                <c:smooth val="0"/>
              </c15:ser>
            </c15:filteredScatterSeries>
            <c15:filteredScatterSeries>
              <c15:ser>
                <c:idx val="1"/>
                <c:order val="1"/>
                <c:tx>
                  <c:strRef>
                    <c:extLst xmlns:c15="http://schemas.microsoft.com/office/drawing/2012/chart">
                      <c:ext xmlns:c15="http://schemas.microsoft.com/office/drawing/2012/chart" uri="{02D57815-91ED-43cb-92C2-25804820EDAC}">
                        <c15:formulaRef>
                          <c15:sqref>'Stylus length data'!$AA$7</c15:sqref>
                        </c15:formulaRef>
                      </c:ext>
                    </c:extLst>
                    <c:strCache>
                      <c:ptCount val="1"/>
                      <c:pt idx="0">
                        <c:v>Bi-directional scan span raw data</c:v>
                      </c:pt>
                    </c:strCache>
                  </c:strRef>
                </c:tx>
                <c:spPr>
                  <a:ln w="12700" cap="rnd">
                    <a:solidFill>
                      <a:schemeClr val="tx1">
                        <a:lumMod val="25000"/>
                        <a:lumOff val="75000"/>
                      </a:schemeClr>
                    </a:solidFill>
                    <a:round/>
                  </a:ln>
                  <a:effectLst/>
                </c:spPr>
                <c:marker>
                  <c:symbol val="circle"/>
                  <c:size val="5"/>
                  <c:spPr>
                    <a:solidFill>
                      <a:schemeClr val="accent5"/>
                    </a:solidFill>
                    <a:ln w="12700">
                      <a:solidFill>
                        <a:schemeClr val="accent5"/>
                      </a:solidFill>
                    </a:ln>
                    <a:effectLst/>
                  </c:spPr>
                </c:marker>
                <c:xVal>
                  <c:numRef>
                    <c:extLst xmlns:c15="http://schemas.microsoft.com/office/drawing/2012/chart">
                      <c:ext xmlns:c15="http://schemas.microsoft.com/office/drawing/2012/chart" uri="{02D57815-91ED-43cb-92C2-25804820EDAC}">
                        <c15:formulaRef>
                          <c15:sqref>'Stylus length data'!$Y$8:$Y$16</c15:sqref>
                        </c15:formulaRef>
                      </c:ext>
                    </c:extLst>
                    <c:numCache>
                      <c:formatCode>General</c:formatCode>
                      <c:ptCount val="9"/>
                      <c:pt idx="0">
                        <c:v>60</c:v>
                      </c:pt>
                      <c:pt idx="1">
                        <c:v>110</c:v>
                      </c:pt>
                      <c:pt idx="2">
                        <c:v>210</c:v>
                      </c:pt>
                      <c:pt idx="3">
                        <c:v>310</c:v>
                      </c:pt>
                      <c:pt idx="4">
                        <c:v>510</c:v>
                      </c:pt>
                      <c:pt idx="5">
                        <c:v>610</c:v>
                      </c:pt>
                      <c:pt idx="6">
                        <c:v>810</c:v>
                      </c:pt>
                      <c:pt idx="7">
                        <c:v>910</c:v>
                      </c:pt>
                      <c:pt idx="8">
                        <c:v>1010</c:v>
                      </c:pt>
                    </c:numCache>
                  </c:numRef>
                </c:xVal>
                <c:yVal>
                  <c:numRef>
                    <c:extLst xmlns:c15="http://schemas.microsoft.com/office/drawing/2012/chart">
                      <c:ext xmlns:c15="http://schemas.microsoft.com/office/drawing/2012/chart" uri="{02D57815-91ED-43cb-92C2-25804820EDAC}">
                        <c15:formulaRef>
                          <c15:sqref>'Stylus length data'!$AA$8:$AA$16</c15:sqref>
                        </c15:formulaRef>
                      </c:ext>
                    </c:extLst>
                    <c:numCache>
                      <c:formatCode>General</c:formatCode>
                      <c:ptCount val="9"/>
                      <c:pt idx="0">
                        <c:v>1.1000000000000001</c:v>
                      </c:pt>
                      <c:pt idx="1">
                        <c:v>1</c:v>
                      </c:pt>
                      <c:pt idx="2">
                        <c:v>1.3</c:v>
                      </c:pt>
                      <c:pt idx="3">
                        <c:v>1.6</c:v>
                      </c:pt>
                      <c:pt idx="4">
                        <c:v>3.7</c:v>
                      </c:pt>
                      <c:pt idx="5">
                        <c:v>4.4000000000000004</c:v>
                      </c:pt>
                      <c:pt idx="6">
                        <c:v>9.1999999999999993</c:v>
                      </c:pt>
                      <c:pt idx="7">
                        <c:v>16</c:v>
                      </c:pt>
                      <c:pt idx="8">
                        <c:v>8</c:v>
                      </c:pt>
                    </c:numCache>
                  </c:numRef>
                </c:yVal>
                <c:smooth val="0"/>
              </c15:ser>
            </c15:filteredScatterSeries>
            <c15:filteredScatterSeries>
              <c15:ser>
                <c:idx val="4"/>
                <c:order val="4"/>
                <c:tx>
                  <c:strRef>
                    <c:extLst xmlns:c15="http://schemas.microsoft.com/office/drawing/2012/chart">
                      <c:ext xmlns:c15="http://schemas.microsoft.com/office/drawing/2012/chart" uri="{02D57815-91ED-43cb-92C2-25804820EDAC}">
                        <c15:formulaRef>
                          <c15:sqref>'Stylus length data'!$AD$7</c15:sqref>
                        </c15:formulaRef>
                      </c:ext>
                    </c:extLst>
                    <c:strCache>
                      <c:ptCount val="1"/>
                      <c:pt idx="0">
                        <c:v>Ring gauge 50 pt touch</c:v>
                      </c:pt>
                    </c:strCache>
                  </c:strRef>
                </c:tx>
                <c:spPr>
                  <a:ln w="12700" cap="rnd">
                    <a:solidFill>
                      <a:srgbClr val="FFC000"/>
                    </a:solidFill>
                    <a:round/>
                  </a:ln>
                  <a:effectLst/>
                </c:spPr>
                <c:marker>
                  <c:symbol val="circle"/>
                  <c:size val="5"/>
                  <c:spPr>
                    <a:solidFill>
                      <a:srgbClr val="FFC000"/>
                    </a:solidFill>
                    <a:ln w="12700">
                      <a:noFill/>
                    </a:ln>
                    <a:effectLst/>
                  </c:spPr>
                </c:marker>
                <c:xVal>
                  <c:numRef>
                    <c:extLst xmlns:c15="http://schemas.microsoft.com/office/drawing/2012/chart">
                      <c:ext xmlns:c15="http://schemas.microsoft.com/office/drawing/2012/chart" uri="{02D57815-91ED-43cb-92C2-25804820EDAC}">
                        <c15:formulaRef>
                          <c15:sqref>'Stylus length data'!$Y$8:$Y$16</c15:sqref>
                        </c15:formulaRef>
                      </c:ext>
                    </c:extLst>
                    <c:numCache>
                      <c:formatCode>General</c:formatCode>
                      <c:ptCount val="9"/>
                      <c:pt idx="0">
                        <c:v>60</c:v>
                      </c:pt>
                      <c:pt idx="1">
                        <c:v>110</c:v>
                      </c:pt>
                      <c:pt idx="2">
                        <c:v>210</c:v>
                      </c:pt>
                      <c:pt idx="3">
                        <c:v>310</c:v>
                      </c:pt>
                      <c:pt idx="4">
                        <c:v>510</c:v>
                      </c:pt>
                      <c:pt idx="5">
                        <c:v>610</c:v>
                      </c:pt>
                      <c:pt idx="6">
                        <c:v>810</c:v>
                      </c:pt>
                      <c:pt idx="7">
                        <c:v>910</c:v>
                      </c:pt>
                      <c:pt idx="8">
                        <c:v>1010</c:v>
                      </c:pt>
                    </c:numCache>
                  </c:numRef>
                </c:xVal>
                <c:yVal>
                  <c:numRef>
                    <c:extLst xmlns:c15="http://schemas.microsoft.com/office/drawing/2012/chart">
                      <c:ext xmlns:c15="http://schemas.microsoft.com/office/drawing/2012/chart" uri="{02D57815-91ED-43cb-92C2-25804820EDAC}">
                        <c15:formulaRef>
                          <c15:sqref>'Stylus length data'!$AD$8:$AD$16</c15:sqref>
                        </c15:formulaRef>
                      </c:ext>
                    </c:extLst>
                    <c:numCache>
                      <c:formatCode>General</c:formatCode>
                      <c:ptCount val="9"/>
                      <c:pt idx="0">
                        <c:v>0.6</c:v>
                      </c:pt>
                      <c:pt idx="1">
                        <c:v>0.6</c:v>
                      </c:pt>
                      <c:pt idx="2">
                        <c:v>0.6</c:v>
                      </c:pt>
                      <c:pt idx="3">
                        <c:v>0.5</c:v>
                      </c:pt>
                      <c:pt idx="4">
                        <c:v>1.4</c:v>
                      </c:pt>
                      <c:pt idx="5">
                        <c:v>1.7</c:v>
                      </c:pt>
                      <c:pt idx="6">
                        <c:v>1.3</c:v>
                      </c:pt>
                      <c:pt idx="7">
                        <c:v>1.3</c:v>
                      </c:pt>
                      <c:pt idx="8">
                        <c:v>1.9</c:v>
                      </c:pt>
                    </c:numCache>
                  </c:numRef>
                </c:yVal>
                <c:smooth val="0"/>
              </c15:ser>
            </c15:filteredScatterSeries>
          </c:ext>
        </c:extLst>
      </c:scatterChart>
      <c:valAx>
        <c:axId val="187095952"/>
        <c:scaling>
          <c:orientation val="minMax"/>
          <c:max val="1050"/>
          <c:min val="0"/>
        </c:scaling>
        <c:delete val="0"/>
        <c:axPos val="b"/>
        <c:majorGridlines>
          <c:spPr>
            <a:ln w="3175" cap="flat" cmpd="sng" algn="ctr">
              <a:solidFill>
                <a:schemeClr val="bg1">
                  <a:lumMod val="85000"/>
                </a:schemeClr>
              </a:solidFill>
              <a:prstDash val="sysDot"/>
              <a:round/>
            </a:ln>
            <a:effectLst/>
          </c:spPr>
        </c:majorGridlines>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sz="1400" dirty="0">
                    <a:solidFill>
                      <a:schemeClr val="tx1"/>
                    </a:solidFill>
                    <a:latin typeface="Arial" panose="020B0604020202020204" pitchFamily="34" charset="0"/>
                    <a:cs typeface="Arial" panose="020B0604020202020204" pitchFamily="34" charset="0"/>
                  </a:rPr>
                  <a:t>Stylus </a:t>
                </a:r>
                <a:r>
                  <a:rPr lang="en-GB" sz="1400" dirty="0" smtClean="0">
                    <a:solidFill>
                      <a:schemeClr val="tx1"/>
                    </a:solidFill>
                    <a:latin typeface="Arial" panose="020B0604020202020204" pitchFamily="34" charset="0"/>
                    <a:cs typeface="Arial" panose="020B0604020202020204" pitchFamily="34" charset="0"/>
                  </a:rPr>
                  <a:t>extension</a:t>
                </a:r>
                <a:r>
                  <a:rPr lang="en-GB" sz="1400" baseline="0" dirty="0" smtClean="0">
                    <a:solidFill>
                      <a:schemeClr val="tx1"/>
                    </a:solidFill>
                    <a:latin typeface="Arial" panose="020B0604020202020204" pitchFamily="34" charset="0"/>
                    <a:cs typeface="Arial" panose="020B0604020202020204" pitchFamily="34" charset="0"/>
                  </a:rPr>
                  <a:t> </a:t>
                </a:r>
                <a:r>
                  <a:rPr lang="en-GB" sz="1400" baseline="0" dirty="0">
                    <a:solidFill>
                      <a:schemeClr val="tx1"/>
                    </a:solidFill>
                    <a:latin typeface="Arial" panose="020B0604020202020204" pitchFamily="34" charset="0"/>
                    <a:cs typeface="Arial" panose="020B0604020202020204" pitchFamily="34" charset="0"/>
                  </a:rPr>
                  <a:t>length including stylus (mm)</a:t>
                </a:r>
                <a:endParaRPr lang="en-GB" sz="1400" dirty="0">
                  <a:solidFill>
                    <a:schemeClr val="tx1"/>
                  </a:solidFill>
                  <a:latin typeface="Arial" panose="020B0604020202020204" pitchFamily="34" charset="0"/>
                  <a:cs typeface="Arial" panose="020B0604020202020204" pitchFamily="34" charset="0"/>
                </a:endParaRPr>
              </a:p>
            </c:rich>
          </c:tx>
          <c:layout>
            <c:manualLayout>
              <c:xMode val="edge"/>
              <c:yMode val="edge"/>
              <c:x val="0.3369955824583557"/>
              <c:y val="0.94860317642776404"/>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222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87096344"/>
        <c:crosses val="autoZero"/>
        <c:crossBetween val="midCat"/>
        <c:majorUnit val="50"/>
        <c:minorUnit val="20"/>
      </c:valAx>
      <c:valAx>
        <c:axId val="187096344"/>
        <c:scaling>
          <c:orientation val="minMax"/>
          <c:max val="7"/>
          <c:min val="0"/>
        </c:scaling>
        <c:delete val="0"/>
        <c:axPos val="l"/>
        <c:majorGridlines>
          <c:spPr>
            <a:ln w="3175" cap="flat" cmpd="sng" algn="ctr">
              <a:solidFill>
                <a:schemeClr val="bg1">
                  <a:lumMod val="85000"/>
                </a:schemeClr>
              </a:solidFill>
              <a:prstDash val="sysDot"/>
              <a:round/>
            </a:ln>
            <a:effectLst/>
          </c:spPr>
        </c:majorGridlines>
        <c:title>
          <c:tx>
            <c:rich>
              <a:bodyPr rot="-540000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1600" b="0" i="0" u="none" strike="noStrike" kern="1200" baseline="0">
                    <a:solidFill>
                      <a:sysClr val="windowText" lastClr="000000">
                        <a:lumMod val="65000"/>
                        <a:lumOff val="35000"/>
                      </a:sysClr>
                    </a:solidFill>
                    <a:latin typeface="Arial" panose="020B0604020202020204" pitchFamily="34" charset="0"/>
                    <a:ea typeface="+mn-ea"/>
                    <a:cs typeface="Arial" panose="020B0604020202020204" pitchFamily="34" charset="0"/>
                  </a:defRPr>
                </a:pPr>
                <a:r>
                  <a:rPr lang="en-GB" sz="1400" dirty="0">
                    <a:solidFill>
                      <a:schemeClr val="tx1"/>
                    </a:solidFill>
                    <a:latin typeface="Arial" panose="020B0604020202020204" pitchFamily="34" charset="0"/>
                    <a:cs typeface="Arial" panose="020B0604020202020204" pitchFamily="34" charset="0"/>
                  </a:rPr>
                  <a:t>Data (</a:t>
                </a:r>
                <a:r>
                  <a:rPr lang="en-GB" sz="1400" dirty="0" smtClean="0">
                    <a:solidFill>
                      <a:schemeClr val="tx1"/>
                    </a:solidFill>
                  </a:rPr>
                  <a:t>µ</a:t>
                </a:r>
                <a:r>
                  <a:rPr lang="en-GB" sz="1400" dirty="0">
                    <a:solidFill>
                      <a:schemeClr val="tx1"/>
                    </a:solidFill>
                    <a:latin typeface="Arial" panose="020B0604020202020204" pitchFamily="34" charset="0"/>
                    <a:cs typeface="Arial" panose="020B0604020202020204" pitchFamily="34" charset="0"/>
                  </a:rPr>
                  <a:t>m)</a:t>
                </a:r>
              </a:p>
            </c:rich>
          </c:tx>
          <c:layout>
            <c:manualLayout>
              <c:xMode val="edge"/>
              <c:yMode val="edge"/>
              <c:x val="8.1751832335360177E-3"/>
              <c:y val="0.41036320095024625"/>
            </c:manualLayout>
          </c:layout>
          <c:overlay val="0"/>
          <c:spPr>
            <a:noFill/>
            <a:ln>
              <a:noFill/>
            </a:ln>
            <a:effectLst/>
          </c:spPr>
          <c:txPr>
            <a:bodyPr rot="-540000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1600" b="0" i="0" u="none" strike="noStrike" kern="1200" baseline="0">
                  <a:solidFill>
                    <a:sysClr val="windowText" lastClr="000000">
                      <a:lumMod val="65000"/>
                      <a:lumOff val="35000"/>
                    </a:sys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accent4">
                <a:lumMod val="60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87095952"/>
        <c:crossesAt val="0"/>
        <c:crossBetween val="midCat"/>
        <c:majorUnit val="1"/>
      </c:valAx>
      <c:spPr>
        <a:noFill/>
        <a:ln w="12700">
          <a:noFill/>
        </a:ln>
        <a:effectLst/>
      </c:spPr>
    </c:plotArea>
    <c:legend>
      <c:legendPos val="t"/>
      <c:layout>
        <c:manualLayout>
          <c:xMode val="edge"/>
          <c:yMode val="edge"/>
          <c:x val="7.0596071031295796E-2"/>
          <c:y val="2.2084901576163368E-2"/>
          <c:w val="0.90275980860043348"/>
          <c:h val="9.8571341945800958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solidFill>
      <a:schemeClr val="bg1"/>
    </a:solidFill>
    <a:ln w="19050" cap="flat" cmpd="sng" algn="ctr">
      <a:noFill/>
      <a:round/>
    </a:ln>
    <a:effectLst/>
  </c:spPr>
  <c:txPr>
    <a:bodyPr/>
    <a:lstStyle/>
    <a:p>
      <a:pPr>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0.10774</cdr:x>
      <cdr:y>0.17372</cdr:y>
    </cdr:from>
    <cdr:to>
      <cdr:x>0.47115</cdr:x>
      <cdr:y>0.625</cdr:y>
    </cdr:to>
    <cdr:sp macro="" textlink="">
      <cdr:nvSpPr>
        <cdr:cNvPr id="2" name="TextBox 1"/>
        <cdr:cNvSpPr txBox="1"/>
      </cdr:nvSpPr>
      <cdr:spPr>
        <a:xfrm xmlns:a="http://schemas.openxmlformats.org/drawingml/2006/main">
          <a:off x="865521" y="600443"/>
          <a:ext cx="2919426" cy="155979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GB" sz="1000" dirty="0">
              <a:solidFill>
                <a:schemeClr val="tx1"/>
              </a:solidFill>
              <a:latin typeface="Arial" panose="020B0604020202020204" pitchFamily="34" charset="0"/>
              <a:cs typeface="Arial" panose="020B0604020202020204" pitchFamily="34" charset="0"/>
            </a:rPr>
            <a:t>A90</a:t>
          </a:r>
          <a:r>
            <a:rPr lang="en-GB" sz="1000" baseline="0" dirty="0">
              <a:solidFill>
                <a:schemeClr val="tx1"/>
              </a:solidFill>
              <a:latin typeface="Arial" panose="020B0604020202020204" pitchFamily="34" charset="0"/>
              <a:cs typeface="Arial" panose="020B0604020202020204" pitchFamily="34" charset="0"/>
            </a:rPr>
            <a:t> B0 probe orientation</a:t>
          </a:r>
        </a:p>
        <a:p xmlns:a="http://schemas.openxmlformats.org/drawingml/2006/main">
          <a:pPr rtl="0" eaLnBrk="1" latinLnBrk="0" hangingPunct="1"/>
          <a:r>
            <a:rPr lang="en-US" sz="1000" dirty="0">
              <a:solidFill>
                <a:schemeClr val="tx1"/>
              </a:solidFill>
              <a:effectLst/>
              <a:latin typeface="Arial" panose="020B0604020202020204" pitchFamily="34" charset="0"/>
              <a:cs typeface="Arial" panose="020B0604020202020204" pitchFamily="34" charset="0"/>
            </a:rPr>
            <a:t>CMM specification: U = 0.48 µm ± L/1000</a:t>
          </a:r>
          <a:endParaRPr lang="en-GB" sz="1000" dirty="0">
            <a:solidFill>
              <a:schemeClr val="tx1"/>
            </a:solidFill>
            <a:effectLst/>
            <a:latin typeface="Arial" panose="020B0604020202020204" pitchFamily="34" charset="0"/>
            <a:cs typeface="Arial" panose="020B0604020202020204" pitchFamily="34" charset="0"/>
          </a:endParaRPr>
        </a:p>
        <a:p xmlns:a="http://schemas.openxmlformats.org/drawingml/2006/main">
          <a:pPr rtl="0" eaLnBrk="1" latinLnBrk="0" hangingPunct="1"/>
          <a:r>
            <a:rPr lang="en-US" sz="1000" dirty="0">
              <a:solidFill>
                <a:schemeClr val="tx1"/>
              </a:solidFill>
              <a:effectLst/>
              <a:latin typeface="Arial" panose="020B0604020202020204" pitchFamily="34" charset="0"/>
              <a:ea typeface="+mn-ea"/>
              <a:cs typeface="Arial" panose="020B0604020202020204" pitchFamily="34" charset="0"/>
            </a:rPr>
            <a:t>CMM controlled by Renishaw UCC2 and SPA2</a:t>
          </a:r>
        </a:p>
        <a:p xmlns:a="http://schemas.openxmlformats.org/drawingml/2006/main">
          <a:pPr rtl="0" eaLnBrk="1" latinLnBrk="0" hangingPunct="1"/>
          <a:endParaRPr lang="en-US" sz="1000" dirty="0">
            <a:solidFill>
              <a:schemeClr val="tx1"/>
            </a:solidFill>
            <a:effectLst/>
            <a:latin typeface="Arial" panose="020B0604020202020204" pitchFamily="34" charset="0"/>
            <a:ea typeface="+mn-ea"/>
            <a:cs typeface="Arial" panose="020B0604020202020204" pitchFamily="34" charset="0"/>
          </a:endParaRPr>
        </a:p>
        <a:p xmlns:a="http://schemas.openxmlformats.org/drawingml/2006/main">
          <a:pPr rtl="0" eaLnBrk="1" latinLnBrk="0" hangingPunct="1"/>
          <a:r>
            <a:rPr lang="en-GB" sz="1000" dirty="0">
              <a:solidFill>
                <a:schemeClr val="tx1"/>
              </a:solidFill>
              <a:effectLst/>
              <a:latin typeface="Arial" panose="020B0604020202020204" pitchFamily="34" charset="0"/>
              <a:cs typeface="Arial" panose="020B0604020202020204" pitchFamily="34" charset="0"/>
            </a:rPr>
            <a:t>Scan deflection = 0.5 mm</a:t>
          </a:r>
        </a:p>
        <a:p xmlns:a="http://schemas.openxmlformats.org/drawingml/2006/main">
          <a:pPr rtl="0" eaLnBrk="1" latinLnBrk="0" hangingPunct="1"/>
          <a:r>
            <a:rPr lang="en-GB" sz="1000" dirty="0">
              <a:solidFill>
                <a:schemeClr val="tx1"/>
              </a:solidFill>
              <a:effectLst/>
              <a:latin typeface="Arial" panose="020B0604020202020204" pitchFamily="34" charset="0"/>
              <a:cs typeface="Arial" panose="020B0604020202020204" pitchFamily="34" charset="0"/>
            </a:rPr>
            <a:t>Scan speed = 5 mm/s </a:t>
          </a:r>
        </a:p>
        <a:p xmlns:a="http://schemas.openxmlformats.org/drawingml/2006/main">
          <a:pPr rtl="0" eaLnBrk="1" latinLnBrk="0" hangingPunct="1"/>
          <a:r>
            <a:rPr lang="en-GB" sz="1000" dirty="0">
              <a:solidFill>
                <a:schemeClr val="tx1"/>
              </a:solidFill>
              <a:effectLst/>
              <a:latin typeface="Arial" panose="020B0604020202020204" pitchFamily="34" charset="0"/>
              <a:cs typeface="Arial" panose="020B0604020202020204" pitchFamily="34" charset="0"/>
            </a:rPr>
            <a:t>(except on 1010 mm Stylus where 2 mm/s used)</a:t>
          </a:r>
        </a:p>
        <a:p xmlns:a="http://schemas.openxmlformats.org/drawingml/2006/main">
          <a:pPr rtl="0" eaLnBrk="1" latinLnBrk="0" hangingPunct="1"/>
          <a:r>
            <a:rPr lang="en-GB" sz="1000" dirty="0">
              <a:solidFill>
                <a:schemeClr val="tx1"/>
              </a:solidFill>
              <a:effectLst/>
              <a:latin typeface="Arial" panose="020B0604020202020204" pitchFamily="34" charset="0"/>
              <a:cs typeface="Arial" panose="020B0604020202020204" pitchFamily="34" charset="0"/>
            </a:rPr>
            <a:t>60 UPR harmonic</a:t>
          </a:r>
          <a:r>
            <a:rPr lang="en-GB" sz="1000" baseline="0" dirty="0">
              <a:solidFill>
                <a:schemeClr val="tx1"/>
              </a:solidFill>
              <a:effectLst/>
              <a:latin typeface="Arial" panose="020B0604020202020204" pitchFamily="34" charset="0"/>
              <a:cs typeface="Arial" panose="020B0604020202020204" pitchFamily="34" charset="0"/>
            </a:rPr>
            <a:t> filter</a:t>
          </a:r>
          <a:endParaRPr lang="en-GB" sz="1000" dirty="0">
            <a:solidFill>
              <a:schemeClr val="tx1"/>
            </a:solidFill>
            <a:effectLst/>
            <a:latin typeface="Arial" panose="020B0604020202020204" pitchFamily="34" charset="0"/>
            <a:cs typeface="Arial" panose="020B0604020202020204" pitchFamily="34" charset="0"/>
          </a:endParaRPr>
        </a:p>
        <a:p xmlns:a="http://schemas.openxmlformats.org/drawingml/2006/main">
          <a:pPr rtl="0" eaLnBrk="1" latinLnBrk="0" hangingPunct="1"/>
          <a:endParaRPr lang="en-GB" sz="1000" dirty="0">
            <a:solidFill>
              <a:schemeClr val="tx1"/>
            </a:solidFill>
            <a:effectLst/>
            <a:latin typeface="Arial" panose="020B0604020202020204" pitchFamily="34" charset="0"/>
            <a:cs typeface="Arial" panose="020B0604020202020204" pitchFamily="34" charset="0"/>
          </a:endParaRPr>
        </a:p>
        <a:p xmlns:a="http://schemas.openxmlformats.org/drawingml/2006/main">
          <a:endParaRPr lang="en-GB" sz="1000" dirty="0">
            <a:solidFill>
              <a:schemeClr val="tx1"/>
            </a:solidFill>
            <a:latin typeface="Arial" panose="020B0604020202020204" pitchFamily="34" charset="0"/>
            <a:cs typeface="Arial" panose="020B06040202020202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r>
              <a:rPr lang="en-GB"/>
              <a:t>Renishaw plc</a:t>
            </a:r>
          </a:p>
        </p:txBody>
      </p:sp>
      <p:sp>
        <p:nvSpPr>
          <p:cNvPr id="4099" name="Rectangle 3"/>
          <p:cNvSpPr>
            <a:spLocks noGrp="1" noChangeArrowheads="1"/>
          </p:cNvSpPr>
          <p:nvPr>
            <p:ph type="dt" sz="quarter" idx="1"/>
          </p:nvPr>
        </p:nvSpPr>
        <p:spPr bwMode="auto">
          <a:xfrm>
            <a:off x="3852016"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E6B15EEB-6199-4F78-90B5-CBFBC9CD7B28}" type="datetime1">
              <a:rPr lang="en-GB"/>
              <a:pPr/>
              <a:t>05/05/2015</a:t>
            </a:fld>
            <a:endParaRPr lang="en-GB"/>
          </a:p>
        </p:txBody>
      </p:sp>
      <p:sp>
        <p:nvSpPr>
          <p:cNvPr id="4100" name="Rectangle 4"/>
          <p:cNvSpPr>
            <a:spLocks noGrp="1" noChangeArrowheads="1"/>
          </p:cNvSpPr>
          <p:nvPr>
            <p:ph type="ftr" sz="quarter" idx="2"/>
          </p:nvPr>
        </p:nvSpPr>
        <p:spPr bwMode="auto">
          <a:xfrm>
            <a:off x="0" y="9431814"/>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r>
              <a:rPr lang="en-GB"/>
              <a:t>Confidential</a:t>
            </a:r>
          </a:p>
        </p:txBody>
      </p:sp>
      <p:sp>
        <p:nvSpPr>
          <p:cNvPr id="4101" name="Rectangle 5"/>
          <p:cNvSpPr>
            <a:spLocks noGrp="1" noChangeArrowheads="1"/>
          </p:cNvSpPr>
          <p:nvPr>
            <p:ph type="sldNum" sz="quarter" idx="3"/>
          </p:nvPr>
        </p:nvSpPr>
        <p:spPr bwMode="auto">
          <a:xfrm>
            <a:off x="3852016" y="9431814"/>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r>
              <a:rPr lang="en-GB"/>
              <a:t>Page </a:t>
            </a:r>
            <a:fld id="{5AA4D7B2-1F14-4672-98E1-A719C31F9F77}" type="slidenum">
              <a:rPr lang="en-GB"/>
              <a:pPr/>
              <a:t>‹#›</a:t>
            </a:fld>
            <a:endParaRPr lang="en-GB"/>
          </a:p>
        </p:txBody>
      </p:sp>
    </p:spTree>
    <p:extLst>
      <p:ext uri="{BB962C8B-B14F-4D97-AF65-F5344CB8AC3E}">
        <p14:creationId xmlns:p14="http://schemas.microsoft.com/office/powerpoint/2010/main" val="3015796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r>
              <a:rPr lang="en-GB"/>
              <a:t>Renishaw plc</a:t>
            </a:r>
          </a:p>
        </p:txBody>
      </p:sp>
      <p:sp>
        <p:nvSpPr>
          <p:cNvPr id="3075" name="Rectangle 3"/>
          <p:cNvSpPr>
            <a:spLocks noGrp="1" noChangeArrowheads="1"/>
          </p:cNvSpPr>
          <p:nvPr>
            <p:ph type="dt" idx="1"/>
          </p:nvPr>
        </p:nvSpPr>
        <p:spPr bwMode="auto">
          <a:xfrm>
            <a:off x="3852016"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BC49EE4D-5529-4661-BA30-F6CD3A5AF613}" type="datetime1">
              <a:rPr lang="en-GB"/>
              <a:pPr/>
              <a:t>05/05/2015</a:t>
            </a:fld>
            <a:endParaRPr lang="en-GB"/>
          </a:p>
        </p:txBody>
      </p:sp>
      <p:sp>
        <p:nvSpPr>
          <p:cNvPr id="3076" name="Rectangle 4"/>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906357" y="4715907"/>
            <a:ext cx="4984962"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3078" name="Rectangle 6"/>
          <p:cNvSpPr>
            <a:spLocks noGrp="1" noChangeArrowheads="1"/>
          </p:cNvSpPr>
          <p:nvPr>
            <p:ph type="ftr" sz="quarter" idx="4"/>
          </p:nvPr>
        </p:nvSpPr>
        <p:spPr bwMode="auto">
          <a:xfrm>
            <a:off x="0" y="9431814"/>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r>
              <a:rPr lang="en-GB"/>
              <a:t>Confidential</a:t>
            </a:r>
          </a:p>
        </p:txBody>
      </p:sp>
      <p:sp>
        <p:nvSpPr>
          <p:cNvPr id="3079" name="Rectangle 7"/>
          <p:cNvSpPr>
            <a:spLocks noGrp="1" noChangeArrowheads="1"/>
          </p:cNvSpPr>
          <p:nvPr>
            <p:ph type="sldNum" sz="quarter" idx="5"/>
          </p:nvPr>
        </p:nvSpPr>
        <p:spPr bwMode="auto">
          <a:xfrm>
            <a:off x="3852016" y="9431814"/>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r>
              <a:rPr lang="en-GB"/>
              <a:t>Page </a:t>
            </a:r>
            <a:fld id="{88230F06-C107-4A2E-AD06-18612C95C4F9}" type="slidenum">
              <a:rPr lang="en-GB"/>
              <a:pPr/>
              <a:t>‹#›</a:t>
            </a:fld>
            <a:endParaRPr lang="en-GB"/>
          </a:p>
        </p:txBody>
      </p:sp>
    </p:spTree>
    <p:extLst>
      <p:ext uri="{BB962C8B-B14F-4D97-AF65-F5344CB8AC3E}">
        <p14:creationId xmlns:p14="http://schemas.microsoft.com/office/powerpoint/2010/main" val="2395722301"/>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GB" altLang="en-US" sz="1600" dirty="0" smtClean="0">
              <a:latin typeface="Arial" panose="020B0604020202020204" pitchFamily="34" charset="0"/>
            </a:endParaRPr>
          </a:p>
        </p:txBody>
      </p:sp>
      <p:sp>
        <p:nvSpPr>
          <p:cNvPr id="4" name="Header Placeholder 3"/>
          <p:cNvSpPr>
            <a:spLocks noGrp="1"/>
          </p:cNvSpPr>
          <p:nvPr>
            <p:ph type="hdr" sz="quarter" idx="10"/>
          </p:nvPr>
        </p:nvSpPr>
        <p:spPr/>
        <p:txBody>
          <a:bodyPr/>
          <a:lstStyle/>
          <a:p>
            <a:r>
              <a:rPr lang="en-GB" smtClean="0"/>
              <a:t>Renishaw plc</a:t>
            </a:r>
            <a:endParaRPr lang="en-GB"/>
          </a:p>
        </p:txBody>
      </p:sp>
      <p:sp>
        <p:nvSpPr>
          <p:cNvPr id="5" name="Date Placeholder 4"/>
          <p:cNvSpPr>
            <a:spLocks noGrp="1"/>
          </p:cNvSpPr>
          <p:nvPr>
            <p:ph type="dt" idx="11"/>
          </p:nvPr>
        </p:nvSpPr>
        <p:spPr/>
        <p:txBody>
          <a:bodyPr/>
          <a:lstStyle/>
          <a:p>
            <a:fld id="{BC49EE4D-5529-4661-BA30-F6CD3A5AF613}" type="datetime1">
              <a:rPr lang="en-GB" smtClean="0"/>
              <a:pPr/>
              <a:t>05/05/2015</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1</a:t>
            </a:fld>
            <a:endParaRPr lang="en-GB"/>
          </a:p>
        </p:txBody>
      </p:sp>
    </p:spTree>
    <p:extLst>
      <p:ext uri="{BB962C8B-B14F-4D97-AF65-F5344CB8AC3E}">
        <p14:creationId xmlns:p14="http://schemas.microsoft.com/office/powerpoint/2010/main" val="17395297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altLang="en-US" sz="1200" dirty="0" smtClean="0">
                <a:latin typeface="Arial" panose="020B0604020202020204" pitchFamily="34" charset="0"/>
              </a:rPr>
              <a:t>The SP80 enables long styli to be carried.</a:t>
            </a:r>
          </a:p>
        </p:txBody>
      </p:sp>
      <p:sp>
        <p:nvSpPr>
          <p:cNvPr id="4" name="Header Placeholder 3"/>
          <p:cNvSpPr>
            <a:spLocks noGrp="1"/>
          </p:cNvSpPr>
          <p:nvPr>
            <p:ph type="hdr" sz="quarter" idx="10"/>
          </p:nvPr>
        </p:nvSpPr>
        <p:spPr/>
        <p:txBody>
          <a:bodyPr/>
          <a:lstStyle/>
          <a:p>
            <a:r>
              <a:rPr lang="en-GB" smtClean="0"/>
              <a:t>Renishaw plc</a:t>
            </a:r>
            <a:endParaRPr lang="en-GB"/>
          </a:p>
        </p:txBody>
      </p:sp>
      <p:sp>
        <p:nvSpPr>
          <p:cNvPr id="5" name="Date Placeholder 4"/>
          <p:cNvSpPr>
            <a:spLocks noGrp="1"/>
          </p:cNvSpPr>
          <p:nvPr>
            <p:ph type="dt" idx="11"/>
          </p:nvPr>
        </p:nvSpPr>
        <p:spPr/>
        <p:txBody>
          <a:bodyPr/>
          <a:lstStyle/>
          <a:p>
            <a:fld id="{BC49EE4D-5529-4661-BA30-F6CD3A5AF613}" type="datetime1">
              <a:rPr lang="en-GB" smtClean="0"/>
              <a:pPr/>
              <a:t>05/05/2015</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12</a:t>
            </a:fld>
            <a:endParaRPr lang="en-GB"/>
          </a:p>
        </p:txBody>
      </p:sp>
    </p:spTree>
    <p:extLst>
      <p:ext uri="{BB962C8B-B14F-4D97-AF65-F5344CB8AC3E}">
        <p14:creationId xmlns:p14="http://schemas.microsoft.com/office/powerpoint/2010/main" val="10838340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500"/>
              </a:spcBef>
              <a:spcAft>
                <a:spcPts val="500"/>
              </a:spcAft>
            </a:pPr>
            <a:r>
              <a:rPr lang="en-GB" altLang="en-US" sz="1200" dirty="0" smtClean="0">
                <a:latin typeface="Arial" panose="020B0604020202020204" pitchFamily="34" charset="0"/>
              </a:rPr>
              <a:t>The SP80H enables long styli to be carried.</a:t>
            </a:r>
          </a:p>
        </p:txBody>
      </p:sp>
      <p:sp>
        <p:nvSpPr>
          <p:cNvPr id="4" name="Header Placeholder 3"/>
          <p:cNvSpPr>
            <a:spLocks noGrp="1"/>
          </p:cNvSpPr>
          <p:nvPr>
            <p:ph type="hdr" sz="quarter" idx="10"/>
          </p:nvPr>
        </p:nvSpPr>
        <p:spPr/>
        <p:txBody>
          <a:bodyPr/>
          <a:lstStyle/>
          <a:p>
            <a:r>
              <a:rPr lang="en-GB" smtClean="0"/>
              <a:t>Renishaw plc</a:t>
            </a:r>
            <a:endParaRPr lang="en-GB"/>
          </a:p>
        </p:txBody>
      </p:sp>
      <p:sp>
        <p:nvSpPr>
          <p:cNvPr id="5" name="Date Placeholder 4"/>
          <p:cNvSpPr>
            <a:spLocks noGrp="1"/>
          </p:cNvSpPr>
          <p:nvPr>
            <p:ph type="dt" idx="11"/>
          </p:nvPr>
        </p:nvSpPr>
        <p:spPr/>
        <p:txBody>
          <a:bodyPr/>
          <a:lstStyle/>
          <a:p>
            <a:fld id="{BC49EE4D-5529-4661-BA30-F6CD3A5AF613}" type="datetime1">
              <a:rPr lang="en-GB" smtClean="0"/>
              <a:pPr/>
              <a:t>05/05/2015</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13</a:t>
            </a:fld>
            <a:endParaRPr lang="en-GB"/>
          </a:p>
        </p:txBody>
      </p:sp>
    </p:spTree>
    <p:extLst>
      <p:ext uri="{BB962C8B-B14F-4D97-AF65-F5344CB8AC3E}">
        <p14:creationId xmlns:p14="http://schemas.microsoft.com/office/powerpoint/2010/main" val="3885130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500"/>
              </a:spcBef>
              <a:spcAft>
                <a:spcPts val="500"/>
              </a:spcAft>
            </a:pPr>
            <a:r>
              <a:rPr lang="en-GB" altLang="en-US" sz="1200" dirty="0" smtClean="0">
                <a:latin typeface="Arial" panose="020B0604020202020204" pitchFamily="34" charset="0"/>
              </a:rPr>
              <a:t>The SP80 enables long styli to be carried.</a:t>
            </a:r>
          </a:p>
        </p:txBody>
      </p:sp>
      <p:sp>
        <p:nvSpPr>
          <p:cNvPr id="4" name="Header Placeholder 3"/>
          <p:cNvSpPr>
            <a:spLocks noGrp="1"/>
          </p:cNvSpPr>
          <p:nvPr>
            <p:ph type="hdr" sz="quarter" idx="10"/>
          </p:nvPr>
        </p:nvSpPr>
        <p:spPr/>
        <p:txBody>
          <a:bodyPr/>
          <a:lstStyle/>
          <a:p>
            <a:r>
              <a:rPr lang="en-GB" smtClean="0"/>
              <a:t>Renishaw plc</a:t>
            </a:r>
            <a:endParaRPr lang="en-GB"/>
          </a:p>
        </p:txBody>
      </p:sp>
      <p:sp>
        <p:nvSpPr>
          <p:cNvPr id="5" name="Date Placeholder 4"/>
          <p:cNvSpPr>
            <a:spLocks noGrp="1"/>
          </p:cNvSpPr>
          <p:nvPr>
            <p:ph type="dt" idx="11"/>
          </p:nvPr>
        </p:nvSpPr>
        <p:spPr/>
        <p:txBody>
          <a:bodyPr/>
          <a:lstStyle/>
          <a:p>
            <a:fld id="{BC49EE4D-5529-4661-BA30-F6CD3A5AF613}" type="datetime1">
              <a:rPr lang="en-GB" smtClean="0"/>
              <a:pPr/>
              <a:t>05/05/2015</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14</a:t>
            </a:fld>
            <a:endParaRPr lang="en-GB"/>
          </a:p>
        </p:txBody>
      </p:sp>
    </p:spTree>
    <p:extLst>
      <p:ext uri="{BB962C8B-B14F-4D97-AF65-F5344CB8AC3E}">
        <p14:creationId xmlns:p14="http://schemas.microsoft.com/office/powerpoint/2010/main" val="39190754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500"/>
              </a:spcBef>
              <a:spcAft>
                <a:spcPts val="500"/>
              </a:spcAft>
            </a:pPr>
            <a:r>
              <a:rPr lang="en-GB" altLang="en-US" sz="1200" dirty="0" smtClean="0">
                <a:latin typeface="Arial" panose="020B0604020202020204" pitchFamily="34" charset="0"/>
              </a:rPr>
              <a:t>The SP80H enables long styli to be carried.</a:t>
            </a:r>
          </a:p>
        </p:txBody>
      </p:sp>
      <p:sp>
        <p:nvSpPr>
          <p:cNvPr id="4" name="Header Placeholder 3"/>
          <p:cNvSpPr>
            <a:spLocks noGrp="1"/>
          </p:cNvSpPr>
          <p:nvPr>
            <p:ph type="hdr" sz="quarter" idx="10"/>
          </p:nvPr>
        </p:nvSpPr>
        <p:spPr/>
        <p:txBody>
          <a:bodyPr/>
          <a:lstStyle/>
          <a:p>
            <a:r>
              <a:rPr lang="en-GB" smtClean="0"/>
              <a:t>Renishaw plc</a:t>
            </a:r>
            <a:endParaRPr lang="en-GB"/>
          </a:p>
        </p:txBody>
      </p:sp>
      <p:sp>
        <p:nvSpPr>
          <p:cNvPr id="5" name="Date Placeholder 4"/>
          <p:cNvSpPr>
            <a:spLocks noGrp="1"/>
          </p:cNvSpPr>
          <p:nvPr>
            <p:ph type="dt" idx="11"/>
          </p:nvPr>
        </p:nvSpPr>
        <p:spPr/>
        <p:txBody>
          <a:bodyPr/>
          <a:lstStyle/>
          <a:p>
            <a:fld id="{BC49EE4D-5529-4661-BA30-F6CD3A5AF613}" type="datetime1">
              <a:rPr lang="en-GB" smtClean="0"/>
              <a:pPr/>
              <a:t>05/05/2015</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15</a:t>
            </a:fld>
            <a:endParaRPr lang="en-GB"/>
          </a:p>
        </p:txBody>
      </p:sp>
    </p:spTree>
    <p:extLst>
      <p:ext uri="{BB962C8B-B14F-4D97-AF65-F5344CB8AC3E}">
        <p14:creationId xmlns:p14="http://schemas.microsoft.com/office/powerpoint/2010/main" val="1209218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500"/>
              </a:spcBef>
              <a:spcAft>
                <a:spcPts val="500"/>
              </a:spcAft>
            </a:pPr>
            <a:endParaRPr lang="en-GB" altLang="en-US" sz="1200" dirty="0" smtClean="0">
              <a:latin typeface="Arial" panose="020B0604020202020204" pitchFamily="34" charset="0"/>
            </a:endParaRPr>
          </a:p>
        </p:txBody>
      </p:sp>
      <p:sp>
        <p:nvSpPr>
          <p:cNvPr id="4" name="Header Placeholder 3"/>
          <p:cNvSpPr>
            <a:spLocks noGrp="1"/>
          </p:cNvSpPr>
          <p:nvPr>
            <p:ph type="hdr" sz="quarter" idx="10"/>
          </p:nvPr>
        </p:nvSpPr>
        <p:spPr/>
        <p:txBody>
          <a:bodyPr/>
          <a:lstStyle/>
          <a:p>
            <a:r>
              <a:rPr lang="en-GB" smtClean="0"/>
              <a:t>Renishaw plc</a:t>
            </a:r>
            <a:endParaRPr lang="en-GB"/>
          </a:p>
        </p:txBody>
      </p:sp>
      <p:sp>
        <p:nvSpPr>
          <p:cNvPr id="5" name="Date Placeholder 4"/>
          <p:cNvSpPr>
            <a:spLocks noGrp="1"/>
          </p:cNvSpPr>
          <p:nvPr>
            <p:ph type="dt" idx="11"/>
          </p:nvPr>
        </p:nvSpPr>
        <p:spPr/>
        <p:txBody>
          <a:bodyPr/>
          <a:lstStyle/>
          <a:p>
            <a:fld id="{BC49EE4D-5529-4661-BA30-F6CD3A5AF613}" type="datetime1">
              <a:rPr lang="en-GB" smtClean="0"/>
              <a:pPr/>
              <a:t>05/05/2015</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16</a:t>
            </a:fld>
            <a:endParaRPr lang="en-GB"/>
          </a:p>
        </p:txBody>
      </p:sp>
    </p:spTree>
    <p:extLst>
      <p:ext uri="{BB962C8B-B14F-4D97-AF65-F5344CB8AC3E}">
        <p14:creationId xmlns:p14="http://schemas.microsoft.com/office/powerpoint/2010/main" val="19630568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500"/>
              </a:spcBef>
              <a:spcAft>
                <a:spcPts val="500"/>
              </a:spcAft>
            </a:pPr>
            <a:r>
              <a:rPr lang="en-GB" altLang="en-US" sz="1200" dirty="0" smtClean="0">
                <a:latin typeface="Arial" panose="020B0604020202020204" pitchFamily="34" charset="0"/>
              </a:rPr>
              <a:t>The SP80H enables long styli to be carried.</a:t>
            </a:r>
          </a:p>
        </p:txBody>
      </p:sp>
      <p:sp>
        <p:nvSpPr>
          <p:cNvPr id="4" name="Header Placeholder 3"/>
          <p:cNvSpPr>
            <a:spLocks noGrp="1"/>
          </p:cNvSpPr>
          <p:nvPr>
            <p:ph type="hdr" sz="quarter" idx="10"/>
          </p:nvPr>
        </p:nvSpPr>
        <p:spPr/>
        <p:txBody>
          <a:bodyPr/>
          <a:lstStyle/>
          <a:p>
            <a:r>
              <a:rPr lang="en-GB" smtClean="0"/>
              <a:t>Renishaw plc</a:t>
            </a:r>
            <a:endParaRPr lang="en-GB"/>
          </a:p>
        </p:txBody>
      </p:sp>
      <p:sp>
        <p:nvSpPr>
          <p:cNvPr id="5" name="Date Placeholder 4"/>
          <p:cNvSpPr>
            <a:spLocks noGrp="1"/>
          </p:cNvSpPr>
          <p:nvPr>
            <p:ph type="dt" idx="11"/>
          </p:nvPr>
        </p:nvSpPr>
        <p:spPr/>
        <p:txBody>
          <a:bodyPr/>
          <a:lstStyle/>
          <a:p>
            <a:fld id="{BC49EE4D-5529-4661-BA30-F6CD3A5AF613}" type="datetime1">
              <a:rPr lang="en-GB" smtClean="0"/>
              <a:pPr/>
              <a:t>05/05/2015</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17</a:t>
            </a:fld>
            <a:endParaRPr lang="en-GB"/>
          </a:p>
        </p:txBody>
      </p:sp>
    </p:spTree>
    <p:extLst>
      <p:ext uri="{BB962C8B-B14F-4D97-AF65-F5344CB8AC3E}">
        <p14:creationId xmlns:p14="http://schemas.microsoft.com/office/powerpoint/2010/main" val="31980640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500"/>
              </a:spcBef>
              <a:spcAft>
                <a:spcPts val="500"/>
              </a:spcAft>
            </a:pPr>
            <a:r>
              <a:rPr lang="en-GB" altLang="en-US" sz="1200" dirty="0" smtClean="0">
                <a:latin typeface="Arial" panose="020B0604020202020204" pitchFamily="34" charset="0"/>
              </a:rPr>
              <a:t>The SP80H enables long styli to be carried.</a:t>
            </a:r>
          </a:p>
        </p:txBody>
      </p:sp>
      <p:sp>
        <p:nvSpPr>
          <p:cNvPr id="4" name="Header Placeholder 3"/>
          <p:cNvSpPr>
            <a:spLocks noGrp="1"/>
          </p:cNvSpPr>
          <p:nvPr>
            <p:ph type="hdr" sz="quarter" idx="10"/>
          </p:nvPr>
        </p:nvSpPr>
        <p:spPr/>
        <p:txBody>
          <a:bodyPr/>
          <a:lstStyle/>
          <a:p>
            <a:r>
              <a:rPr lang="en-GB" smtClean="0"/>
              <a:t>Renishaw plc</a:t>
            </a:r>
            <a:endParaRPr lang="en-GB"/>
          </a:p>
        </p:txBody>
      </p:sp>
      <p:sp>
        <p:nvSpPr>
          <p:cNvPr id="5" name="Date Placeholder 4"/>
          <p:cNvSpPr>
            <a:spLocks noGrp="1"/>
          </p:cNvSpPr>
          <p:nvPr>
            <p:ph type="dt" idx="11"/>
          </p:nvPr>
        </p:nvSpPr>
        <p:spPr/>
        <p:txBody>
          <a:bodyPr/>
          <a:lstStyle/>
          <a:p>
            <a:fld id="{BC49EE4D-5529-4661-BA30-F6CD3A5AF613}" type="datetime1">
              <a:rPr lang="en-GB" smtClean="0"/>
              <a:pPr/>
              <a:t>05/05/2015</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18</a:t>
            </a:fld>
            <a:endParaRPr lang="en-GB"/>
          </a:p>
        </p:txBody>
      </p:sp>
    </p:spTree>
    <p:extLst>
      <p:ext uri="{BB962C8B-B14F-4D97-AF65-F5344CB8AC3E}">
        <p14:creationId xmlns:p14="http://schemas.microsoft.com/office/powerpoint/2010/main" val="1718261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altLang="en-US" sz="1200" dirty="0" smtClean="0">
                <a:latin typeface="Arial" panose="020B0604020202020204" pitchFamily="34" charset="0"/>
              </a:rPr>
              <a:t>Renishaw’s SP80 adheres to all the design principles of Renishaw’s ‘passive’ sensor technology.</a:t>
            </a:r>
          </a:p>
          <a:p>
            <a:endParaRPr lang="en-GB" dirty="0"/>
          </a:p>
        </p:txBody>
      </p:sp>
      <p:sp>
        <p:nvSpPr>
          <p:cNvPr id="4" name="Header Placeholder 3"/>
          <p:cNvSpPr>
            <a:spLocks noGrp="1"/>
          </p:cNvSpPr>
          <p:nvPr>
            <p:ph type="hdr" sz="quarter" idx="10"/>
          </p:nvPr>
        </p:nvSpPr>
        <p:spPr/>
        <p:txBody>
          <a:bodyPr/>
          <a:lstStyle/>
          <a:p>
            <a:r>
              <a:rPr lang="en-GB" smtClean="0"/>
              <a:t>Renishaw plc</a:t>
            </a:r>
            <a:endParaRPr lang="en-GB"/>
          </a:p>
        </p:txBody>
      </p:sp>
      <p:sp>
        <p:nvSpPr>
          <p:cNvPr id="5" name="Date Placeholder 4"/>
          <p:cNvSpPr>
            <a:spLocks noGrp="1"/>
          </p:cNvSpPr>
          <p:nvPr>
            <p:ph type="dt" idx="11"/>
          </p:nvPr>
        </p:nvSpPr>
        <p:spPr/>
        <p:txBody>
          <a:bodyPr/>
          <a:lstStyle/>
          <a:p>
            <a:fld id="{BC49EE4D-5529-4661-BA30-F6CD3A5AF613}" type="datetime1">
              <a:rPr lang="en-GB" smtClean="0"/>
              <a:pPr/>
              <a:t>05/05/2015</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2</a:t>
            </a:fld>
            <a:endParaRPr lang="en-GB"/>
          </a:p>
        </p:txBody>
      </p:sp>
    </p:spTree>
    <p:extLst>
      <p:ext uri="{BB962C8B-B14F-4D97-AF65-F5344CB8AC3E}">
        <p14:creationId xmlns:p14="http://schemas.microsoft.com/office/powerpoint/2010/main" val="211539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sz="1200" dirty="0" smtClean="0">
                <a:latin typeface="Arial" panose="020B0604020202020204" pitchFamily="34" charset="0"/>
              </a:rPr>
              <a:t>It is always sensible to minimise stylus length to reduce stylus bending and to minimise suspended mass, thus maximising the dynamic response of the probe.</a:t>
            </a:r>
          </a:p>
        </p:txBody>
      </p:sp>
      <p:sp>
        <p:nvSpPr>
          <p:cNvPr id="4" name="Header Placeholder 3"/>
          <p:cNvSpPr>
            <a:spLocks noGrp="1"/>
          </p:cNvSpPr>
          <p:nvPr>
            <p:ph type="hdr" sz="quarter" idx="10"/>
          </p:nvPr>
        </p:nvSpPr>
        <p:spPr/>
        <p:txBody>
          <a:bodyPr/>
          <a:lstStyle/>
          <a:p>
            <a:r>
              <a:rPr lang="en-GB" smtClean="0"/>
              <a:t>Renishaw plc</a:t>
            </a:r>
            <a:endParaRPr lang="en-GB"/>
          </a:p>
        </p:txBody>
      </p:sp>
      <p:sp>
        <p:nvSpPr>
          <p:cNvPr id="5" name="Date Placeholder 4"/>
          <p:cNvSpPr>
            <a:spLocks noGrp="1"/>
          </p:cNvSpPr>
          <p:nvPr>
            <p:ph type="dt" idx="11"/>
          </p:nvPr>
        </p:nvSpPr>
        <p:spPr/>
        <p:txBody>
          <a:bodyPr/>
          <a:lstStyle/>
          <a:p>
            <a:fld id="{BC49EE4D-5529-4661-BA30-F6CD3A5AF613}" type="datetime1">
              <a:rPr lang="en-GB" smtClean="0"/>
              <a:pPr/>
              <a:t>05/05/2015</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5</a:t>
            </a:fld>
            <a:endParaRPr lang="en-GB"/>
          </a:p>
        </p:txBody>
      </p:sp>
    </p:spTree>
    <p:extLst>
      <p:ext uri="{BB962C8B-B14F-4D97-AF65-F5344CB8AC3E}">
        <p14:creationId xmlns:p14="http://schemas.microsoft.com/office/powerpoint/2010/main" val="3405886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altLang="en-US" sz="1200" dirty="0" smtClean="0">
                <a:latin typeface="Arial" panose="020B0604020202020204" pitchFamily="34" charset="0"/>
              </a:rPr>
              <a:t>It is always sensible to minimise stylus length to reduce stylus bending and to minimise suspended mass, thus maximising the dynamic response of the probe.</a:t>
            </a:r>
          </a:p>
        </p:txBody>
      </p:sp>
      <p:sp>
        <p:nvSpPr>
          <p:cNvPr id="4" name="Header Placeholder 3"/>
          <p:cNvSpPr>
            <a:spLocks noGrp="1"/>
          </p:cNvSpPr>
          <p:nvPr>
            <p:ph type="hdr" sz="quarter" idx="10"/>
          </p:nvPr>
        </p:nvSpPr>
        <p:spPr/>
        <p:txBody>
          <a:bodyPr/>
          <a:lstStyle/>
          <a:p>
            <a:r>
              <a:rPr lang="en-GB" smtClean="0"/>
              <a:t>Renishaw plc</a:t>
            </a:r>
            <a:endParaRPr lang="en-GB"/>
          </a:p>
        </p:txBody>
      </p:sp>
      <p:sp>
        <p:nvSpPr>
          <p:cNvPr id="5" name="Date Placeholder 4"/>
          <p:cNvSpPr>
            <a:spLocks noGrp="1"/>
          </p:cNvSpPr>
          <p:nvPr>
            <p:ph type="dt" idx="11"/>
          </p:nvPr>
        </p:nvSpPr>
        <p:spPr/>
        <p:txBody>
          <a:bodyPr/>
          <a:lstStyle/>
          <a:p>
            <a:fld id="{BC49EE4D-5529-4661-BA30-F6CD3A5AF613}" type="datetime1">
              <a:rPr lang="en-GB" smtClean="0"/>
              <a:pPr/>
              <a:t>05/05/2015</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6</a:t>
            </a:fld>
            <a:endParaRPr lang="en-GB"/>
          </a:p>
        </p:txBody>
      </p:sp>
    </p:spTree>
    <p:extLst>
      <p:ext uri="{BB962C8B-B14F-4D97-AF65-F5344CB8AC3E}">
        <p14:creationId xmlns:p14="http://schemas.microsoft.com/office/powerpoint/2010/main" val="541288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500"/>
              </a:spcBef>
              <a:spcAft>
                <a:spcPts val="500"/>
              </a:spcAft>
            </a:pPr>
            <a:r>
              <a:rPr lang="en-GB" altLang="en-US" sz="1200" dirty="0" smtClean="0">
                <a:latin typeface="Arial" panose="020B0604020202020204" pitchFamily="34" charset="0"/>
              </a:rPr>
              <a:t>Renishaw's kinematic stylus changing system provides crash protection when the stylus travel is exceeded in a lateral direction (X or Y). However, this does not provide full protection for crashes in the Z direction. </a:t>
            </a:r>
            <a:br>
              <a:rPr lang="en-GB" altLang="en-US" sz="1200" dirty="0" smtClean="0">
                <a:latin typeface="Arial" panose="020B0604020202020204" pitchFamily="34" charset="0"/>
              </a:rPr>
            </a:br>
            <a:endParaRPr lang="en-GB" altLang="en-US" sz="1200" dirty="0" smtClean="0">
              <a:latin typeface="Arial" panose="020B0604020202020204" pitchFamily="34" charset="0"/>
            </a:endParaRPr>
          </a:p>
          <a:p>
            <a:pPr>
              <a:spcBef>
                <a:spcPts val="500"/>
              </a:spcBef>
              <a:spcAft>
                <a:spcPts val="500"/>
              </a:spcAft>
            </a:pPr>
            <a:r>
              <a:rPr lang="en-GB" altLang="en-US" sz="1200" dirty="0" smtClean="0">
                <a:latin typeface="Arial" panose="020B0604020202020204" pitchFamily="34" charset="0"/>
              </a:rPr>
              <a:t>A feature of Renishaw scanning probes is a Z 'bump stop' that transfers any compression forces into the probe body before the Z travel of the scanning mechanism is exceeded. This means that in the event of an uncontrolled Z movement of the machine, the probe stylus and the probe body take the load whilst protecting the box spring and readheads from damage.</a:t>
            </a:r>
          </a:p>
          <a:p>
            <a:endParaRPr lang="en-GB" altLang="en-US" sz="1200" dirty="0" smtClean="0">
              <a:latin typeface="Arial" panose="020B0604020202020204" pitchFamily="34" charset="0"/>
            </a:endParaRPr>
          </a:p>
          <a:p>
            <a:r>
              <a:rPr lang="en-GB" altLang="en-US" sz="1200" b="1" u="none" dirty="0" smtClean="0">
                <a:latin typeface="Arial" panose="020B0604020202020204" pitchFamily="34" charset="0"/>
              </a:rPr>
              <a:t>SP80H</a:t>
            </a:r>
          </a:p>
          <a:p>
            <a:endParaRPr lang="en-GB" altLang="en-US" sz="1200" b="1" u="sng" dirty="0" smtClean="0">
              <a:latin typeface="Arial" panose="020B0604020202020204" pitchFamily="34" charset="0"/>
            </a:endParaRPr>
          </a:p>
          <a:p>
            <a:r>
              <a:rPr lang="en-GB" altLang="en-US" sz="1200" dirty="0" smtClean="0">
                <a:latin typeface="Arial" panose="020B0604020202020204" pitchFamily="34" charset="0"/>
              </a:rPr>
              <a:t>SP80H is a horizontal version of the box mechanism described above therefore the crash protection works in exactly the same way.  Take the probe coordinates as X,Y,Z and keep them the same just rotate the probe accordingly </a:t>
            </a:r>
            <a:r>
              <a:rPr lang="en-GB" altLang="en-US" sz="1200" dirty="0" err="1" smtClean="0">
                <a:latin typeface="Arial" panose="020B0604020202020204" pitchFamily="34" charset="0"/>
              </a:rPr>
              <a:t>ie</a:t>
            </a:r>
            <a:r>
              <a:rPr lang="en-GB" altLang="en-US" sz="1200" dirty="0" smtClean="0">
                <a:latin typeface="Arial" panose="020B0604020202020204" pitchFamily="34" charset="0"/>
              </a:rPr>
              <a:t>.</a:t>
            </a:r>
          </a:p>
          <a:p>
            <a:endParaRPr lang="en-GB" altLang="en-US" sz="1200" dirty="0" smtClean="0">
              <a:latin typeface="Arial" panose="020B0604020202020204" pitchFamily="34" charset="0"/>
            </a:endParaRPr>
          </a:p>
          <a:p>
            <a:r>
              <a:rPr lang="en-GB" altLang="en-US" sz="1200" dirty="0" smtClean="0">
                <a:latin typeface="Arial" panose="020B0604020202020204" pitchFamily="34" charset="0"/>
              </a:rPr>
              <a:t>X = lateral movement </a:t>
            </a:r>
          </a:p>
          <a:p>
            <a:r>
              <a:rPr lang="en-GB" altLang="en-US" sz="1200" dirty="0" smtClean="0">
                <a:latin typeface="Arial" panose="020B0604020202020204" pitchFamily="34" charset="0"/>
              </a:rPr>
              <a:t>Y = lateral movement</a:t>
            </a:r>
          </a:p>
          <a:p>
            <a:r>
              <a:rPr lang="en-GB" altLang="en-US" sz="1200" dirty="0" smtClean="0">
                <a:latin typeface="Arial" panose="020B0604020202020204" pitchFamily="34" charset="0"/>
              </a:rPr>
              <a:t>Z = in and out</a:t>
            </a:r>
          </a:p>
        </p:txBody>
      </p:sp>
      <p:sp>
        <p:nvSpPr>
          <p:cNvPr id="4" name="Header Placeholder 3"/>
          <p:cNvSpPr>
            <a:spLocks noGrp="1"/>
          </p:cNvSpPr>
          <p:nvPr>
            <p:ph type="hdr" sz="quarter" idx="10"/>
          </p:nvPr>
        </p:nvSpPr>
        <p:spPr/>
        <p:txBody>
          <a:bodyPr/>
          <a:lstStyle/>
          <a:p>
            <a:r>
              <a:rPr lang="en-GB" smtClean="0"/>
              <a:t>Renishaw plc</a:t>
            </a:r>
            <a:endParaRPr lang="en-GB"/>
          </a:p>
        </p:txBody>
      </p:sp>
      <p:sp>
        <p:nvSpPr>
          <p:cNvPr id="5" name="Date Placeholder 4"/>
          <p:cNvSpPr>
            <a:spLocks noGrp="1"/>
          </p:cNvSpPr>
          <p:nvPr>
            <p:ph type="dt" idx="11"/>
          </p:nvPr>
        </p:nvSpPr>
        <p:spPr/>
        <p:txBody>
          <a:bodyPr/>
          <a:lstStyle/>
          <a:p>
            <a:fld id="{BC49EE4D-5529-4661-BA30-F6CD3A5AF613}" type="datetime1">
              <a:rPr lang="en-GB" smtClean="0"/>
              <a:pPr/>
              <a:t>05/05/2015</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7</a:t>
            </a:fld>
            <a:endParaRPr lang="en-GB"/>
          </a:p>
        </p:txBody>
      </p:sp>
    </p:spTree>
    <p:extLst>
      <p:ext uri="{BB962C8B-B14F-4D97-AF65-F5344CB8AC3E}">
        <p14:creationId xmlns:p14="http://schemas.microsoft.com/office/powerpoint/2010/main" val="3109507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sz="1200" dirty="0" smtClean="0">
                <a:latin typeface="Arial" panose="020B0604020202020204" pitchFamily="34" charset="0"/>
              </a:rPr>
              <a:t>A scanning probe has three axes of deflection - X, Y and Z. The SP80 uses parallel-acting springs to allow each axis to move relative to one another. Each axis moves in an arc, resulting in a small amount of motion in a direction perpendicular to the axis that is moving. This small deflection - or inter-axis error - must be accounted for to ensure that the position of the stylus is accurately known. </a:t>
            </a:r>
          </a:p>
          <a:p>
            <a:r>
              <a:rPr lang="en-GB" altLang="en-US" sz="1200" dirty="0" smtClean="0">
                <a:latin typeface="Arial" panose="020B0604020202020204" pitchFamily="34" charset="0"/>
              </a:rPr>
              <a:t>In the SP80, the three axes are arranged to form a unique 'box spring', making for a very compact design. The transducer (position sensing) system is located behind the spring assembly. </a:t>
            </a:r>
          </a:p>
          <a:p>
            <a:endParaRPr lang="en-GB" altLang="en-US" sz="1200" b="1" dirty="0" smtClean="0">
              <a:latin typeface="Arial" panose="020B0604020202020204" pitchFamily="34" charset="0"/>
            </a:endParaRPr>
          </a:p>
          <a:p>
            <a:r>
              <a:rPr lang="en-GB" altLang="en-US" sz="1200" b="1" dirty="0" smtClean="0">
                <a:latin typeface="Arial" panose="020B0604020202020204" pitchFamily="34" charset="0"/>
              </a:rPr>
              <a:t>Isolated optical metrology</a:t>
            </a:r>
          </a:p>
          <a:p>
            <a:endParaRPr lang="en-GB" altLang="en-US" sz="1200" dirty="0" smtClean="0">
              <a:latin typeface="Arial" panose="020B0604020202020204" pitchFamily="34" charset="0"/>
            </a:endParaRPr>
          </a:p>
          <a:p>
            <a:r>
              <a:rPr lang="en-GB" altLang="en-US" sz="1200" dirty="0" smtClean="0">
                <a:latin typeface="Arial" panose="020B0604020202020204" pitchFamily="34" charset="0"/>
              </a:rPr>
              <a:t>Renishaw's SP80 probe mechanism features a transducer system with readheads fixed to the body of the probe, measuring the deflection in each direction on a target mounted to the moving mechanism. This arrangement means that any inter-axis errors caused by the arc motion of each pair of parallel-acting springs are directly measured by the sensor system - the deflection in each direction is measured 'back to earth'.  The motion of the stylus is measured directly by the readheads, meaning that the system is not reliant on the mechanical design of the structure for its accuracy.</a:t>
            </a:r>
          </a:p>
          <a:p>
            <a:r>
              <a:rPr lang="en-GB" altLang="en-US" sz="1200" dirty="0" smtClean="0">
                <a:latin typeface="Arial" panose="020B0604020202020204" pitchFamily="34" charset="0"/>
              </a:rPr>
              <a:t>The illustration on this slide shows a schematic of an SP80 mechanism featuring position sensitive detectors (PSDs) lit by </a:t>
            </a:r>
            <a:r>
              <a:rPr lang="en-GB" altLang="en-US" sz="1200" dirty="0" err="1" smtClean="0">
                <a:latin typeface="Arial" panose="020B0604020202020204" pitchFamily="34" charset="0"/>
              </a:rPr>
              <a:t>LEDs</a:t>
            </a:r>
            <a:r>
              <a:rPr lang="en-GB" altLang="en-US" sz="1200" dirty="0" smtClean="0">
                <a:latin typeface="Arial" panose="020B0604020202020204" pitchFamily="34" charset="0"/>
              </a:rPr>
              <a:t> shining through precision slits.</a:t>
            </a:r>
          </a:p>
          <a:p>
            <a:r>
              <a:rPr lang="en-GB" altLang="en-US" sz="1200" dirty="0" smtClean="0">
                <a:latin typeface="Arial" panose="020B0604020202020204" pitchFamily="34" charset="0"/>
              </a:rPr>
              <a:t>By contrast, probes that feature position sensing devices mounted to each axis can only measure linear deflections relative to the axis above. They cannot detect inter-axis errors, nor errors of squareness of the probe axes.  Whilst these errors can be compensated, this is not necessary for a Renishaw scanning probe. </a:t>
            </a:r>
          </a:p>
          <a:p>
            <a:r>
              <a:rPr lang="en-GB" altLang="en-US" sz="1200" dirty="0" smtClean="0">
                <a:latin typeface="Arial" panose="020B0604020202020204" pitchFamily="34" charset="0"/>
              </a:rPr>
              <a:t>Isolated optical metrology systems can detect sources of variable error such as thermal and dynamic effects. Stacked axis probes cannot detect these and so perform less well in real world conditions, or when scanning quickly.</a:t>
            </a:r>
          </a:p>
        </p:txBody>
      </p:sp>
      <p:sp>
        <p:nvSpPr>
          <p:cNvPr id="4" name="Header Placeholder 3"/>
          <p:cNvSpPr>
            <a:spLocks noGrp="1"/>
          </p:cNvSpPr>
          <p:nvPr>
            <p:ph type="hdr" sz="quarter" idx="10"/>
          </p:nvPr>
        </p:nvSpPr>
        <p:spPr/>
        <p:txBody>
          <a:bodyPr/>
          <a:lstStyle/>
          <a:p>
            <a:r>
              <a:rPr lang="en-GB" smtClean="0"/>
              <a:t>Renishaw plc</a:t>
            </a:r>
            <a:endParaRPr lang="en-GB"/>
          </a:p>
        </p:txBody>
      </p:sp>
      <p:sp>
        <p:nvSpPr>
          <p:cNvPr id="5" name="Date Placeholder 4"/>
          <p:cNvSpPr>
            <a:spLocks noGrp="1"/>
          </p:cNvSpPr>
          <p:nvPr>
            <p:ph type="dt" idx="11"/>
          </p:nvPr>
        </p:nvSpPr>
        <p:spPr/>
        <p:txBody>
          <a:bodyPr/>
          <a:lstStyle/>
          <a:p>
            <a:fld id="{BC49EE4D-5529-4661-BA30-F6CD3A5AF613}" type="datetime1">
              <a:rPr lang="en-GB" smtClean="0"/>
              <a:pPr/>
              <a:t>05/05/2015</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8</a:t>
            </a:fld>
            <a:endParaRPr lang="en-GB"/>
          </a:p>
        </p:txBody>
      </p:sp>
    </p:spTree>
    <p:extLst>
      <p:ext uri="{BB962C8B-B14F-4D97-AF65-F5344CB8AC3E}">
        <p14:creationId xmlns:p14="http://schemas.microsoft.com/office/powerpoint/2010/main" val="24414199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sz="1200" dirty="0" smtClean="0">
                <a:latin typeface="Arial" panose="020B0604020202020204" pitchFamily="34" charset="0"/>
              </a:rPr>
              <a:t>The SP80 also features isolated optical metrology.  The larger size of this probe allows for a more sophisticated sensor system - the SP80 uses digital readheads and precision gratings as the basis for its position feedback.  This allows for even greater precision.</a:t>
            </a:r>
          </a:p>
          <a:p>
            <a:endParaRPr lang="en-GB" altLang="en-US" sz="1200" dirty="0" smtClean="0">
              <a:latin typeface="Arial" panose="020B0604020202020204" pitchFamily="34" charset="0"/>
            </a:endParaRPr>
          </a:p>
          <a:p>
            <a:r>
              <a:rPr lang="en-GB" altLang="en-US" sz="1200" dirty="0" smtClean="0">
                <a:latin typeface="Arial" panose="020B0604020202020204" pitchFamily="34" charset="0"/>
              </a:rPr>
              <a:t>The digital readheads are each matched to a grating, which contains a series of precisely straight and parallel lines.  Three gratings are attached to the moving mechanism, each one aligned with an axis of motion.  The squareness of these gratings is calibrated, so that any slight misalignments are corrected in the probe output.  The readheads interpolate the signal from the gratings to produce a digital output at 20 nm resolution.</a:t>
            </a:r>
          </a:p>
          <a:p>
            <a:endParaRPr lang="en-GB" altLang="en-US" sz="1200" dirty="0" smtClean="0">
              <a:latin typeface="Arial" panose="020B0604020202020204" pitchFamily="34" charset="0"/>
            </a:endParaRPr>
          </a:p>
          <a:p>
            <a:r>
              <a:rPr lang="en-GB" altLang="en-US" sz="1200" dirty="0" smtClean="0">
                <a:latin typeface="Arial" panose="020B0604020202020204" pitchFamily="34" charset="0"/>
              </a:rPr>
              <a:t>The accuracy of the overall {</a:t>
            </a:r>
            <a:r>
              <a:rPr lang="en-GB" altLang="en-US" sz="1200" dirty="0" err="1" smtClean="0">
                <a:latin typeface="Arial" panose="020B0604020202020204" pitchFamily="34" charset="0"/>
              </a:rPr>
              <a:t>x.y.z</a:t>
            </a:r>
            <a:r>
              <a:rPr lang="en-GB" altLang="en-US" sz="1200" dirty="0" smtClean="0">
                <a:latin typeface="Arial" panose="020B0604020202020204" pitchFamily="34" charset="0"/>
              </a:rPr>
              <a:t>} deflection of the probe is reliant on the straightness of the lines on the grating surface, and on the performance of the readheads, not on the design of the probe mechanism.  The performance results speak for themselves.</a:t>
            </a:r>
          </a:p>
          <a:p>
            <a:endParaRPr lang="en-GB" altLang="en-US" sz="1200" dirty="0" smtClean="0">
              <a:latin typeface="Arial" panose="020B0604020202020204" pitchFamily="34" charset="0"/>
            </a:endParaRPr>
          </a:p>
          <a:p>
            <a:r>
              <a:rPr lang="en-GB" altLang="en-US" sz="1200" dirty="0" smtClean="0">
                <a:latin typeface="Arial" panose="020B0604020202020204" pitchFamily="34" charset="0"/>
              </a:rPr>
              <a:t>NOTE:  ISO Tij is the result generally quoted for scanning probes.  It is the total span of readings in the measured data set.  Renishaw also quotes ISO Diff values - the maximum radial error from the calibrated perfect sphere to the measured values.</a:t>
            </a:r>
          </a:p>
          <a:p>
            <a:endParaRPr lang="en-GB" altLang="en-US" sz="1200" dirty="0" smtClean="0">
              <a:latin typeface="Arial" panose="020B0604020202020204" pitchFamily="34" charset="0"/>
            </a:endParaRPr>
          </a:p>
          <a:p>
            <a:r>
              <a:rPr lang="en-GB" altLang="en-US" sz="1200" b="1" dirty="0" smtClean="0">
                <a:latin typeface="Arial" panose="020B0604020202020204" pitchFamily="34" charset="0"/>
              </a:rPr>
              <a:t>Note</a:t>
            </a:r>
            <a:r>
              <a:rPr lang="en-GB" altLang="en-US" sz="1200" dirty="0" smtClean="0">
                <a:latin typeface="Arial" panose="020B0604020202020204" pitchFamily="34" charset="0"/>
              </a:rPr>
              <a:t> that these results are for unknown path scans and are raw data with no filter applied.  When a 60 Hz harmonic filter is used, the Tij value for SP80 in this test fell to </a:t>
            </a:r>
            <a:r>
              <a:rPr lang="en-GB" altLang="en-US" sz="1200" b="1" dirty="0" smtClean="0">
                <a:latin typeface="Arial" panose="020B0604020202020204" pitchFamily="34" charset="0"/>
              </a:rPr>
              <a:t>0.6 microns</a:t>
            </a:r>
            <a:r>
              <a:rPr lang="en-GB" altLang="en-US" sz="1200" dirty="0" smtClean="0">
                <a:latin typeface="Arial" panose="020B0604020202020204" pitchFamily="34" charset="0"/>
              </a:rPr>
              <a:t>.</a:t>
            </a:r>
          </a:p>
          <a:p>
            <a:endParaRPr lang="en-GB" altLang="en-US" sz="1200" dirty="0" smtClean="0">
              <a:latin typeface="Arial" panose="020B0604020202020204" pitchFamily="34" charset="0"/>
            </a:endParaRPr>
          </a:p>
          <a:p>
            <a:r>
              <a:rPr lang="en-GB" altLang="en-US" sz="1200" dirty="0" smtClean="0">
                <a:latin typeface="Arial" panose="020B0604020202020204" pitchFamily="34" charset="0"/>
              </a:rPr>
              <a:t>Other details for the ISO test:</a:t>
            </a:r>
          </a:p>
          <a:p>
            <a:r>
              <a:rPr lang="en-GB" altLang="en-US" sz="1200" dirty="0" smtClean="0">
                <a:latin typeface="Arial" panose="020B0604020202020204" pitchFamily="34" charset="0"/>
              </a:rPr>
              <a:t>Scanning speed = 5 mm/sec</a:t>
            </a:r>
          </a:p>
          <a:p>
            <a:r>
              <a:rPr lang="en-GB" altLang="en-US" sz="1200" dirty="0" smtClean="0">
                <a:latin typeface="Arial" panose="020B0604020202020204" pitchFamily="34" charset="0"/>
              </a:rPr>
              <a:t>Scanning deflection = 0.5 mm</a:t>
            </a:r>
          </a:p>
          <a:p>
            <a:r>
              <a:rPr lang="en-GB" altLang="en-US" sz="1200" dirty="0" smtClean="0">
                <a:latin typeface="Arial" panose="020B0604020202020204" pitchFamily="34" charset="0"/>
              </a:rPr>
              <a:t>Total points taken = 2,619</a:t>
            </a:r>
          </a:p>
        </p:txBody>
      </p:sp>
      <p:sp>
        <p:nvSpPr>
          <p:cNvPr id="4" name="Header Placeholder 3"/>
          <p:cNvSpPr>
            <a:spLocks noGrp="1"/>
          </p:cNvSpPr>
          <p:nvPr>
            <p:ph type="hdr" sz="quarter" idx="10"/>
          </p:nvPr>
        </p:nvSpPr>
        <p:spPr/>
        <p:txBody>
          <a:bodyPr/>
          <a:lstStyle/>
          <a:p>
            <a:r>
              <a:rPr lang="en-GB" smtClean="0"/>
              <a:t>Renishaw plc</a:t>
            </a:r>
            <a:endParaRPr lang="en-GB"/>
          </a:p>
        </p:txBody>
      </p:sp>
      <p:sp>
        <p:nvSpPr>
          <p:cNvPr id="5" name="Date Placeholder 4"/>
          <p:cNvSpPr>
            <a:spLocks noGrp="1"/>
          </p:cNvSpPr>
          <p:nvPr>
            <p:ph type="dt" idx="11"/>
          </p:nvPr>
        </p:nvSpPr>
        <p:spPr/>
        <p:txBody>
          <a:bodyPr/>
          <a:lstStyle/>
          <a:p>
            <a:fld id="{BC49EE4D-5529-4661-BA30-F6CD3A5AF613}" type="datetime1">
              <a:rPr lang="en-GB" smtClean="0"/>
              <a:pPr/>
              <a:t>05/05/2015</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9</a:t>
            </a:fld>
            <a:endParaRPr lang="en-GB"/>
          </a:p>
        </p:txBody>
      </p:sp>
    </p:spTree>
    <p:extLst>
      <p:ext uri="{BB962C8B-B14F-4D97-AF65-F5344CB8AC3E}">
        <p14:creationId xmlns:p14="http://schemas.microsoft.com/office/powerpoint/2010/main" val="3301311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sz="1200" dirty="0" smtClean="0">
              <a:latin typeface="Arial" panose="020B0604020202020204" pitchFamily="34" charset="0"/>
            </a:endParaRPr>
          </a:p>
        </p:txBody>
      </p:sp>
      <p:sp>
        <p:nvSpPr>
          <p:cNvPr id="4" name="Header Placeholder 3"/>
          <p:cNvSpPr>
            <a:spLocks noGrp="1"/>
          </p:cNvSpPr>
          <p:nvPr>
            <p:ph type="hdr" sz="quarter" idx="10"/>
          </p:nvPr>
        </p:nvSpPr>
        <p:spPr/>
        <p:txBody>
          <a:bodyPr/>
          <a:lstStyle/>
          <a:p>
            <a:r>
              <a:rPr lang="en-GB" smtClean="0"/>
              <a:t>Renishaw plc</a:t>
            </a:r>
            <a:endParaRPr lang="en-GB"/>
          </a:p>
        </p:txBody>
      </p:sp>
      <p:sp>
        <p:nvSpPr>
          <p:cNvPr id="5" name="Date Placeholder 4"/>
          <p:cNvSpPr>
            <a:spLocks noGrp="1"/>
          </p:cNvSpPr>
          <p:nvPr>
            <p:ph type="dt" idx="11"/>
          </p:nvPr>
        </p:nvSpPr>
        <p:spPr/>
        <p:txBody>
          <a:bodyPr/>
          <a:lstStyle/>
          <a:p>
            <a:fld id="{BC49EE4D-5529-4661-BA30-F6CD3A5AF613}" type="datetime1">
              <a:rPr lang="en-GB" smtClean="0"/>
              <a:pPr/>
              <a:t>05/05/2015</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10</a:t>
            </a:fld>
            <a:endParaRPr lang="en-GB"/>
          </a:p>
        </p:txBody>
      </p:sp>
    </p:spTree>
    <p:extLst>
      <p:ext uri="{BB962C8B-B14F-4D97-AF65-F5344CB8AC3E}">
        <p14:creationId xmlns:p14="http://schemas.microsoft.com/office/powerpoint/2010/main" val="19587985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sz="1200" dirty="0" smtClean="0">
              <a:latin typeface="Arial" panose="020B0604020202020204" pitchFamily="34" charset="0"/>
            </a:endParaRPr>
          </a:p>
        </p:txBody>
      </p:sp>
      <p:sp>
        <p:nvSpPr>
          <p:cNvPr id="4" name="Header Placeholder 3"/>
          <p:cNvSpPr>
            <a:spLocks noGrp="1"/>
          </p:cNvSpPr>
          <p:nvPr>
            <p:ph type="hdr" sz="quarter" idx="10"/>
          </p:nvPr>
        </p:nvSpPr>
        <p:spPr/>
        <p:txBody>
          <a:bodyPr/>
          <a:lstStyle/>
          <a:p>
            <a:r>
              <a:rPr lang="en-GB" smtClean="0"/>
              <a:t>Renishaw plc</a:t>
            </a:r>
            <a:endParaRPr lang="en-GB"/>
          </a:p>
        </p:txBody>
      </p:sp>
      <p:sp>
        <p:nvSpPr>
          <p:cNvPr id="5" name="Date Placeholder 4"/>
          <p:cNvSpPr>
            <a:spLocks noGrp="1"/>
          </p:cNvSpPr>
          <p:nvPr>
            <p:ph type="dt" idx="11"/>
          </p:nvPr>
        </p:nvSpPr>
        <p:spPr/>
        <p:txBody>
          <a:bodyPr/>
          <a:lstStyle/>
          <a:p>
            <a:fld id="{BC49EE4D-5529-4661-BA30-F6CD3A5AF613}" type="datetime1">
              <a:rPr lang="en-GB" smtClean="0"/>
              <a:pPr/>
              <a:t>05/05/2015</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11</a:t>
            </a:fld>
            <a:endParaRPr lang="en-GB"/>
          </a:p>
        </p:txBody>
      </p:sp>
    </p:spTree>
    <p:extLst>
      <p:ext uri="{BB962C8B-B14F-4D97-AF65-F5344CB8AC3E}">
        <p14:creationId xmlns:p14="http://schemas.microsoft.com/office/powerpoint/2010/main" val="9102633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179" name="Rectangle 11"/>
          <p:cNvSpPr>
            <a:spLocks noGrp="1" noChangeArrowheads="1"/>
          </p:cNvSpPr>
          <p:nvPr>
            <p:ph type="ctrTitle"/>
          </p:nvPr>
        </p:nvSpPr>
        <p:spPr>
          <a:xfrm>
            <a:off x="467544" y="1419622"/>
            <a:ext cx="7681936" cy="1714500"/>
          </a:xfrm>
          <a:prstGeom prst="rect">
            <a:avLst/>
          </a:prstGeom>
          <a:noFill/>
          <a:effectLst>
            <a:outerShdw dist="17961" dir="2700000" algn="ctr" rotWithShape="0">
              <a:schemeClr val="bg2"/>
            </a:outerShdw>
          </a:effectLst>
        </p:spPr>
        <p:txBody>
          <a:bodyPr/>
          <a:lstStyle>
            <a:lvl1pPr>
              <a:defRPr sz="3600">
                <a:solidFill>
                  <a:srgbClr val="FF9934"/>
                </a:solidFill>
              </a:defRPr>
            </a:lvl1pPr>
          </a:lstStyle>
          <a:p>
            <a:r>
              <a:rPr lang="en-US" smtClean="0"/>
              <a:t>Click to edit Master title style</a:t>
            </a:r>
            <a:endParaRPr lang="en-GB"/>
          </a:p>
        </p:txBody>
      </p:sp>
      <p:sp>
        <p:nvSpPr>
          <p:cNvPr id="7180" name="Rectangle 12"/>
          <p:cNvSpPr>
            <a:spLocks noGrp="1" noChangeArrowheads="1"/>
          </p:cNvSpPr>
          <p:nvPr>
            <p:ph type="subTitle" idx="1"/>
          </p:nvPr>
        </p:nvSpPr>
        <p:spPr>
          <a:xfrm>
            <a:off x="467544" y="3543300"/>
            <a:ext cx="7671424" cy="914400"/>
          </a:xfrm>
        </p:spPr>
        <p:txBody>
          <a:bodyPr/>
          <a:lstStyle>
            <a:lvl1pPr marL="0" indent="0">
              <a:buFontTx/>
              <a:buNone/>
              <a:defRPr sz="2400"/>
            </a:lvl1pPr>
          </a:lstStyle>
          <a:p>
            <a:r>
              <a:rPr lang="en-US" smtClean="0"/>
              <a:t>Click to edit Master subtitle style</a:t>
            </a:r>
            <a:endParaRPr lang="en-GB"/>
          </a:p>
        </p:txBody>
      </p:sp>
      <p:pic>
        <p:nvPicPr>
          <p:cNvPr id="9" name="Picture 33" descr="D:\pri_strap_PC\digital\reg\rn_2307.jpg"/>
          <p:cNvPicPr>
            <a:picLocks noChangeAspect="1" noChangeArrowheads="1"/>
          </p:cNvPicPr>
          <p:nvPr userDrawn="1"/>
        </p:nvPicPr>
        <p:blipFill>
          <a:blip r:embed="rId2" cstate="print"/>
          <a:srcRect l="8772" t="23843" r="8772" b="23843"/>
          <a:stretch>
            <a:fillRect/>
          </a:stretch>
        </p:blipFill>
        <p:spPr bwMode="auto">
          <a:xfrm>
            <a:off x="474439" y="186342"/>
            <a:ext cx="1649289" cy="393022"/>
          </a:xfrm>
          <a:prstGeom prst="rect">
            <a:avLst/>
          </a:prstGeom>
          <a:noFill/>
          <a:ln w="9525">
            <a:noFill/>
            <a:miter lim="800000"/>
            <a:headEnd/>
            <a:tailEnd/>
          </a:ln>
        </p:spPr>
      </p:pic>
      <p:sp>
        <p:nvSpPr>
          <p:cNvPr id="14" name="Rectangle 13"/>
          <p:cNvSpPr>
            <a:spLocks noChangeArrowheads="1"/>
          </p:cNvSpPr>
          <p:nvPr userDrawn="1"/>
        </p:nvSpPr>
        <p:spPr bwMode="auto">
          <a:xfrm>
            <a:off x="0" y="699542"/>
            <a:ext cx="9144000" cy="507600"/>
          </a:xfrm>
          <a:prstGeom prst="rect">
            <a:avLst/>
          </a:prstGeom>
          <a:solidFill>
            <a:srgbClr val="FF9933"/>
          </a:solidFill>
          <a:ln w="9525">
            <a:noFill/>
            <a:miter lim="800000"/>
            <a:headEnd/>
            <a:tailEnd/>
          </a:ln>
          <a:effectLst/>
        </p:spPr>
        <p:txBody>
          <a:bodyPr wrap="none" anchor="ctr"/>
          <a:lstStyle/>
          <a:p>
            <a:endParaRPr lang="en-GB"/>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347614"/>
            <a:ext cx="8280920" cy="333037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Rectangle 15"/>
          <p:cNvSpPr>
            <a:spLocks noGrp="1" noChangeArrowheads="1"/>
          </p:cNvSpPr>
          <p:nvPr>
            <p:ph type="title"/>
          </p:nvPr>
        </p:nvSpPr>
        <p:spPr bwMode="auto">
          <a:xfrm>
            <a:off x="360104" y="736118"/>
            <a:ext cx="8414648" cy="33456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400"/>
            </a:lvl1pPr>
          </a:lstStyle>
          <a:p>
            <a:pPr lvl="0"/>
            <a:r>
              <a:rPr lang="en-US" dirty="0" smtClean="0"/>
              <a:t>Click to edit Master title style</a:t>
            </a:r>
            <a:endParaRPr lang="en-GB" dirty="0"/>
          </a:p>
        </p:txBody>
      </p:sp>
      <p:sp>
        <p:nvSpPr>
          <p:cNvPr id="7" name="Footer Placeholder 3"/>
          <p:cNvSpPr>
            <a:spLocks noGrp="1"/>
          </p:cNvSpPr>
          <p:nvPr>
            <p:ph type="ftr" sz="quarter" idx="3"/>
          </p:nvPr>
        </p:nvSpPr>
        <p:spPr>
          <a:xfrm>
            <a:off x="3635896" y="4894008"/>
            <a:ext cx="4953000" cy="192342"/>
          </a:xfrm>
          <a:prstGeom prst="rect">
            <a:avLst/>
          </a:prstGeom>
        </p:spPr>
        <p:txBody>
          <a:bodyPr/>
          <a:lstStyle>
            <a:lvl1pPr>
              <a:defRPr sz="1000">
                <a:solidFill>
                  <a:schemeClr val="tx2">
                    <a:lumMod val="75000"/>
                  </a:schemeClr>
                </a:solidFill>
              </a:defRPr>
            </a:lvl1pPr>
          </a:lstStyle>
          <a:p>
            <a:r>
              <a:rPr lang="en-US" dirty="0" smtClean="0"/>
              <a:t>Footer</a:t>
            </a:r>
            <a:endParaRPr lang="en-US" dirty="0"/>
          </a:p>
        </p:txBody>
      </p:sp>
      <p:sp>
        <p:nvSpPr>
          <p:cNvPr id="9" name="Slide Number Placeholder 4"/>
          <p:cNvSpPr>
            <a:spLocks noGrp="1"/>
          </p:cNvSpPr>
          <p:nvPr>
            <p:ph type="sldNum" sz="quarter" idx="4"/>
          </p:nvPr>
        </p:nvSpPr>
        <p:spPr>
          <a:xfrm>
            <a:off x="1218499" y="4893249"/>
            <a:ext cx="792089" cy="171450"/>
          </a:xfrm>
          <a:prstGeom prst="rect">
            <a:avLst/>
          </a:prstGeom>
        </p:spPr>
        <p:txBody>
          <a:bodyPr/>
          <a:lstStyle>
            <a:lvl1pPr>
              <a:defRPr sz="1000"/>
            </a:lvl1pPr>
          </a:lstStyle>
          <a:p>
            <a:r>
              <a:rPr lang="en-US" dirty="0" smtClean="0"/>
              <a:t>Slide </a:t>
            </a:r>
            <a:fld id="{2C3277D1-BC98-493B-8101-346FFB0B7EC5}" type="slidenum">
              <a:rPr lang="en-US" smtClean="0"/>
              <a:pPr/>
              <a:t>‹#›</a:t>
            </a:fld>
            <a:endParaRPr lang="en-US" dirty="0"/>
          </a:p>
        </p:txBody>
      </p:sp>
      <p:sp>
        <p:nvSpPr>
          <p:cNvPr id="10" name="Date Placeholder 5"/>
          <p:cNvSpPr>
            <a:spLocks noGrp="1"/>
          </p:cNvSpPr>
          <p:nvPr>
            <p:ph type="dt" sz="half" idx="2"/>
          </p:nvPr>
        </p:nvSpPr>
        <p:spPr>
          <a:xfrm>
            <a:off x="395539" y="4894009"/>
            <a:ext cx="864095" cy="180975"/>
          </a:xfrm>
          <a:prstGeom prst="rect">
            <a:avLst/>
          </a:prstGeom>
        </p:spPr>
        <p:txBody>
          <a:bodyPr/>
          <a:lstStyle>
            <a:lvl1pPr>
              <a:defRPr sz="1000"/>
            </a:lvl1pPr>
          </a:lstStyle>
          <a:p>
            <a:fld id="{AF45947B-E012-4C20-AB64-3361ABD2C134}" type="datetime1">
              <a:rPr lang="en-US" smtClean="0"/>
              <a:pPr/>
              <a:t>5/5/2015</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Footer Placeholder 3"/>
          <p:cNvSpPr>
            <a:spLocks noGrp="1"/>
          </p:cNvSpPr>
          <p:nvPr>
            <p:ph type="ftr" sz="quarter" idx="3"/>
          </p:nvPr>
        </p:nvSpPr>
        <p:spPr>
          <a:xfrm>
            <a:off x="3635896" y="4894008"/>
            <a:ext cx="4953000" cy="192342"/>
          </a:xfrm>
          <a:prstGeom prst="rect">
            <a:avLst/>
          </a:prstGeom>
        </p:spPr>
        <p:txBody>
          <a:bodyPr/>
          <a:lstStyle>
            <a:lvl1pPr>
              <a:defRPr sz="1000">
                <a:solidFill>
                  <a:schemeClr val="tx2">
                    <a:lumMod val="75000"/>
                  </a:schemeClr>
                </a:solidFill>
              </a:defRPr>
            </a:lvl1pPr>
          </a:lstStyle>
          <a:p>
            <a:r>
              <a:rPr lang="en-US" dirty="0" smtClean="0"/>
              <a:t>Footer</a:t>
            </a:r>
            <a:endParaRPr lang="en-US" dirty="0"/>
          </a:p>
        </p:txBody>
      </p:sp>
      <p:sp>
        <p:nvSpPr>
          <p:cNvPr id="7" name="Slide Number Placeholder 4"/>
          <p:cNvSpPr>
            <a:spLocks noGrp="1"/>
          </p:cNvSpPr>
          <p:nvPr>
            <p:ph type="sldNum" sz="quarter" idx="4"/>
          </p:nvPr>
        </p:nvSpPr>
        <p:spPr>
          <a:xfrm>
            <a:off x="1218499" y="4893249"/>
            <a:ext cx="792089" cy="171450"/>
          </a:xfrm>
          <a:prstGeom prst="rect">
            <a:avLst/>
          </a:prstGeom>
        </p:spPr>
        <p:txBody>
          <a:bodyPr/>
          <a:lstStyle>
            <a:lvl1pPr>
              <a:defRPr sz="1000"/>
            </a:lvl1pPr>
          </a:lstStyle>
          <a:p>
            <a:r>
              <a:rPr lang="en-US" dirty="0" smtClean="0"/>
              <a:t>Slide </a:t>
            </a:r>
            <a:fld id="{2C3277D1-BC98-493B-8101-346FFB0B7EC5}" type="slidenum">
              <a:rPr lang="en-US" smtClean="0"/>
              <a:pPr/>
              <a:t>‹#›</a:t>
            </a:fld>
            <a:endParaRPr lang="en-US" dirty="0"/>
          </a:p>
        </p:txBody>
      </p:sp>
      <p:sp>
        <p:nvSpPr>
          <p:cNvPr id="8" name="Date Placeholder 5"/>
          <p:cNvSpPr>
            <a:spLocks noGrp="1"/>
          </p:cNvSpPr>
          <p:nvPr>
            <p:ph type="dt" sz="half" idx="2"/>
          </p:nvPr>
        </p:nvSpPr>
        <p:spPr>
          <a:xfrm>
            <a:off x="395539" y="4894009"/>
            <a:ext cx="864095" cy="180975"/>
          </a:xfrm>
          <a:prstGeom prst="rect">
            <a:avLst/>
          </a:prstGeom>
        </p:spPr>
        <p:txBody>
          <a:bodyPr/>
          <a:lstStyle>
            <a:lvl1pPr>
              <a:defRPr sz="1000"/>
            </a:lvl1pPr>
          </a:lstStyle>
          <a:p>
            <a:fld id="{AF45947B-E012-4C20-AB64-3361ABD2C134}" type="datetime1">
              <a:rPr lang="en-US" smtClean="0"/>
              <a:pPr/>
              <a:t>5/5/2015</a:t>
            </a:fld>
            <a:endParaRPr lang="en-US" dirty="0"/>
          </a:p>
        </p:txBody>
      </p:sp>
      <p:sp>
        <p:nvSpPr>
          <p:cNvPr id="13" name="Rectangle 15"/>
          <p:cNvSpPr>
            <a:spLocks noGrp="1" noChangeArrowheads="1"/>
          </p:cNvSpPr>
          <p:nvPr>
            <p:ph type="title"/>
          </p:nvPr>
        </p:nvSpPr>
        <p:spPr bwMode="auto">
          <a:xfrm>
            <a:off x="360104" y="736118"/>
            <a:ext cx="8414648" cy="33456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400"/>
            </a:lvl1pPr>
          </a:lstStyle>
          <a:p>
            <a:pPr lvl="0"/>
            <a:r>
              <a:rPr lang="en-US" smtClean="0"/>
              <a:t>Click to edit Master title style</a:t>
            </a:r>
            <a:endParaRPr lang="en-GB"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10" name="Footer Placeholder 3"/>
          <p:cNvSpPr>
            <a:spLocks noGrp="1"/>
          </p:cNvSpPr>
          <p:nvPr>
            <p:ph type="ftr" sz="quarter" idx="3"/>
          </p:nvPr>
        </p:nvSpPr>
        <p:spPr>
          <a:xfrm>
            <a:off x="3635896" y="4894008"/>
            <a:ext cx="4953000" cy="192342"/>
          </a:xfrm>
          <a:prstGeom prst="rect">
            <a:avLst/>
          </a:prstGeom>
        </p:spPr>
        <p:txBody>
          <a:bodyPr/>
          <a:lstStyle>
            <a:lvl1pPr>
              <a:defRPr sz="1000">
                <a:solidFill>
                  <a:schemeClr val="tx2">
                    <a:lumMod val="75000"/>
                  </a:schemeClr>
                </a:solidFill>
              </a:defRPr>
            </a:lvl1pPr>
          </a:lstStyle>
          <a:p>
            <a:r>
              <a:rPr lang="en-US" dirty="0" smtClean="0"/>
              <a:t>Footer</a:t>
            </a:r>
            <a:endParaRPr lang="en-US" dirty="0"/>
          </a:p>
        </p:txBody>
      </p:sp>
      <p:sp>
        <p:nvSpPr>
          <p:cNvPr id="11" name="Slide Number Placeholder 4"/>
          <p:cNvSpPr>
            <a:spLocks noGrp="1"/>
          </p:cNvSpPr>
          <p:nvPr>
            <p:ph type="sldNum" sz="quarter" idx="4"/>
          </p:nvPr>
        </p:nvSpPr>
        <p:spPr>
          <a:xfrm>
            <a:off x="1218499" y="4893249"/>
            <a:ext cx="792089" cy="171450"/>
          </a:xfrm>
          <a:prstGeom prst="rect">
            <a:avLst/>
          </a:prstGeom>
        </p:spPr>
        <p:txBody>
          <a:bodyPr/>
          <a:lstStyle>
            <a:lvl1pPr>
              <a:defRPr sz="1000"/>
            </a:lvl1pPr>
          </a:lstStyle>
          <a:p>
            <a:r>
              <a:rPr lang="en-US" dirty="0" smtClean="0"/>
              <a:t>Slide </a:t>
            </a:r>
            <a:fld id="{2C3277D1-BC98-493B-8101-346FFB0B7EC5}" type="slidenum">
              <a:rPr lang="en-US" smtClean="0"/>
              <a:pPr/>
              <a:t>‹#›</a:t>
            </a:fld>
            <a:endParaRPr lang="en-US" dirty="0"/>
          </a:p>
        </p:txBody>
      </p:sp>
      <p:sp>
        <p:nvSpPr>
          <p:cNvPr id="12" name="Date Placeholder 5"/>
          <p:cNvSpPr>
            <a:spLocks noGrp="1"/>
          </p:cNvSpPr>
          <p:nvPr>
            <p:ph type="dt" sz="half" idx="2"/>
          </p:nvPr>
        </p:nvSpPr>
        <p:spPr>
          <a:xfrm>
            <a:off x="395539" y="4894009"/>
            <a:ext cx="864095" cy="180975"/>
          </a:xfrm>
          <a:prstGeom prst="rect">
            <a:avLst/>
          </a:prstGeom>
        </p:spPr>
        <p:txBody>
          <a:bodyPr/>
          <a:lstStyle>
            <a:lvl1pPr>
              <a:defRPr sz="1000"/>
            </a:lvl1pPr>
          </a:lstStyle>
          <a:p>
            <a:fld id="{AF45947B-E012-4C20-AB64-3361ABD2C134}" type="datetime1">
              <a:rPr lang="en-US" smtClean="0"/>
              <a:pPr/>
              <a:t>5/5/2015</a:t>
            </a:fld>
            <a:endParaRPr lang="en-US" dirty="0"/>
          </a:p>
        </p:txBody>
      </p:sp>
    </p:spTree>
    <p:extLst>
      <p:ext uri="{BB962C8B-B14F-4D97-AF65-F5344CB8AC3E}">
        <p14:creationId xmlns:p14="http://schemas.microsoft.com/office/powerpoint/2010/main" val="170274376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55" name="Rectangle 11"/>
          <p:cNvSpPr>
            <a:spLocks noGrp="1" noChangeArrowheads="1"/>
          </p:cNvSpPr>
          <p:nvPr>
            <p:ph type="body" idx="1"/>
          </p:nvPr>
        </p:nvSpPr>
        <p:spPr bwMode="auto">
          <a:xfrm>
            <a:off x="395536" y="1401619"/>
            <a:ext cx="8208912" cy="340237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Rectangle 4"/>
          <p:cNvSpPr>
            <a:spLocks noChangeArrowheads="1"/>
          </p:cNvSpPr>
          <p:nvPr userDrawn="1"/>
        </p:nvSpPr>
        <p:spPr bwMode="auto">
          <a:xfrm>
            <a:off x="0" y="699542"/>
            <a:ext cx="9144000" cy="507600"/>
          </a:xfrm>
          <a:prstGeom prst="rect">
            <a:avLst/>
          </a:prstGeom>
          <a:solidFill>
            <a:srgbClr val="FF9933"/>
          </a:solidFill>
          <a:ln w="9525">
            <a:noFill/>
            <a:miter lim="800000"/>
            <a:headEnd/>
            <a:tailEnd/>
          </a:ln>
          <a:effectLst/>
        </p:spPr>
        <p:txBody>
          <a:bodyPr wrap="none" anchor="ctr"/>
          <a:lstStyle/>
          <a:p>
            <a:endParaRPr lang="en-GB"/>
          </a:p>
        </p:txBody>
      </p:sp>
      <p:pic>
        <p:nvPicPr>
          <p:cNvPr id="7" name="Picture 33" descr="D:\pri_strap_PC\digital\reg\rn_2307.jpg"/>
          <p:cNvPicPr>
            <a:picLocks noChangeAspect="1" noChangeArrowheads="1"/>
          </p:cNvPicPr>
          <p:nvPr userDrawn="1"/>
        </p:nvPicPr>
        <p:blipFill>
          <a:blip r:embed="rId6" cstate="print"/>
          <a:srcRect l="8772" t="23843" r="8772" b="23843"/>
          <a:stretch>
            <a:fillRect/>
          </a:stretch>
        </p:blipFill>
        <p:spPr bwMode="auto">
          <a:xfrm>
            <a:off x="474439" y="186342"/>
            <a:ext cx="1649289" cy="39302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5" r:id="rId3"/>
    <p:sldLayoutId id="2147483661" r:id="rId4"/>
  </p:sldLayoutIdLst>
  <p:timing>
    <p:tnLst>
      <p:par>
        <p:cTn id="1" dur="indefinite" restart="never" nodeType="tmRoot"/>
      </p:par>
    </p:tnLst>
  </p:timing>
  <p:hf hdr="0" ftr="0"/>
  <p:txStyles>
    <p:titleStyle>
      <a:lvl1pPr algn="l" rtl="0" eaLnBrk="1" fontAlgn="base" hangingPunct="1">
        <a:spcBef>
          <a:spcPct val="0"/>
        </a:spcBef>
        <a:spcAft>
          <a:spcPct val="0"/>
        </a:spcAft>
        <a:defRPr sz="2800" b="1" baseline="0">
          <a:solidFill>
            <a:schemeClr val="bg1"/>
          </a:solidFill>
          <a:latin typeface="+mj-lt"/>
          <a:ea typeface="+mj-ea"/>
          <a:cs typeface="+mj-cs"/>
        </a:defRPr>
      </a:lvl1pPr>
      <a:lvl2pPr algn="l" rtl="0" eaLnBrk="1" fontAlgn="base" hangingPunct="1">
        <a:spcBef>
          <a:spcPct val="0"/>
        </a:spcBef>
        <a:spcAft>
          <a:spcPct val="0"/>
        </a:spcAft>
        <a:defRPr sz="2400" b="1">
          <a:solidFill>
            <a:schemeClr val="bg1"/>
          </a:solidFill>
          <a:latin typeface="Arial" charset="0"/>
        </a:defRPr>
      </a:lvl2pPr>
      <a:lvl3pPr algn="l" rtl="0" eaLnBrk="1" fontAlgn="base" hangingPunct="1">
        <a:spcBef>
          <a:spcPct val="0"/>
        </a:spcBef>
        <a:spcAft>
          <a:spcPct val="0"/>
        </a:spcAft>
        <a:defRPr sz="2400" b="1">
          <a:solidFill>
            <a:schemeClr val="bg1"/>
          </a:solidFill>
          <a:latin typeface="Arial" charset="0"/>
        </a:defRPr>
      </a:lvl3pPr>
      <a:lvl4pPr algn="l" rtl="0" eaLnBrk="1" fontAlgn="base" hangingPunct="1">
        <a:spcBef>
          <a:spcPct val="0"/>
        </a:spcBef>
        <a:spcAft>
          <a:spcPct val="0"/>
        </a:spcAft>
        <a:defRPr sz="2400" b="1">
          <a:solidFill>
            <a:schemeClr val="bg1"/>
          </a:solidFill>
          <a:latin typeface="Arial" charset="0"/>
        </a:defRPr>
      </a:lvl4pPr>
      <a:lvl5pPr algn="l" rtl="0" eaLnBrk="1" fontAlgn="base" hangingPunct="1">
        <a:spcBef>
          <a:spcPct val="0"/>
        </a:spcBef>
        <a:spcAft>
          <a:spcPct val="0"/>
        </a:spcAft>
        <a:defRPr sz="2400" b="1">
          <a:solidFill>
            <a:schemeClr val="bg1"/>
          </a:solidFill>
          <a:latin typeface="Arial" charset="0"/>
        </a:defRPr>
      </a:lvl5pPr>
      <a:lvl6pPr marL="457200" algn="l" rtl="0" eaLnBrk="1" fontAlgn="base" hangingPunct="1">
        <a:spcBef>
          <a:spcPct val="0"/>
        </a:spcBef>
        <a:spcAft>
          <a:spcPct val="0"/>
        </a:spcAft>
        <a:defRPr sz="2400" b="1">
          <a:solidFill>
            <a:schemeClr val="bg1"/>
          </a:solidFill>
          <a:latin typeface="Arial" charset="0"/>
        </a:defRPr>
      </a:lvl6pPr>
      <a:lvl7pPr marL="914400" algn="l" rtl="0" eaLnBrk="1" fontAlgn="base" hangingPunct="1">
        <a:spcBef>
          <a:spcPct val="0"/>
        </a:spcBef>
        <a:spcAft>
          <a:spcPct val="0"/>
        </a:spcAft>
        <a:defRPr sz="2400" b="1">
          <a:solidFill>
            <a:schemeClr val="bg1"/>
          </a:solidFill>
          <a:latin typeface="Arial" charset="0"/>
        </a:defRPr>
      </a:lvl7pPr>
      <a:lvl8pPr marL="1371600" algn="l" rtl="0" eaLnBrk="1" fontAlgn="base" hangingPunct="1">
        <a:spcBef>
          <a:spcPct val="0"/>
        </a:spcBef>
        <a:spcAft>
          <a:spcPct val="0"/>
        </a:spcAft>
        <a:defRPr sz="2400" b="1">
          <a:solidFill>
            <a:schemeClr val="bg1"/>
          </a:solidFill>
          <a:latin typeface="Arial" charset="0"/>
        </a:defRPr>
      </a:lvl8pPr>
      <a:lvl9pPr marL="1828800" algn="l" rtl="0" eaLnBrk="1" fontAlgn="base" hangingPunct="1">
        <a:spcBef>
          <a:spcPct val="0"/>
        </a:spcBef>
        <a:spcAft>
          <a:spcPct val="0"/>
        </a:spcAft>
        <a:defRPr sz="2400" b="1">
          <a:solidFill>
            <a:schemeClr val="bg1"/>
          </a:solidFill>
          <a:latin typeface="Arial" charset="0"/>
        </a:defRPr>
      </a:lvl9pPr>
    </p:titleStyle>
    <p:bodyStyle>
      <a:lvl1pPr marL="193675" indent="-193675" algn="l" rtl="0" eaLnBrk="1" fontAlgn="base" hangingPunct="1">
        <a:spcBef>
          <a:spcPct val="20000"/>
        </a:spcBef>
        <a:spcAft>
          <a:spcPct val="0"/>
        </a:spcAft>
        <a:buChar char="•"/>
        <a:defRPr sz="2000">
          <a:solidFill>
            <a:schemeClr val="tx1"/>
          </a:solidFill>
          <a:latin typeface="+mn-lt"/>
          <a:ea typeface="+mn-ea"/>
          <a:cs typeface="+mn-cs"/>
        </a:defRPr>
      </a:lvl1pPr>
      <a:lvl2pPr marL="566738" indent="-182563" algn="l" rtl="0" eaLnBrk="1" fontAlgn="base" hangingPunct="1">
        <a:spcBef>
          <a:spcPct val="20000"/>
        </a:spcBef>
        <a:spcAft>
          <a:spcPct val="0"/>
        </a:spcAft>
        <a:buChar char="–"/>
        <a:defRPr>
          <a:solidFill>
            <a:schemeClr val="tx1"/>
          </a:solidFill>
          <a:latin typeface="+mn-lt"/>
        </a:defRPr>
      </a:lvl2pPr>
      <a:lvl3pPr marL="860425" indent="-103188" algn="l" rtl="0" eaLnBrk="1" fontAlgn="base" hangingPunct="1">
        <a:spcBef>
          <a:spcPct val="20000"/>
        </a:spcBef>
        <a:spcAft>
          <a:spcPct val="0"/>
        </a:spcAft>
        <a:buChar char="•"/>
        <a:defRPr sz="1600">
          <a:solidFill>
            <a:schemeClr val="tx1"/>
          </a:solidFill>
          <a:latin typeface="+mn-lt"/>
        </a:defRPr>
      </a:lvl3pPr>
      <a:lvl4pPr marL="1146175" indent="-95250" algn="l" rtl="0" eaLnBrk="1" fontAlgn="base" hangingPunct="1">
        <a:spcBef>
          <a:spcPct val="20000"/>
        </a:spcBef>
        <a:spcAft>
          <a:spcPct val="0"/>
        </a:spcAft>
        <a:buChar char="•"/>
        <a:defRPr sz="1400">
          <a:solidFill>
            <a:schemeClr val="tx1"/>
          </a:solidFill>
          <a:latin typeface="+mn-lt"/>
        </a:defRPr>
      </a:lvl4pPr>
      <a:lvl5pPr marL="1435100" indent="-98425" algn="l" rtl="0" eaLnBrk="1" fontAlgn="base" hangingPunct="1">
        <a:spcBef>
          <a:spcPct val="20000"/>
        </a:spcBef>
        <a:spcAft>
          <a:spcPct val="0"/>
        </a:spcAft>
        <a:buChar char="•"/>
        <a:defRPr sz="1200">
          <a:solidFill>
            <a:schemeClr val="tx1"/>
          </a:solidFill>
          <a:latin typeface="+mn-lt"/>
        </a:defRPr>
      </a:lvl5pPr>
      <a:lvl6pPr marL="1892300" indent="-98425" algn="l" rtl="0" eaLnBrk="1" fontAlgn="base" hangingPunct="1">
        <a:spcBef>
          <a:spcPct val="20000"/>
        </a:spcBef>
        <a:spcAft>
          <a:spcPct val="0"/>
        </a:spcAft>
        <a:buChar char="•"/>
        <a:defRPr sz="1200">
          <a:solidFill>
            <a:schemeClr val="tx1"/>
          </a:solidFill>
          <a:latin typeface="+mn-lt"/>
        </a:defRPr>
      </a:lvl6pPr>
      <a:lvl7pPr marL="2349500" indent="-98425" algn="l" rtl="0" eaLnBrk="1" fontAlgn="base" hangingPunct="1">
        <a:spcBef>
          <a:spcPct val="20000"/>
        </a:spcBef>
        <a:spcAft>
          <a:spcPct val="0"/>
        </a:spcAft>
        <a:buChar char="•"/>
        <a:defRPr sz="1200">
          <a:solidFill>
            <a:schemeClr val="tx1"/>
          </a:solidFill>
          <a:latin typeface="+mn-lt"/>
        </a:defRPr>
      </a:lvl7pPr>
      <a:lvl8pPr marL="2806700" indent="-98425" algn="l" rtl="0" eaLnBrk="1" fontAlgn="base" hangingPunct="1">
        <a:spcBef>
          <a:spcPct val="20000"/>
        </a:spcBef>
        <a:spcAft>
          <a:spcPct val="0"/>
        </a:spcAft>
        <a:buChar char="•"/>
        <a:defRPr sz="1200">
          <a:solidFill>
            <a:schemeClr val="tx1"/>
          </a:solidFill>
          <a:latin typeface="+mn-lt"/>
        </a:defRPr>
      </a:lvl8pPr>
      <a:lvl9pPr marL="3263900" indent="-98425" algn="l" rtl="0" eaLnBrk="1" fontAlgn="base" hangingPunct="1">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p:txBody>
          <a:bodyPr/>
          <a:lstStyle/>
          <a:p>
            <a:r>
              <a:rPr lang="en-GB" dirty="0" smtClean="0"/>
              <a:t>SP80 and SP80H</a:t>
            </a:r>
            <a:endParaRPr lang="en-GB"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0000" y="1206000"/>
            <a:ext cx="2535960" cy="39240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3131840" y="1369269"/>
            <a:ext cx="4770438" cy="3743325"/>
            <a:chOff x="2969914" y="1369269"/>
            <a:chExt cx="4770438" cy="3743325"/>
          </a:xfrm>
        </p:grpSpPr>
        <p:pic>
          <p:nvPicPr>
            <p:cNvPr id="8" name="Picture 3" descr="Readhead XYZ arrangement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69914" y="1369269"/>
              <a:ext cx="4770438"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4"/>
            <p:cNvSpPr txBox="1">
              <a:spLocks noChangeAspect="1" noChangeArrowheads="1"/>
            </p:cNvSpPr>
            <p:nvPr/>
          </p:nvSpPr>
          <p:spPr bwMode="auto">
            <a:xfrm>
              <a:off x="3563888" y="1544288"/>
              <a:ext cx="450850"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50000"/>
                </a:spcBef>
                <a:buFontTx/>
                <a:buNone/>
              </a:pPr>
              <a:r>
                <a:rPr lang="en-GB" altLang="en-US" b="1" dirty="0"/>
                <a:t>X</a:t>
              </a:r>
              <a:endParaRPr lang="en-GB" altLang="en-US" dirty="0"/>
            </a:p>
          </p:txBody>
        </p:sp>
        <p:sp>
          <p:nvSpPr>
            <p:cNvPr id="10" name="Text Box 5"/>
            <p:cNvSpPr txBox="1">
              <a:spLocks noChangeAspect="1" noChangeArrowheads="1"/>
            </p:cNvSpPr>
            <p:nvPr/>
          </p:nvSpPr>
          <p:spPr bwMode="auto">
            <a:xfrm>
              <a:off x="6494325" y="1681021"/>
              <a:ext cx="400050"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50000"/>
                </a:spcBef>
                <a:buFontTx/>
                <a:buNone/>
              </a:pPr>
              <a:r>
                <a:rPr lang="en-GB" altLang="en-US" b="1" dirty="0"/>
                <a:t>Z</a:t>
              </a:r>
              <a:endParaRPr lang="en-GB" altLang="en-US" dirty="0"/>
            </a:p>
          </p:txBody>
        </p:sp>
        <p:sp>
          <p:nvSpPr>
            <p:cNvPr id="12" name="Text Box 6"/>
            <p:cNvSpPr txBox="1">
              <a:spLocks noChangeAspect="1" noChangeArrowheads="1"/>
            </p:cNvSpPr>
            <p:nvPr/>
          </p:nvSpPr>
          <p:spPr bwMode="auto">
            <a:xfrm>
              <a:off x="3152725" y="3507854"/>
              <a:ext cx="411163" cy="40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50000"/>
                </a:spcBef>
                <a:buFontTx/>
                <a:buNone/>
              </a:pPr>
              <a:r>
                <a:rPr lang="en-GB" altLang="en-US" b="1" dirty="0"/>
                <a:t>Y</a:t>
              </a:r>
              <a:endParaRPr lang="en-GB" altLang="en-US" dirty="0"/>
            </a:p>
          </p:txBody>
        </p:sp>
      </p:grpSp>
      <p:sp>
        <p:nvSpPr>
          <p:cNvPr id="2" name="Content Placeholder 1"/>
          <p:cNvSpPr>
            <a:spLocks noGrp="1"/>
          </p:cNvSpPr>
          <p:nvPr>
            <p:ph idx="1"/>
          </p:nvPr>
        </p:nvSpPr>
        <p:spPr>
          <a:xfrm>
            <a:off x="359999" y="1347614"/>
            <a:ext cx="5220000" cy="534553"/>
          </a:xfrm>
        </p:spPr>
        <p:txBody>
          <a:bodyPr/>
          <a:lstStyle/>
          <a:p>
            <a:pPr marL="0" indent="0">
              <a:spcBef>
                <a:spcPts val="500"/>
              </a:spcBef>
              <a:spcAft>
                <a:spcPts val="500"/>
              </a:spcAft>
              <a:buSzPct val="80000"/>
              <a:buFont typeface="Symbol" panose="05050102010706020507" pitchFamily="18" charset="2"/>
              <a:buNone/>
            </a:pPr>
            <a:r>
              <a:rPr lang="en-GB" altLang="en-US" b="1" dirty="0">
                <a:solidFill>
                  <a:schemeClr val="accent1"/>
                </a:solidFill>
              </a:rPr>
              <a:t>Readhead </a:t>
            </a:r>
            <a:r>
              <a:rPr lang="en-GB" altLang="en-US" b="1" dirty="0" smtClean="0">
                <a:solidFill>
                  <a:schemeClr val="accent1"/>
                </a:solidFill>
              </a:rPr>
              <a:t>arrangement</a:t>
            </a:r>
            <a:endParaRPr lang="en-GB" altLang="en-US" dirty="0"/>
          </a:p>
        </p:txBody>
      </p:sp>
      <p:sp>
        <p:nvSpPr>
          <p:cNvPr id="3" name="Title 2"/>
          <p:cNvSpPr>
            <a:spLocks noGrp="1"/>
          </p:cNvSpPr>
          <p:nvPr>
            <p:ph type="title"/>
          </p:nvPr>
        </p:nvSpPr>
        <p:spPr/>
        <p:txBody>
          <a:bodyPr/>
          <a:lstStyle/>
          <a:p>
            <a:r>
              <a:rPr lang="en-GB" altLang="en-US" dirty="0"/>
              <a:t>SP80 and SP80H design principles</a:t>
            </a:r>
            <a:endParaRPr lang="en-GB" dirty="0"/>
          </a:p>
        </p:txBody>
      </p:sp>
      <p:sp>
        <p:nvSpPr>
          <p:cNvPr id="4" name="Slide Number Placeholder 3"/>
          <p:cNvSpPr>
            <a:spLocks noGrp="1"/>
          </p:cNvSpPr>
          <p:nvPr>
            <p:ph type="sldNum" sz="quarter" idx="4"/>
          </p:nvPr>
        </p:nvSpPr>
        <p:spPr>
          <a:xfrm>
            <a:off x="1620000" y="4893249"/>
            <a:ext cx="792089" cy="171450"/>
          </a:xfrm>
        </p:spPr>
        <p:txBody>
          <a:bodyPr/>
          <a:lstStyle/>
          <a:p>
            <a:r>
              <a:rPr lang="en-US" dirty="0" smtClean="0"/>
              <a:t>Slide </a:t>
            </a:r>
            <a:fld id="{2C3277D1-BC98-493B-8101-346FFB0B7EC5}" type="slidenum">
              <a:rPr lang="en-US" smtClean="0"/>
              <a:pPr/>
              <a:t>10</a:t>
            </a:fld>
            <a:endParaRPr lang="en-US" dirty="0"/>
          </a:p>
        </p:txBody>
      </p:sp>
      <p:sp>
        <p:nvSpPr>
          <p:cNvPr id="5" name="Date Placeholder 4"/>
          <p:cNvSpPr>
            <a:spLocks noGrp="1"/>
          </p:cNvSpPr>
          <p:nvPr>
            <p:ph type="dt" sz="half" idx="2"/>
          </p:nvPr>
        </p:nvSpPr>
        <p:spPr>
          <a:xfrm>
            <a:off x="395538" y="4894009"/>
            <a:ext cx="1260000" cy="180975"/>
          </a:xfrm>
        </p:spPr>
        <p:txBody>
          <a:bodyPr/>
          <a:lstStyle/>
          <a:p>
            <a:r>
              <a:rPr lang="en-US" dirty="0" smtClean="0"/>
              <a:t>H-1000-8004-01-B</a:t>
            </a:r>
            <a:endParaRPr lang="en-US" dirty="0"/>
          </a:p>
        </p:txBody>
      </p:sp>
    </p:spTree>
    <p:extLst>
      <p:ext uri="{BB962C8B-B14F-4D97-AF65-F5344CB8AC3E}">
        <p14:creationId xmlns:p14="http://schemas.microsoft.com/office/powerpoint/2010/main" val="33134363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2421311" y="1347614"/>
            <a:ext cx="5607073" cy="3675879"/>
            <a:chOff x="1722806" y="1347614"/>
            <a:chExt cx="5607073" cy="3675879"/>
          </a:xfrm>
        </p:grpSpPr>
        <p:pic>
          <p:nvPicPr>
            <p:cNvPr id="13" name="Picture 3" descr="readhead and sca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1840" y="1347614"/>
              <a:ext cx="3217196" cy="30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Line 4"/>
            <p:cNvSpPr>
              <a:spLocks noChangeShapeType="1"/>
            </p:cNvSpPr>
            <p:nvPr/>
          </p:nvSpPr>
          <p:spPr bwMode="auto">
            <a:xfrm>
              <a:off x="4314045" y="3581407"/>
              <a:ext cx="0" cy="6096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en-GB"/>
            </a:p>
          </p:txBody>
        </p:sp>
        <p:sp>
          <p:nvSpPr>
            <p:cNvPr id="15" name="Line 5"/>
            <p:cNvSpPr>
              <a:spLocks noChangeShapeType="1"/>
            </p:cNvSpPr>
            <p:nvPr/>
          </p:nvSpPr>
          <p:spPr bwMode="auto">
            <a:xfrm flipH="1">
              <a:off x="4001308" y="4495807"/>
              <a:ext cx="625475" cy="3810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en-GB"/>
            </a:p>
          </p:txBody>
        </p:sp>
        <p:sp>
          <p:nvSpPr>
            <p:cNvPr id="16" name="Line 6"/>
            <p:cNvSpPr>
              <a:spLocks noChangeShapeType="1"/>
            </p:cNvSpPr>
            <p:nvPr/>
          </p:nvSpPr>
          <p:spPr bwMode="auto">
            <a:xfrm flipH="1">
              <a:off x="3532995" y="4267207"/>
              <a:ext cx="703263" cy="3810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lIns="90000" tIns="46800" rIns="90000" bIns="46800" anchor="ctr">
              <a:spAutoFit/>
            </a:bodyPr>
            <a:lstStyle/>
            <a:p>
              <a:endParaRPr lang="en-GB"/>
            </a:p>
          </p:txBody>
        </p:sp>
        <p:sp>
          <p:nvSpPr>
            <p:cNvPr id="18" name="Line 8"/>
            <p:cNvSpPr>
              <a:spLocks noChangeShapeType="1"/>
            </p:cNvSpPr>
            <p:nvPr/>
          </p:nvSpPr>
          <p:spPr bwMode="auto">
            <a:xfrm>
              <a:off x="3142470" y="4282695"/>
              <a:ext cx="546100" cy="213112"/>
            </a:xfrm>
            <a:prstGeom prst="line">
              <a:avLst/>
            </a:prstGeom>
            <a:noFill/>
            <a:ln w="19050">
              <a:solidFill>
                <a:schemeClr val="accent1"/>
              </a:solidFill>
              <a:round/>
              <a:headEnd w="lg" len="lg"/>
              <a:tailEnd type="triangle" w="lg" len="lg"/>
            </a:ln>
            <a:extLst>
              <a:ext uri="{909E8E84-426E-40DD-AFC4-6F175D3DCCD1}">
                <a14:hiddenFill xmlns:a14="http://schemas.microsoft.com/office/drawing/2010/main">
                  <a:noFill/>
                </a14:hiddenFill>
              </a:ext>
            </a:extLst>
          </p:spPr>
          <p:txBody>
            <a:bodyPr wrap="square" lIns="90000" tIns="46800" rIns="90000" bIns="46800" anchor="ctr">
              <a:spAutoFit/>
            </a:bodyPr>
            <a:lstStyle/>
            <a:p>
              <a:endParaRPr lang="en-GB"/>
            </a:p>
          </p:txBody>
        </p:sp>
        <p:sp>
          <p:nvSpPr>
            <p:cNvPr id="19" name="Line 9"/>
            <p:cNvSpPr>
              <a:spLocks noChangeShapeType="1"/>
            </p:cNvSpPr>
            <p:nvPr/>
          </p:nvSpPr>
          <p:spPr bwMode="auto">
            <a:xfrm flipH="1" flipV="1">
              <a:off x="4236258" y="4800607"/>
              <a:ext cx="593434" cy="222886"/>
            </a:xfrm>
            <a:prstGeom prst="line">
              <a:avLst/>
            </a:prstGeom>
            <a:noFill/>
            <a:ln w="19050">
              <a:solidFill>
                <a:schemeClr val="accent1"/>
              </a:solidFill>
              <a:round/>
              <a:headEnd w="lg" len="lg"/>
              <a:tailEnd type="triangle" w="lg" len="lg"/>
            </a:ln>
            <a:extLst>
              <a:ext uri="{909E8E84-426E-40DD-AFC4-6F175D3DCCD1}">
                <a14:hiddenFill xmlns:a14="http://schemas.microsoft.com/office/drawing/2010/main">
                  <a:noFill/>
                </a14:hiddenFill>
              </a:ext>
            </a:extLst>
          </p:spPr>
          <p:txBody>
            <a:bodyPr wrap="square" lIns="90000" tIns="46800" rIns="90000" bIns="46800" anchor="ctr">
              <a:spAutoFit/>
            </a:bodyPr>
            <a:lstStyle/>
            <a:p>
              <a:endParaRPr lang="en-GB"/>
            </a:p>
          </p:txBody>
        </p:sp>
        <p:sp>
          <p:nvSpPr>
            <p:cNvPr id="17" name="Line 7"/>
            <p:cNvSpPr>
              <a:spLocks noChangeShapeType="1"/>
            </p:cNvSpPr>
            <p:nvPr/>
          </p:nvSpPr>
          <p:spPr bwMode="auto">
            <a:xfrm flipV="1">
              <a:off x="5070866" y="3432497"/>
              <a:ext cx="1484313" cy="914400"/>
            </a:xfrm>
            <a:prstGeom prst="line">
              <a:avLst/>
            </a:prstGeom>
            <a:noFill/>
            <a:ln w="19050">
              <a:solidFill>
                <a:schemeClr val="accent1"/>
              </a:solidFill>
              <a:round/>
              <a:headEnd type="triangle" w="lg" len="lg"/>
              <a:tailEnd type="triangle" w="lg" len="lg"/>
            </a:ln>
            <a:extLst>
              <a:ext uri="{909E8E84-426E-40DD-AFC4-6F175D3DCCD1}">
                <a14:hiddenFill xmlns:a14="http://schemas.microsoft.com/office/drawing/2010/main">
                  <a:noFill/>
                </a14:hiddenFill>
              </a:ext>
            </a:extLst>
          </p:spPr>
          <p:txBody>
            <a:bodyPr lIns="90000" tIns="46800" rIns="90000" bIns="46800" anchor="ctr">
              <a:spAutoFit/>
            </a:bodyPr>
            <a:lstStyle/>
            <a:p>
              <a:endParaRPr lang="en-GB"/>
            </a:p>
          </p:txBody>
        </p:sp>
        <p:sp>
          <p:nvSpPr>
            <p:cNvPr id="20" name="Text Box 10"/>
            <p:cNvSpPr txBox="1">
              <a:spLocks noChangeArrowheads="1"/>
            </p:cNvSpPr>
            <p:nvPr/>
          </p:nvSpPr>
          <p:spPr bwMode="auto">
            <a:xfrm>
              <a:off x="5767779" y="3927797"/>
              <a:ext cx="1562100" cy="586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ts val="0"/>
                </a:spcBef>
                <a:buFontTx/>
                <a:buNone/>
              </a:pPr>
              <a:r>
                <a:rPr lang="en-GB" altLang="en-US" sz="1600" dirty="0" smtClean="0"/>
                <a:t>6 mm </a:t>
              </a:r>
              <a:r>
                <a:rPr lang="en-GB" altLang="en-US" sz="1600" dirty="0"/>
                <a:t>(XY)</a:t>
              </a:r>
            </a:p>
            <a:p>
              <a:pPr algn="ctr">
                <a:spcBef>
                  <a:spcPts val="0"/>
                </a:spcBef>
                <a:buFontTx/>
                <a:buNone/>
              </a:pPr>
              <a:r>
                <a:rPr lang="en-GB" altLang="en-US" sz="1600" dirty="0"/>
                <a:t>(</a:t>
              </a:r>
              <a:r>
                <a:rPr lang="en-GB" altLang="en-US" sz="1600" dirty="0" smtClean="0"/>
                <a:t>7 mm </a:t>
              </a:r>
              <a:r>
                <a:rPr lang="en-GB" altLang="en-US" sz="1600" dirty="0"/>
                <a:t>(Z)</a:t>
              </a:r>
            </a:p>
          </p:txBody>
        </p:sp>
        <p:sp>
          <p:nvSpPr>
            <p:cNvPr id="21" name="Text Box 11"/>
            <p:cNvSpPr txBox="1">
              <a:spLocks noChangeArrowheads="1"/>
            </p:cNvSpPr>
            <p:nvPr/>
          </p:nvSpPr>
          <p:spPr bwMode="auto">
            <a:xfrm>
              <a:off x="1722806" y="3635937"/>
              <a:ext cx="1520170" cy="586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ts val="0"/>
                </a:spcBef>
                <a:buFontTx/>
                <a:buNone/>
              </a:pPr>
              <a:r>
                <a:rPr lang="en-GB" altLang="en-US" sz="1600" dirty="0"/>
                <a:t>Standoff</a:t>
              </a:r>
            </a:p>
            <a:p>
              <a:pPr algn="ctr">
                <a:spcBef>
                  <a:spcPts val="0"/>
                </a:spcBef>
                <a:buFontTx/>
                <a:buNone/>
              </a:pPr>
              <a:r>
                <a:rPr lang="en-GB" altLang="en-US" sz="1600" dirty="0" smtClean="0"/>
                <a:t>1 mm </a:t>
              </a:r>
              <a:r>
                <a:rPr lang="en-GB" altLang="en-US" sz="1600" dirty="0"/>
                <a:t>to 7 mm</a:t>
              </a:r>
            </a:p>
          </p:txBody>
        </p:sp>
      </p:grpSp>
      <p:sp>
        <p:nvSpPr>
          <p:cNvPr id="2" name="Content Placeholder 1"/>
          <p:cNvSpPr>
            <a:spLocks noGrp="1"/>
          </p:cNvSpPr>
          <p:nvPr>
            <p:ph idx="1"/>
          </p:nvPr>
        </p:nvSpPr>
        <p:spPr>
          <a:xfrm>
            <a:off x="359999" y="1347614"/>
            <a:ext cx="5220000" cy="3330371"/>
          </a:xfrm>
        </p:spPr>
        <p:txBody>
          <a:bodyPr/>
          <a:lstStyle/>
          <a:p>
            <a:pPr marL="0" indent="0">
              <a:spcBef>
                <a:spcPts val="500"/>
              </a:spcBef>
              <a:spcAft>
                <a:spcPts val="500"/>
              </a:spcAft>
              <a:buSzPct val="80000"/>
              <a:buFont typeface="Symbol" panose="05050102010706020507" pitchFamily="18" charset="2"/>
              <a:buNone/>
            </a:pPr>
            <a:r>
              <a:rPr lang="en-GB" altLang="en-US" b="1" dirty="0">
                <a:solidFill>
                  <a:schemeClr val="accent1"/>
                </a:solidFill>
              </a:rPr>
              <a:t>SP80 readhead </a:t>
            </a:r>
            <a:r>
              <a:rPr lang="en-GB" altLang="en-US" b="1" dirty="0" smtClean="0">
                <a:solidFill>
                  <a:schemeClr val="accent1"/>
                </a:solidFill>
              </a:rPr>
              <a:t>operating range</a:t>
            </a:r>
            <a:endParaRPr lang="en-GB" altLang="en-US" dirty="0"/>
          </a:p>
        </p:txBody>
      </p:sp>
      <p:sp>
        <p:nvSpPr>
          <p:cNvPr id="3" name="Title 2"/>
          <p:cNvSpPr>
            <a:spLocks noGrp="1"/>
          </p:cNvSpPr>
          <p:nvPr>
            <p:ph type="title"/>
          </p:nvPr>
        </p:nvSpPr>
        <p:spPr/>
        <p:txBody>
          <a:bodyPr/>
          <a:lstStyle/>
          <a:p>
            <a:r>
              <a:rPr lang="en-GB" altLang="en-US" dirty="0"/>
              <a:t>SP80 and SP80H design principles</a:t>
            </a:r>
            <a:endParaRPr lang="en-GB" dirty="0"/>
          </a:p>
        </p:txBody>
      </p:sp>
      <p:sp>
        <p:nvSpPr>
          <p:cNvPr id="4" name="Slide Number Placeholder 3"/>
          <p:cNvSpPr>
            <a:spLocks noGrp="1"/>
          </p:cNvSpPr>
          <p:nvPr>
            <p:ph type="sldNum" sz="quarter" idx="4"/>
          </p:nvPr>
        </p:nvSpPr>
        <p:spPr>
          <a:xfrm>
            <a:off x="1620000" y="4893249"/>
            <a:ext cx="792089" cy="171450"/>
          </a:xfrm>
        </p:spPr>
        <p:txBody>
          <a:bodyPr/>
          <a:lstStyle/>
          <a:p>
            <a:r>
              <a:rPr lang="en-US" dirty="0" smtClean="0"/>
              <a:t>Slide </a:t>
            </a:r>
            <a:fld id="{2C3277D1-BC98-493B-8101-346FFB0B7EC5}" type="slidenum">
              <a:rPr lang="en-US" smtClean="0"/>
              <a:pPr/>
              <a:t>11</a:t>
            </a:fld>
            <a:endParaRPr lang="en-US" dirty="0"/>
          </a:p>
        </p:txBody>
      </p:sp>
      <p:sp>
        <p:nvSpPr>
          <p:cNvPr id="5" name="Date Placeholder 4"/>
          <p:cNvSpPr>
            <a:spLocks noGrp="1"/>
          </p:cNvSpPr>
          <p:nvPr>
            <p:ph type="dt" sz="half" idx="2"/>
          </p:nvPr>
        </p:nvSpPr>
        <p:spPr>
          <a:xfrm>
            <a:off x="395538" y="4894009"/>
            <a:ext cx="1260000" cy="180975"/>
          </a:xfrm>
        </p:spPr>
        <p:txBody>
          <a:bodyPr/>
          <a:lstStyle/>
          <a:p>
            <a:r>
              <a:rPr lang="en-US" dirty="0" smtClean="0"/>
              <a:t>H-1000-8004-01-B</a:t>
            </a:r>
            <a:endParaRPr lang="en-US" dirty="0"/>
          </a:p>
        </p:txBody>
      </p:sp>
    </p:spTree>
    <p:extLst>
      <p:ext uri="{BB962C8B-B14F-4D97-AF65-F5344CB8AC3E}">
        <p14:creationId xmlns:p14="http://schemas.microsoft.com/office/powerpoint/2010/main" val="29099832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9999" y="1347614"/>
            <a:ext cx="8280000" cy="3330371"/>
          </a:xfrm>
        </p:spPr>
        <p:txBody>
          <a:bodyPr/>
          <a:lstStyle/>
          <a:p>
            <a:pPr marL="0" indent="0">
              <a:spcBef>
                <a:spcPts val="500"/>
              </a:spcBef>
              <a:spcAft>
                <a:spcPts val="500"/>
              </a:spcAft>
              <a:buSzPct val="80000"/>
              <a:buFont typeface="Symbol" panose="05050102010706020507" pitchFamily="18" charset="2"/>
              <a:buNone/>
            </a:pPr>
            <a:r>
              <a:rPr lang="en-GB" altLang="en-US" b="1" dirty="0">
                <a:solidFill>
                  <a:schemeClr val="accent1"/>
                </a:solidFill>
              </a:rPr>
              <a:t>Readheads permit a large operating range on </a:t>
            </a:r>
            <a:r>
              <a:rPr lang="en-GB" altLang="en-US" b="1" dirty="0" smtClean="0">
                <a:solidFill>
                  <a:schemeClr val="accent1"/>
                </a:solidFill>
              </a:rPr>
              <a:t>SP80…</a:t>
            </a:r>
            <a:endParaRPr lang="en-GB" altLang="en-US" dirty="0"/>
          </a:p>
        </p:txBody>
      </p:sp>
      <p:sp>
        <p:nvSpPr>
          <p:cNvPr id="3" name="Title 2"/>
          <p:cNvSpPr>
            <a:spLocks noGrp="1"/>
          </p:cNvSpPr>
          <p:nvPr>
            <p:ph type="title"/>
          </p:nvPr>
        </p:nvSpPr>
        <p:spPr/>
        <p:txBody>
          <a:bodyPr/>
          <a:lstStyle/>
          <a:p>
            <a:r>
              <a:rPr lang="en-GB" altLang="en-US" dirty="0"/>
              <a:t>SP80 and SP80H design principles</a:t>
            </a:r>
            <a:endParaRPr lang="en-GB" dirty="0"/>
          </a:p>
        </p:txBody>
      </p:sp>
      <p:sp>
        <p:nvSpPr>
          <p:cNvPr id="4" name="Slide Number Placeholder 3"/>
          <p:cNvSpPr>
            <a:spLocks noGrp="1"/>
          </p:cNvSpPr>
          <p:nvPr>
            <p:ph type="sldNum" sz="quarter" idx="4"/>
          </p:nvPr>
        </p:nvSpPr>
        <p:spPr>
          <a:xfrm>
            <a:off x="1620000" y="4893249"/>
            <a:ext cx="792089" cy="171450"/>
          </a:xfrm>
        </p:spPr>
        <p:txBody>
          <a:bodyPr/>
          <a:lstStyle/>
          <a:p>
            <a:r>
              <a:rPr lang="en-US" dirty="0" smtClean="0"/>
              <a:t>Slide </a:t>
            </a:r>
            <a:fld id="{2C3277D1-BC98-493B-8101-346FFB0B7EC5}" type="slidenum">
              <a:rPr lang="en-US" smtClean="0"/>
              <a:pPr/>
              <a:t>12</a:t>
            </a:fld>
            <a:endParaRPr lang="en-US" dirty="0"/>
          </a:p>
        </p:txBody>
      </p:sp>
      <p:sp>
        <p:nvSpPr>
          <p:cNvPr id="5" name="Date Placeholder 4"/>
          <p:cNvSpPr>
            <a:spLocks noGrp="1"/>
          </p:cNvSpPr>
          <p:nvPr>
            <p:ph type="dt" sz="half" idx="2"/>
          </p:nvPr>
        </p:nvSpPr>
        <p:spPr>
          <a:xfrm>
            <a:off x="395538" y="4894009"/>
            <a:ext cx="1260000" cy="180975"/>
          </a:xfrm>
        </p:spPr>
        <p:txBody>
          <a:bodyPr/>
          <a:lstStyle/>
          <a:p>
            <a:r>
              <a:rPr lang="en-US" dirty="0" smtClean="0"/>
              <a:t>H-1000-8004-01-B</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584" y="1836000"/>
            <a:ext cx="2723807" cy="30960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57878" y="1836000"/>
            <a:ext cx="2723807" cy="3096000"/>
          </a:xfrm>
          <a:prstGeom prst="rect">
            <a:avLst/>
          </a:prstGeom>
        </p:spPr>
      </p:pic>
      <p:sp>
        <p:nvSpPr>
          <p:cNvPr id="8" name="TextBox 7"/>
          <p:cNvSpPr txBox="1"/>
          <p:nvPr/>
        </p:nvSpPr>
        <p:spPr bwMode="auto">
          <a:xfrm>
            <a:off x="467544" y="2011700"/>
            <a:ext cx="990977" cy="323165"/>
          </a:xfrm>
          <a:prstGeom prst="rect">
            <a:avLst/>
          </a:prstGeom>
          <a:noFill/>
          <a:ln w="9525">
            <a:noFill/>
            <a:miter lim="800000"/>
            <a:headEnd/>
            <a:tailEnd/>
          </a:ln>
          <a:effectLst/>
        </p:spPr>
        <p:txBody>
          <a:bodyPr vert="horz" wrap="non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solidFill>
                  <a:srgbClr val="FF9933"/>
                </a:solidFill>
                <a:effectLst/>
                <a:uLnTx/>
                <a:uFillTx/>
                <a:latin typeface="+mn-lt"/>
                <a:ea typeface="+mj-ea"/>
                <a:cs typeface="+mj-cs"/>
              </a:rPr>
              <a:t>+ 4.5 mm</a:t>
            </a:r>
          </a:p>
        </p:txBody>
      </p:sp>
      <p:sp>
        <p:nvSpPr>
          <p:cNvPr id="10" name="TextBox 9"/>
          <p:cNvSpPr txBox="1"/>
          <p:nvPr/>
        </p:nvSpPr>
        <p:spPr bwMode="auto">
          <a:xfrm>
            <a:off x="519142" y="3257322"/>
            <a:ext cx="942887" cy="323165"/>
          </a:xfrm>
          <a:prstGeom prst="rect">
            <a:avLst/>
          </a:prstGeom>
          <a:noFill/>
          <a:ln w="9525">
            <a:noFill/>
            <a:miter lim="800000"/>
            <a:headEnd/>
            <a:tailEnd/>
          </a:ln>
          <a:effectLst/>
        </p:spPr>
        <p:txBody>
          <a:bodyPr vert="horz" wrap="non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solidFill>
                  <a:srgbClr val="FF9933"/>
                </a:solidFill>
                <a:effectLst/>
                <a:uLnTx/>
                <a:uFillTx/>
                <a:latin typeface="+mj-lt"/>
                <a:ea typeface="+mj-ea"/>
                <a:cs typeface="+mj-cs"/>
              </a:rPr>
              <a:t>- 2.5</a:t>
            </a:r>
            <a:r>
              <a:rPr kumimoji="0" lang="en-GB" sz="1500" i="0" u="none" strike="noStrike" kern="0" cap="none" spc="0" normalizeH="0" noProof="0" dirty="0" smtClean="0">
                <a:ln>
                  <a:noFill/>
                </a:ln>
                <a:solidFill>
                  <a:srgbClr val="FF9933"/>
                </a:solidFill>
                <a:effectLst/>
                <a:uLnTx/>
                <a:uFillTx/>
                <a:latin typeface="+mj-lt"/>
                <a:ea typeface="+mj-ea"/>
                <a:cs typeface="+mj-cs"/>
              </a:rPr>
              <a:t> mm</a:t>
            </a:r>
            <a:endParaRPr kumimoji="0" lang="en-GB" sz="1500" i="0" u="none" strike="noStrike" kern="0" cap="none" spc="0" normalizeH="0" baseline="0" noProof="0" dirty="0" smtClean="0">
              <a:ln>
                <a:noFill/>
              </a:ln>
              <a:solidFill>
                <a:srgbClr val="FF9933"/>
              </a:solidFill>
              <a:effectLst/>
              <a:uLnTx/>
              <a:uFillTx/>
              <a:latin typeface="+mj-lt"/>
              <a:ea typeface="+mj-ea"/>
              <a:cs typeface="+mj-cs"/>
            </a:endParaRPr>
          </a:p>
        </p:txBody>
      </p:sp>
      <p:sp>
        <p:nvSpPr>
          <p:cNvPr id="11" name="TextBox 10"/>
          <p:cNvSpPr txBox="1"/>
          <p:nvPr/>
        </p:nvSpPr>
        <p:spPr bwMode="auto">
          <a:xfrm>
            <a:off x="23364" y="2379982"/>
            <a:ext cx="1044000" cy="784830"/>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solidFill>
                  <a:srgbClr val="FF9933"/>
                </a:solidFill>
                <a:effectLst/>
                <a:uLnTx/>
                <a:uFillTx/>
                <a:latin typeface="+mn-lt"/>
                <a:ea typeface="+mj-ea"/>
                <a:cs typeface="+mj-cs"/>
              </a:rPr>
              <a:t>7 mm ‘Z’</a:t>
            </a:r>
            <a:br>
              <a:rPr kumimoji="0" lang="en-GB" sz="1500" i="0" u="none" strike="noStrike" kern="0" cap="none" spc="0" normalizeH="0" baseline="0" noProof="0" dirty="0" smtClean="0">
                <a:ln>
                  <a:noFill/>
                </a:ln>
                <a:solidFill>
                  <a:srgbClr val="FF9933"/>
                </a:solidFill>
                <a:effectLst/>
                <a:uLnTx/>
                <a:uFillTx/>
                <a:latin typeface="+mn-lt"/>
                <a:ea typeface="+mj-ea"/>
                <a:cs typeface="+mj-cs"/>
              </a:rPr>
            </a:br>
            <a:r>
              <a:rPr kumimoji="0" lang="en-GB" sz="1500" i="0" u="none" strike="noStrike" kern="0" cap="none" spc="0" normalizeH="0" baseline="0" noProof="0" dirty="0" smtClean="0">
                <a:ln>
                  <a:noFill/>
                </a:ln>
                <a:solidFill>
                  <a:srgbClr val="FF9933"/>
                </a:solidFill>
                <a:effectLst/>
                <a:uLnTx/>
                <a:uFillTx/>
                <a:latin typeface="+mn-lt"/>
                <a:ea typeface="+mj-ea"/>
                <a:cs typeface="+mj-cs"/>
              </a:rPr>
              <a:t>operating</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solidFill>
                  <a:srgbClr val="FF9933"/>
                </a:solidFill>
                <a:effectLst/>
                <a:uLnTx/>
                <a:uFillTx/>
                <a:latin typeface="+mn-lt"/>
                <a:ea typeface="+mj-ea"/>
                <a:cs typeface="+mj-cs"/>
              </a:rPr>
              <a:t>range</a:t>
            </a:r>
          </a:p>
        </p:txBody>
      </p:sp>
      <p:sp>
        <p:nvSpPr>
          <p:cNvPr id="12" name="TextBox 11"/>
          <p:cNvSpPr txBox="1"/>
          <p:nvPr/>
        </p:nvSpPr>
        <p:spPr bwMode="auto">
          <a:xfrm>
            <a:off x="2714793" y="1956777"/>
            <a:ext cx="1785199" cy="784830"/>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effectLst/>
                <a:uLnTx/>
                <a:uFillTx/>
                <a:latin typeface="+mj-lt"/>
                <a:ea typeface="+mj-ea"/>
                <a:cs typeface="+mj-cs"/>
              </a:rPr>
              <a:t>Fixed probe body with integral readhead</a:t>
            </a:r>
          </a:p>
        </p:txBody>
      </p:sp>
      <p:sp>
        <p:nvSpPr>
          <p:cNvPr id="13" name="TextBox 12"/>
          <p:cNvSpPr txBox="1"/>
          <p:nvPr/>
        </p:nvSpPr>
        <p:spPr bwMode="auto">
          <a:xfrm>
            <a:off x="2771478" y="2911892"/>
            <a:ext cx="1467945" cy="553998"/>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effectLst/>
                <a:uLnTx/>
                <a:uFillTx/>
                <a:latin typeface="+mj-lt"/>
                <a:ea typeface="+mj-ea"/>
                <a:cs typeface="+mj-cs"/>
              </a:rPr>
              <a:t>Reflective scale</a:t>
            </a:r>
          </a:p>
        </p:txBody>
      </p:sp>
      <p:sp>
        <p:nvSpPr>
          <p:cNvPr id="14" name="TextBox 13"/>
          <p:cNvSpPr txBox="1"/>
          <p:nvPr/>
        </p:nvSpPr>
        <p:spPr bwMode="auto">
          <a:xfrm>
            <a:off x="2624983" y="3581252"/>
            <a:ext cx="1467945" cy="553998"/>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effectLst/>
                <a:uLnTx/>
                <a:uFillTx/>
                <a:latin typeface="+mj-lt"/>
                <a:ea typeface="+mj-ea"/>
                <a:cs typeface="+mj-cs"/>
              </a:rPr>
              <a:t>Moving structure*</a:t>
            </a:r>
          </a:p>
        </p:txBody>
      </p:sp>
      <p:sp>
        <p:nvSpPr>
          <p:cNvPr id="15" name="TextBox 14"/>
          <p:cNvSpPr txBox="1"/>
          <p:nvPr/>
        </p:nvSpPr>
        <p:spPr bwMode="auto">
          <a:xfrm>
            <a:off x="519142" y="4201586"/>
            <a:ext cx="1432936" cy="553998"/>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effectLst/>
                <a:uLnTx/>
                <a:uFillTx/>
                <a:latin typeface="+mj-lt"/>
                <a:ea typeface="+mj-ea"/>
                <a:cs typeface="+mj-cs"/>
              </a:rPr>
              <a:t>Max stylus</a:t>
            </a:r>
            <a:r>
              <a:rPr kumimoji="0" lang="en-GB" sz="1500" i="0" u="none" strike="noStrike" kern="0" cap="none" spc="0" normalizeH="0" noProof="0" dirty="0" smtClean="0">
                <a:ln>
                  <a:noFill/>
                </a:ln>
                <a:effectLst/>
                <a:uLnTx/>
                <a:uFillTx/>
                <a:latin typeface="+mj-lt"/>
                <a:ea typeface="+mj-ea"/>
                <a:cs typeface="+mj-cs"/>
              </a:rPr>
              <a:t> mass</a:t>
            </a:r>
            <a:endParaRPr kumimoji="0" lang="en-GB" sz="1500" i="0" u="none" strike="noStrike" kern="0" cap="none" spc="0" normalizeH="0" baseline="0" noProof="0" dirty="0" smtClean="0">
              <a:ln>
                <a:noFill/>
              </a:ln>
              <a:effectLst/>
              <a:uLnTx/>
              <a:uFillTx/>
              <a:latin typeface="+mj-lt"/>
              <a:ea typeface="+mj-ea"/>
              <a:cs typeface="+mj-cs"/>
            </a:endParaRPr>
          </a:p>
        </p:txBody>
      </p:sp>
      <p:sp>
        <p:nvSpPr>
          <p:cNvPr id="16" name="TextBox 15"/>
          <p:cNvSpPr txBox="1"/>
          <p:nvPr/>
        </p:nvSpPr>
        <p:spPr bwMode="auto">
          <a:xfrm>
            <a:off x="5148064" y="2011700"/>
            <a:ext cx="990977" cy="323165"/>
          </a:xfrm>
          <a:prstGeom prst="rect">
            <a:avLst/>
          </a:prstGeom>
          <a:noFill/>
          <a:ln w="9525">
            <a:noFill/>
            <a:miter lim="800000"/>
            <a:headEnd/>
            <a:tailEnd/>
          </a:ln>
          <a:effectLst/>
        </p:spPr>
        <p:txBody>
          <a:bodyPr vert="horz" wrap="non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solidFill>
                  <a:srgbClr val="FF9933"/>
                </a:solidFill>
                <a:effectLst/>
                <a:uLnTx/>
                <a:uFillTx/>
                <a:latin typeface="+mj-lt"/>
                <a:ea typeface="+mj-ea"/>
                <a:cs typeface="+mj-cs"/>
              </a:rPr>
              <a:t>+ 2.5 mm</a:t>
            </a:r>
          </a:p>
        </p:txBody>
      </p:sp>
      <p:sp>
        <p:nvSpPr>
          <p:cNvPr id="17" name="TextBox 16"/>
          <p:cNvSpPr txBox="1"/>
          <p:nvPr/>
        </p:nvSpPr>
        <p:spPr bwMode="auto">
          <a:xfrm>
            <a:off x="5292080" y="3019812"/>
            <a:ext cx="942887" cy="323165"/>
          </a:xfrm>
          <a:prstGeom prst="rect">
            <a:avLst/>
          </a:prstGeom>
          <a:noFill/>
          <a:ln w="9525">
            <a:noFill/>
            <a:miter lim="800000"/>
            <a:headEnd/>
            <a:tailEnd/>
          </a:ln>
          <a:effectLst/>
        </p:spPr>
        <p:txBody>
          <a:bodyPr vert="horz" wrap="non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solidFill>
                  <a:srgbClr val="FF9933"/>
                </a:solidFill>
                <a:effectLst/>
                <a:uLnTx/>
                <a:uFillTx/>
                <a:latin typeface="+mj-lt"/>
                <a:ea typeface="+mj-ea"/>
                <a:cs typeface="+mj-cs"/>
              </a:rPr>
              <a:t>- 4.5</a:t>
            </a:r>
            <a:r>
              <a:rPr kumimoji="0" lang="en-GB" sz="1500" i="0" u="none" strike="noStrike" kern="0" cap="none" spc="0" normalizeH="0" noProof="0" dirty="0" smtClean="0">
                <a:ln>
                  <a:noFill/>
                </a:ln>
                <a:solidFill>
                  <a:srgbClr val="FF9933"/>
                </a:solidFill>
                <a:effectLst/>
                <a:uLnTx/>
                <a:uFillTx/>
                <a:latin typeface="+mj-lt"/>
                <a:ea typeface="+mj-ea"/>
                <a:cs typeface="+mj-cs"/>
              </a:rPr>
              <a:t> mm</a:t>
            </a:r>
            <a:endParaRPr kumimoji="0" lang="en-GB" sz="1500" i="0" u="none" strike="noStrike" kern="0" cap="none" spc="0" normalizeH="0" baseline="0" noProof="0" dirty="0" smtClean="0">
              <a:ln>
                <a:noFill/>
              </a:ln>
              <a:solidFill>
                <a:srgbClr val="FF9933"/>
              </a:solidFill>
              <a:effectLst/>
              <a:uLnTx/>
              <a:uFillTx/>
              <a:latin typeface="+mj-lt"/>
              <a:ea typeface="+mj-ea"/>
              <a:cs typeface="+mj-cs"/>
            </a:endParaRPr>
          </a:p>
        </p:txBody>
      </p:sp>
      <p:sp>
        <p:nvSpPr>
          <p:cNvPr id="18" name="TextBox 17"/>
          <p:cNvSpPr txBox="1"/>
          <p:nvPr/>
        </p:nvSpPr>
        <p:spPr bwMode="auto">
          <a:xfrm>
            <a:off x="4608120" y="2319814"/>
            <a:ext cx="1044000" cy="784830"/>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solidFill>
                  <a:srgbClr val="FF9933"/>
                </a:solidFill>
                <a:effectLst/>
                <a:uLnTx/>
                <a:uFillTx/>
                <a:latin typeface="+mj-lt"/>
                <a:ea typeface="+mj-ea"/>
                <a:cs typeface="+mj-cs"/>
              </a:rPr>
              <a:t>7 mm ‘Z’</a:t>
            </a:r>
            <a:br>
              <a:rPr kumimoji="0" lang="en-GB" sz="1500" i="0" u="none" strike="noStrike" kern="0" cap="none" spc="0" normalizeH="0" baseline="0" noProof="0" dirty="0" smtClean="0">
                <a:ln>
                  <a:noFill/>
                </a:ln>
                <a:solidFill>
                  <a:srgbClr val="FF9933"/>
                </a:solidFill>
                <a:effectLst/>
                <a:uLnTx/>
                <a:uFillTx/>
                <a:latin typeface="+mj-lt"/>
                <a:ea typeface="+mj-ea"/>
                <a:cs typeface="+mj-cs"/>
              </a:rPr>
            </a:br>
            <a:r>
              <a:rPr kumimoji="0" lang="en-GB" sz="1500" i="0" u="none" strike="noStrike" kern="0" cap="none" spc="0" normalizeH="0" baseline="0" noProof="0" dirty="0" smtClean="0">
                <a:ln>
                  <a:noFill/>
                </a:ln>
                <a:solidFill>
                  <a:srgbClr val="FF9933"/>
                </a:solidFill>
                <a:effectLst/>
                <a:uLnTx/>
                <a:uFillTx/>
                <a:latin typeface="+mj-lt"/>
                <a:ea typeface="+mj-ea"/>
                <a:cs typeface="+mj-cs"/>
              </a:rPr>
              <a:t>operating</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solidFill>
                  <a:srgbClr val="FF9933"/>
                </a:solidFill>
                <a:effectLst/>
                <a:uLnTx/>
                <a:uFillTx/>
                <a:latin typeface="+mj-lt"/>
                <a:ea typeface="+mj-ea"/>
                <a:cs typeface="+mj-cs"/>
              </a:rPr>
              <a:t>range</a:t>
            </a:r>
          </a:p>
        </p:txBody>
      </p:sp>
      <p:sp>
        <p:nvSpPr>
          <p:cNvPr id="26" name="TextBox 25"/>
          <p:cNvSpPr txBox="1"/>
          <p:nvPr/>
        </p:nvSpPr>
        <p:spPr bwMode="auto">
          <a:xfrm>
            <a:off x="5391958" y="3848243"/>
            <a:ext cx="1174155" cy="553998"/>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effectLst/>
                <a:uLnTx/>
                <a:uFillTx/>
                <a:latin typeface="+mj-lt"/>
                <a:ea typeface="+mj-ea"/>
                <a:cs typeface="+mj-cs"/>
              </a:rPr>
              <a:t>Min stylus</a:t>
            </a:r>
            <a:r>
              <a:rPr kumimoji="0" lang="en-GB" sz="1500" i="0" u="none" strike="noStrike" kern="0" cap="none" spc="0" normalizeH="0" noProof="0" dirty="0" smtClean="0">
                <a:ln>
                  <a:noFill/>
                </a:ln>
                <a:effectLst/>
                <a:uLnTx/>
                <a:uFillTx/>
                <a:latin typeface="+mj-lt"/>
                <a:ea typeface="+mj-ea"/>
                <a:cs typeface="+mj-cs"/>
              </a:rPr>
              <a:t> mass</a:t>
            </a:r>
            <a:endParaRPr kumimoji="0" lang="en-GB" sz="1500" i="0" u="none" strike="noStrike" kern="0" cap="none" spc="0" normalizeH="0" baseline="0" noProof="0" dirty="0" smtClean="0">
              <a:ln>
                <a:noFill/>
              </a:ln>
              <a:effectLst/>
              <a:uLnTx/>
              <a:uFillTx/>
              <a:latin typeface="+mj-lt"/>
              <a:ea typeface="+mj-ea"/>
              <a:cs typeface="+mj-cs"/>
            </a:endParaRPr>
          </a:p>
        </p:txBody>
      </p:sp>
      <p:cxnSp>
        <p:nvCxnSpPr>
          <p:cNvPr id="27" name="Straight Connector 26"/>
          <p:cNvCxnSpPr/>
          <p:nvPr/>
        </p:nvCxnSpPr>
        <p:spPr bwMode="auto">
          <a:xfrm rot="5400000" flipH="1" flipV="1">
            <a:off x="2575275" y="2335290"/>
            <a:ext cx="380704" cy="353943"/>
          </a:xfrm>
          <a:prstGeom prst="line">
            <a:avLst/>
          </a:prstGeom>
          <a:no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H="1">
            <a:off x="2267745" y="3055724"/>
            <a:ext cx="731861" cy="0"/>
          </a:xfrm>
          <a:prstGeom prst="line">
            <a:avLst/>
          </a:prstGeom>
          <a:no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flipH="1">
            <a:off x="2333188" y="3740076"/>
            <a:ext cx="616659" cy="0"/>
          </a:xfrm>
          <a:prstGeom prst="line">
            <a:avLst/>
          </a:prstGeom>
          <a:noFill/>
          <a:ln w="9525" cap="flat" cmpd="sng" algn="ctr">
            <a:solidFill>
              <a:schemeClr val="tx1"/>
            </a:solidFill>
            <a:prstDash val="solid"/>
            <a:round/>
            <a:headEnd type="none" w="med" len="med"/>
            <a:tailEnd type="none" w="med" len="med"/>
          </a:ln>
          <a:effectLst/>
        </p:spPr>
      </p:cxnSp>
      <p:sp>
        <p:nvSpPr>
          <p:cNvPr id="30" name="TextBox 29"/>
          <p:cNvSpPr txBox="1"/>
          <p:nvPr/>
        </p:nvSpPr>
        <p:spPr bwMode="auto">
          <a:xfrm>
            <a:off x="7452319" y="1940016"/>
            <a:ext cx="1785199" cy="784830"/>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effectLst/>
                <a:uLnTx/>
                <a:uFillTx/>
                <a:latin typeface="+mj-lt"/>
                <a:ea typeface="+mj-ea"/>
                <a:cs typeface="+mj-cs"/>
              </a:rPr>
              <a:t>Fixed probe body with integral readhead</a:t>
            </a:r>
          </a:p>
        </p:txBody>
      </p:sp>
      <p:sp>
        <p:nvSpPr>
          <p:cNvPr id="35" name="TextBox 34"/>
          <p:cNvSpPr txBox="1"/>
          <p:nvPr/>
        </p:nvSpPr>
        <p:spPr bwMode="auto">
          <a:xfrm>
            <a:off x="7451997" y="2830805"/>
            <a:ext cx="1467945" cy="553998"/>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effectLst/>
                <a:uLnTx/>
                <a:uFillTx/>
                <a:latin typeface="+mj-lt"/>
                <a:ea typeface="+mj-ea"/>
                <a:cs typeface="+mj-cs"/>
              </a:rPr>
              <a:t>Reflective scale</a:t>
            </a:r>
          </a:p>
        </p:txBody>
      </p:sp>
      <p:cxnSp>
        <p:nvCxnSpPr>
          <p:cNvPr id="36" name="Straight Connector 35"/>
          <p:cNvCxnSpPr/>
          <p:nvPr/>
        </p:nvCxnSpPr>
        <p:spPr bwMode="auto">
          <a:xfrm rot="5400000" flipH="1" flipV="1">
            <a:off x="7312801" y="2318529"/>
            <a:ext cx="380704" cy="353943"/>
          </a:xfrm>
          <a:prstGeom prst="line">
            <a:avLst/>
          </a:prstGeom>
          <a:noFill/>
          <a:ln w="9525" cap="flat" cmpd="sng" algn="ctr">
            <a:solidFill>
              <a:schemeClr val="tx1"/>
            </a:solidFill>
            <a:prstDash val="solid"/>
            <a:round/>
            <a:headEnd type="none" w="med" len="med"/>
            <a:tailEnd type="none" w="med" len="med"/>
          </a:ln>
          <a:effectLst/>
        </p:spPr>
      </p:cxnSp>
      <p:cxnSp>
        <p:nvCxnSpPr>
          <p:cNvPr id="37" name="Straight Connector 36"/>
          <p:cNvCxnSpPr/>
          <p:nvPr/>
        </p:nvCxnSpPr>
        <p:spPr bwMode="auto">
          <a:xfrm flipH="1">
            <a:off x="6948264" y="2974637"/>
            <a:ext cx="731861" cy="0"/>
          </a:xfrm>
          <a:prstGeom prst="line">
            <a:avLst/>
          </a:prstGeom>
          <a:noFill/>
          <a:ln w="9525" cap="flat" cmpd="sng" algn="ctr">
            <a:solidFill>
              <a:schemeClr val="tx1"/>
            </a:solidFill>
            <a:prstDash val="solid"/>
            <a:round/>
            <a:headEnd type="none" w="med" len="med"/>
            <a:tailEnd type="none" w="med" len="med"/>
          </a:ln>
          <a:effectLst/>
        </p:spPr>
      </p:cxnSp>
      <p:sp>
        <p:nvSpPr>
          <p:cNvPr id="38" name="TextBox 37"/>
          <p:cNvSpPr txBox="1"/>
          <p:nvPr/>
        </p:nvSpPr>
        <p:spPr bwMode="auto">
          <a:xfrm>
            <a:off x="7375150" y="3398098"/>
            <a:ext cx="1467945" cy="553998"/>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effectLst/>
                <a:uLnTx/>
                <a:uFillTx/>
                <a:latin typeface="+mj-lt"/>
                <a:ea typeface="+mj-ea"/>
                <a:cs typeface="+mj-cs"/>
              </a:rPr>
              <a:t>Moving structure*</a:t>
            </a:r>
          </a:p>
        </p:txBody>
      </p:sp>
      <p:cxnSp>
        <p:nvCxnSpPr>
          <p:cNvPr id="39" name="Straight Connector 38"/>
          <p:cNvCxnSpPr/>
          <p:nvPr/>
        </p:nvCxnSpPr>
        <p:spPr bwMode="auto">
          <a:xfrm flipH="1">
            <a:off x="7083355" y="3556922"/>
            <a:ext cx="616659" cy="0"/>
          </a:xfrm>
          <a:prstGeom prst="line">
            <a:avLst/>
          </a:prstGeom>
          <a:noFill/>
          <a:ln w="9525" cap="flat" cmpd="sng" algn="ctr">
            <a:solidFill>
              <a:schemeClr val="tx1"/>
            </a:solidFill>
            <a:prstDash val="solid"/>
            <a:round/>
            <a:headEnd type="none" w="med" len="med"/>
            <a:tailEnd type="none" w="med" len="med"/>
          </a:ln>
          <a:effectLst/>
        </p:spPr>
      </p:cxnSp>
      <p:sp>
        <p:nvSpPr>
          <p:cNvPr id="40" name="TextBox 39"/>
          <p:cNvSpPr txBox="1"/>
          <p:nvPr/>
        </p:nvSpPr>
        <p:spPr bwMode="auto">
          <a:xfrm>
            <a:off x="4312605" y="4681468"/>
            <a:ext cx="4723891" cy="323165"/>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effectLst/>
                <a:uLnTx/>
                <a:uFillTx/>
                <a:latin typeface="+mj-lt"/>
                <a:ea typeface="+mj-ea"/>
                <a:cs typeface="+mj-cs"/>
              </a:rPr>
              <a:t>* Stylus holder and reflective scale move together</a:t>
            </a:r>
          </a:p>
        </p:txBody>
      </p:sp>
    </p:spTree>
    <p:extLst>
      <p:ext uri="{BB962C8B-B14F-4D97-AF65-F5344CB8AC3E}">
        <p14:creationId xmlns:p14="http://schemas.microsoft.com/office/powerpoint/2010/main" val="23249580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4572419" y="1203531"/>
            <a:ext cx="3168000" cy="3600885"/>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5400000">
            <a:off x="214641" y="1603214"/>
            <a:ext cx="3168000" cy="3600884"/>
          </a:xfrm>
          <a:prstGeom prst="rect">
            <a:avLst/>
          </a:prstGeom>
        </p:spPr>
      </p:pic>
      <p:sp>
        <p:nvSpPr>
          <p:cNvPr id="2" name="Content Placeholder 1"/>
          <p:cNvSpPr>
            <a:spLocks noGrp="1"/>
          </p:cNvSpPr>
          <p:nvPr>
            <p:ph idx="1"/>
          </p:nvPr>
        </p:nvSpPr>
        <p:spPr>
          <a:xfrm>
            <a:off x="359999" y="1347614"/>
            <a:ext cx="8280000" cy="3330371"/>
          </a:xfrm>
        </p:spPr>
        <p:txBody>
          <a:bodyPr/>
          <a:lstStyle/>
          <a:p>
            <a:pPr>
              <a:spcBef>
                <a:spcPts val="500"/>
              </a:spcBef>
              <a:spcAft>
                <a:spcPts val="500"/>
              </a:spcAft>
              <a:buSzPct val="80000"/>
              <a:buFont typeface="Symbol" panose="05050102010706020507" pitchFamily="18" charset="2"/>
              <a:buNone/>
            </a:pPr>
            <a:r>
              <a:rPr lang="en-GB" altLang="en-US" b="1" dirty="0">
                <a:solidFill>
                  <a:schemeClr val="accent1"/>
                </a:solidFill>
              </a:rPr>
              <a:t>…and on </a:t>
            </a:r>
            <a:r>
              <a:rPr lang="en-GB" altLang="en-US" b="1" dirty="0" smtClean="0">
                <a:solidFill>
                  <a:schemeClr val="accent1"/>
                </a:solidFill>
              </a:rPr>
              <a:t>SP80H</a:t>
            </a:r>
            <a:endParaRPr lang="en-GB" altLang="en-US" dirty="0"/>
          </a:p>
        </p:txBody>
      </p:sp>
      <p:sp>
        <p:nvSpPr>
          <p:cNvPr id="3" name="Title 2"/>
          <p:cNvSpPr>
            <a:spLocks noGrp="1"/>
          </p:cNvSpPr>
          <p:nvPr>
            <p:ph type="title"/>
          </p:nvPr>
        </p:nvSpPr>
        <p:spPr/>
        <p:txBody>
          <a:bodyPr/>
          <a:lstStyle/>
          <a:p>
            <a:r>
              <a:rPr lang="en-GB" altLang="en-US" dirty="0"/>
              <a:t>SP80 and SP80H design principles</a:t>
            </a:r>
            <a:endParaRPr lang="en-GB" dirty="0"/>
          </a:p>
        </p:txBody>
      </p:sp>
      <p:sp>
        <p:nvSpPr>
          <p:cNvPr id="4" name="Slide Number Placeholder 3"/>
          <p:cNvSpPr>
            <a:spLocks noGrp="1"/>
          </p:cNvSpPr>
          <p:nvPr>
            <p:ph type="sldNum" sz="quarter" idx="4"/>
          </p:nvPr>
        </p:nvSpPr>
        <p:spPr>
          <a:xfrm>
            <a:off x="1620000" y="4893249"/>
            <a:ext cx="792089" cy="171450"/>
          </a:xfrm>
        </p:spPr>
        <p:txBody>
          <a:bodyPr/>
          <a:lstStyle/>
          <a:p>
            <a:r>
              <a:rPr lang="en-US" dirty="0" smtClean="0"/>
              <a:t>Slide </a:t>
            </a:r>
            <a:fld id="{2C3277D1-BC98-493B-8101-346FFB0B7EC5}" type="slidenum">
              <a:rPr lang="en-US" smtClean="0"/>
              <a:pPr/>
              <a:t>13</a:t>
            </a:fld>
            <a:endParaRPr lang="en-US" dirty="0"/>
          </a:p>
        </p:txBody>
      </p:sp>
      <p:sp>
        <p:nvSpPr>
          <p:cNvPr id="5" name="Date Placeholder 4"/>
          <p:cNvSpPr>
            <a:spLocks noGrp="1"/>
          </p:cNvSpPr>
          <p:nvPr>
            <p:ph type="dt" sz="half" idx="2"/>
          </p:nvPr>
        </p:nvSpPr>
        <p:spPr>
          <a:xfrm>
            <a:off x="395538" y="4894009"/>
            <a:ext cx="1260000" cy="180975"/>
          </a:xfrm>
        </p:spPr>
        <p:txBody>
          <a:bodyPr/>
          <a:lstStyle/>
          <a:p>
            <a:r>
              <a:rPr lang="en-US" dirty="0" smtClean="0"/>
              <a:t>H-1000-8004-01-B</a:t>
            </a:r>
            <a:endParaRPr lang="en-US" dirty="0"/>
          </a:p>
        </p:txBody>
      </p:sp>
      <p:cxnSp>
        <p:nvCxnSpPr>
          <p:cNvPr id="18" name="Straight Connector 17"/>
          <p:cNvCxnSpPr/>
          <p:nvPr/>
        </p:nvCxnSpPr>
        <p:spPr bwMode="auto">
          <a:xfrm>
            <a:off x="1346631" y="3582649"/>
            <a:ext cx="0" cy="618201"/>
          </a:xfrm>
          <a:prstGeom prst="line">
            <a:avLst/>
          </a:prstGeom>
          <a:noFill/>
          <a:ln w="9525" cap="flat" cmpd="sng" algn="ctr">
            <a:solidFill>
              <a:schemeClr val="tx1"/>
            </a:solidFill>
            <a:prstDash val="solid"/>
            <a:round/>
            <a:headEnd type="none" w="med" len="med"/>
            <a:tailEnd type="none" w="med" len="med"/>
          </a:ln>
          <a:effectLst/>
        </p:spPr>
      </p:cxnSp>
      <p:cxnSp>
        <p:nvCxnSpPr>
          <p:cNvPr id="19" name="Straight Connector 18"/>
          <p:cNvCxnSpPr/>
          <p:nvPr/>
        </p:nvCxnSpPr>
        <p:spPr bwMode="auto">
          <a:xfrm>
            <a:off x="2076306" y="3482448"/>
            <a:ext cx="0" cy="654426"/>
          </a:xfrm>
          <a:prstGeom prst="line">
            <a:avLst/>
          </a:prstGeom>
          <a:noFill/>
          <a:ln w="9525" cap="flat" cmpd="sng" algn="ctr">
            <a:solidFill>
              <a:schemeClr val="tx1"/>
            </a:solidFill>
            <a:prstDash val="solid"/>
            <a:round/>
            <a:headEnd type="none" w="med" len="med"/>
            <a:tailEnd type="none" w="med" len="med"/>
          </a:ln>
          <a:effectLst/>
        </p:spPr>
      </p:cxnSp>
      <p:sp>
        <p:nvSpPr>
          <p:cNvPr id="32" name="TextBox 31"/>
          <p:cNvSpPr txBox="1"/>
          <p:nvPr/>
        </p:nvSpPr>
        <p:spPr bwMode="auto">
          <a:xfrm>
            <a:off x="2752198" y="2208032"/>
            <a:ext cx="1045479" cy="323165"/>
          </a:xfrm>
          <a:prstGeom prst="rect">
            <a:avLst/>
          </a:prstGeom>
          <a:noFill/>
          <a:ln w="9525">
            <a:noFill/>
            <a:miter lim="800000"/>
            <a:headEnd/>
            <a:tailEnd/>
          </a:ln>
          <a:effectLst/>
        </p:spPr>
        <p:txBody>
          <a:bodyPr vert="horz" wrap="non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solidFill>
                  <a:srgbClr val="FF9933"/>
                </a:solidFill>
                <a:effectLst/>
                <a:uLnTx/>
                <a:uFillTx/>
                <a:latin typeface="+mn-lt"/>
                <a:ea typeface="+mj-ea"/>
                <a:cs typeface="+mj-cs"/>
              </a:rPr>
              <a:t>+1.25 mm</a:t>
            </a:r>
          </a:p>
        </p:txBody>
      </p:sp>
      <p:sp>
        <p:nvSpPr>
          <p:cNvPr id="33" name="TextBox 32"/>
          <p:cNvSpPr txBox="1"/>
          <p:nvPr/>
        </p:nvSpPr>
        <p:spPr bwMode="auto">
          <a:xfrm>
            <a:off x="1109135" y="2208032"/>
            <a:ext cx="997389" cy="323165"/>
          </a:xfrm>
          <a:prstGeom prst="rect">
            <a:avLst/>
          </a:prstGeom>
          <a:noFill/>
          <a:ln w="9525">
            <a:noFill/>
            <a:miter lim="800000"/>
            <a:headEnd/>
            <a:tailEnd/>
          </a:ln>
          <a:effectLst/>
        </p:spPr>
        <p:txBody>
          <a:bodyPr vert="horz" wrap="non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solidFill>
                  <a:srgbClr val="FF9933"/>
                </a:solidFill>
                <a:effectLst/>
                <a:uLnTx/>
                <a:uFillTx/>
                <a:latin typeface="+mj-lt"/>
                <a:ea typeface="+mj-ea"/>
                <a:cs typeface="+mj-cs"/>
              </a:rPr>
              <a:t>-0.75</a:t>
            </a:r>
            <a:r>
              <a:rPr kumimoji="0" lang="en-GB" sz="1500" i="0" u="none" strike="noStrike" kern="0" cap="none" spc="0" normalizeH="0" noProof="0" dirty="0" smtClean="0">
                <a:ln>
                  <a:noFill/>
                </a:ln>
                <a:solidFill>
                  <a:srgbClr val="FF9933"/>
                </a:solidFill>
                <a:effectLst/>
                <a:uLnTx/>
                <a:uFillTx/>
                <a:latin typeface="+mj-lt"/>
                <a:ea typeface="+mj-ea"/>
                <a:cs typeface="+mj-cs"/>
              </a:rPr>
              <a:t> mm</a:t>
            </a:r>
            <a:endParaRPr kumimoji="0" lang="en-GB" sz="1500" i="0" u="none" strike="noStrike" kern="0" cap="none" spc="0" normalizeH="0" baseline="0" noProof="0" dirty="0" smtClean="0">
              <a:ln>
                <a:noFill/>
              </a:ln>
              <a:solidFill>
                <a:srgbClr val="FF9933"/>
              </a:solidFill>
              <a:effectLst/>
              <a:uLnTx/>
              <a:uFillTx/>
              <a:latin typeface="+mj-lt"/>
              <a:ea typeface="+mj-ea"/>
              <a:cs typeface="+mj-cs"/>
            </a:endParaRPr>
          </a:p>
        </p:txBody>
      </p:sp>
      <p:sp>
        <p:nvSpPr>
          <p:cNvPr id="34" name="TextBox 33"/>
          <p:cNvSpPr txBox="1"/>
          <p:nvPr/>
        </p:nvSpPr>
        <p:spPr bwMode="auto">
          <a:xfrm>
            <a:off x="651827" y="1801148"/>
            <a:ext cx="3741140" cy="323165"/>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solidFill>
                  <a:srgbClr val="FF9933"/>
                </a:solidFill>
                <a:effectLst/>
                <a:uLnTx/>
                <a:uFillTx/>
                <a:latin typeface="+mn-lt"/>
                <a:ea typeface="+mj-ea"/>
                <a:cs typeface="+mj-cs"/>
              </a:rPr>
              <a:t>4 mm ‘Z’ operating range</a:t>
            </a:r>
          </a:p>
        </p:txBody>
      </p:sp>
      <p:sp>
        <p:nvSpPr>
          <p:cNvPr id="36" name="TextBox 35"/>
          <p:cNvSpPr txBox="1"/>
          <p:nvPr/>
        </p:nvSpPr>
        <p:spPr bwMode="auto">
          <a:xfrm>
            <a:off x="1491123" y="4140926"/>
            <a:ext cx="1808290" cy="553998"/>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effectLst/>
                <a:uLnTx/>
                <a:uFillTx/>
                <a:latin typeface="+mj-lt"/>
                <a:ea typeface="+mj-ea"/>
                <a:cs typeface="+mj-cs"/>
              </a:rPr>
              <a:t>Reflective </a:t>
            </a:r>
            <a:br>
              <a:rPr kumimoji="0" lang="en-GB" sz="1500" i="0" u="none" strike="noStrike" kern="0" cap="none" spc="0" normalizeH="0" baseline="0" noProof="0" dirty="0" smtClean="0">
                <a:ln>
                  <a:noFill/>
                </a:ln>
                <a:effectLst/>
                <a:uLnTx/>
                <a:uFillTx/>
                <a:latin typeface="+mj-lt"/>
                <a:ea typeface="+mj-ea"/>
                <a:cs typeface="+mj-cs"/>
              </a:rPr>
            </a:br>
            <a:r>
              <a:rPr kumimoji="0" lang="en-GB" sz="1500" i="0" u="none" strike="noStrike" kern="0" cap="none" spc="0" normalizeH="0" baseline="0" noProof="0" dirty="0" smtClean="0">
                <a:ln>
                  <a:noFill/>
                </a:ln>
                <a:effectLst/>
                <a:uLnTx/>
                <a:uFillTx/>
                <a:latin typeface="+mj-lt"/>
                <a:ea typeface="+mj-ea"/>
                <a:cs typeface="+mj-cs"/>
              </a:rPr>
              <a:t>scale</a:t>
            </a:r>
          </a:p>
        </p:txBody>
      </p:sp>
      <p:sp>
        <p:nvSpPr>
          <p:cNvPr id="37" name="TextBox 36"/>
          <p:cNvSpPr txBox="1"/>
          <p:nvPr/>
        </p:nvSpPr>
        <p:spPr bwMode="auto">
          <a:xfrm>
            <a:off x="660099" y="4136874"/>
            <a:ext cx="1467945" cy="553998"/>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effectLst/>
                <a:uLnTx/>
                <a:uFillTx/>
                <a:latin typeface="+mj-lt"/>
                <a:ea typeface="+mj-ea"/>
                <a:cs typeface="+mj-cs"/>
              </a:rPr>
              <a:t>Moving structure*</a:t>
            </a:r>
          </a:p>
        </p:txBody>
      </p:sp>
      <p:sp>
        <p:nvSpPr>
          <p:cNvPr id="38" name="TextBox 37"/>
          <p:cNvSpPr txBox="1"/>
          <p:nvPr/>
        </p:nvSpPr>
        <p:spPr bwMode="auto">
          <a:xfrm>
            <a:off x="-1802" y="3643159"/>
            <a:ext cx="1186519" cy="553998"/>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effectLst/>
                <a:uLnTx/>
                <a:uFillTx/>
                <a:latin typeface="+mj-lt"/>
                <a:ea typeface="+mj-ea"/>
                <a:cs typeface="+mj-cs"/>
              </a:rPr>
              <a:t>Max stylus</a:t>
            </a:r>
            <a:r>
              <a:rPr kumimoji="0" lang="en-GB" sz="1500" i="0" u="none" strike="noStrike" kern="0" cap="none" spc="0" normalizeH="0" noProof="0" dirty="0" smtClean="0">
                <a:ln>
                  <a:noFill/>
                </a:ln>
                <a:effectLst/>
                <a:uLnTx/>
                <a:uFillTx/>
                <a:latin typeface="+mj-lt"/>
                <a:ea typeface="+mj-ea"/>
                <a:cs typeface="+mj-cs"/>
              </a:rPr>
              <a:t> mass</a:t>
            </a:r>
            <a:endParaRPr kumimoji="0" lang="en-GB" sz="1500" i="0" u="none" strike="noStrike" kern="0" cap="none" spc="0" normalizeH="0" baseline="0" noProof="0" dirty="0" smtClean="0">
              <a:ln>
                <a:noFill/>
              </a:ln>
              <a:effectLst/>
              <a:uLnTx/>
              <a:uFillTx/>
              <a:latin typeface="+mj-lt"/>
              <a:ea typeface="+mj-ea"/>
              <a:cs typeface="+mj-cs"/>
            </a:endParaRPr>
          </a:p>
        </p:txBody>
      </p:sp>
      <p:sp>
        <p:nvSpPr>
          <p:cNvPr id="39" name="TextBox 38"/>
          <p:cNvSpPr txBox="1"/>
          <p:nvPr/>
        </p:nvSpPr>
        <p:spPr bwMode="auto">
          <a:xfrm>
            <a:off x="7259448" y="1805115"/>
            <a:ext cx="1045479" cy="323165"/>
          </a:xfrm>
          <a:prstGeom prst="rect">
            <a:avLst/>
          </a:prstGeom>
          <a:noFill/>
          <a:ln w="9525">
            <a:noFill/>
            <a:miter lim="800000"/>
            <a:headEnd/>
            <a:tailEnd/>
          </a:ln>
          <a:effectLst/>
        </p:spPr>
        <p:txBody>
          <a:bodyPr vert="horz" wrap="non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solidFill>
                  <a:srgbClr val="FF9933"/>
                </a:solidFill>
                <a:effectLst/>
                <a:uLnTx/>
                <a:uFillTx/>
                <a:latin typeface="+mn-lt"/>
                <a:ea typeface="+mj-ea"/>
                <a:cs typeface="+mj-cs"/>
              </a:rPr>
              <a:t>+1.25 mm</a:t>
            </a:r>
          </a:p>
        </p:txBody>
      </p:sp>
      <p:sp>
        <p:nvSpPr>
          <p:cNvPr id="40" name="TextBox 39"/>
          <p:cNvSpPr txBox="1"/>
          <p:nvPr/>
        </p:nvSpPr>
        <p:spPr bwMode="auto">
          <a:xfrm>
            <a:off x="5616385" y="1805115"/>
            <a:ext cx="997389" cy="323165"/>
          </a:xfrm>
          <a:prstGeom prst="rect">
            <a:avLst/>
          </a:prstGeom>
          <a:noFill/>
          <a:ln w="9525">
            <a:noFill/>
            <a:miter lim="800000"/>
            <a:headEnd/>
            <a:tailEnd/>
          </a:ln>
          <a:effectLst/>
        </p:spPr>
        <p:txBody>
          <a:bodyPr vert="horz" wrap="non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solidFill>
                  <a:srgbClr val="FF9933"/>
                </a:solidFill>
                <a:effectLst/>
                <a:uLnTx/>
                <a:uFillTx/>
                <a:latin typeface="+mj-lt"/>
                <a:ea typeface="+mj-ea"/>
                <a:cs typeface="+mj-cs"/>
              </a:rPr>
              <a:t>-3.25</a:t>
            </a:r>
            <a:r>
              <a:rPr kumimoji="0" lang="en-GB" sz="1500" i="0" u="none" strike="noStrike" kern="0" cap="none" spc="0" normalizeH="0" noProof="0" dirty="0" smtClean="0">
                <a:ln>
                  <a:noFill/>
                </a:ln>
                <a:solidFill>
                  <a:srgbClr val="FF9933"/>
                </a:solidFill>
                <a:effectLst/>
                <a:uLnTx/>
                <a:uFillTx/>
                <a:latin typeface="+mj-lt"/>
                <a:ea typeface="+mj-ea"/>
                <a:cs typeface="+mj-cs"/>
              </a:rPr>
              <a:t> mm</a:t>
            </a:r>
            <a:endParaRPr kumimoji="0" lang="en-GB" sz="1500" i="0" u="none" strike="noStrike" kern="0" cap="none" spc="0" normalizeH="0" baseline="0" noProof="0" dirty="0" smtClean="0">
              <a:ln>
                <a:noFill/>
              </a:ln>
              <a:solidFill>
                <a:srgbClr val="FF9933"/>
              </a:solidFill>
              <a:effectLst/>
              <a:uLnTx/>
              <a:uFillTx/>
              <a:latin typeface="+mj-lt"/>
              <a:ea typeface="+mj-ea"/>
              <a:cs typeface="+mj-cs"/>
            </a:endParaRPr>
          </a:p>
        </p:txBody>
      </p:sp>
      <p:sp>
        <p:nvSpPr>
          <p:cNvPr id="41" name="TextBox 40"/>
          <p:cNvSpPr txBox="1"/>
          <p:nvPr/>
        </p:nvSpPr>
        <p:spPr bwMode="auto">
          <a:xfrm>
            <a:off x="5540972" y="1398231"/>
            <a:ext cx="2919461" cy="323165"/>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solidFill>
                  <a:srgbClr val="FF9933"/>
                </a:solidFill>
                <a:effectLst/>
                <a:uLnTx/>
                <a:uFillTx/>
                <a:latin typeface="+mn-lt"/>
                <a:ea typeface="+mj-ea"/>
                <a:cs typeface="+mj-cs"/>
              </a:rPr>
              <a:t>2 mm ‘Z’ operating range</a:t>
            </a:r>
          </a:p>
        </p:txBody>
      </p:sp>
      <p:sp>
        <p:nvSpPr>
          <p:cNvPr id="42" name="TextBox 41"/>
          <p:cNvSpPr txBox="1"/>
          <p:nvPr/>
        </p:nvSpPr>
        <p:spPr bwMode="auto">
          <a:xfrm>
            <a:off x="4557155" y="3247517"/>
            <a:ext cx="1432936" cy="553998"/>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effectLst/>
                <a:uLnTx/>
                <a:uFillTx/>
                <a:latin typeface="+mj-lt"/>
                <a:ea typeface="+mj-ea"/>
                <a:cs typeface="+mj-cs"/>
              </a:rPr>
              <a:t>Min stylus</a:t>
            </a:r>
            <a:r>
              <a:rPr kumimoji="0" lang="en-GB" sz="1500" i="0" u="none" strike="noStrike" kern="0" cap="none" spc="0" normalizeH="0" noProof="0" dirty="0" smtClean="0">
                <a:ln>
                  <a:noFill/>
                </a:ln>
                <a:effectLst/>
                <a:uLnTx/>
                <a:uFillTx/>
                <a:latin typeface="+mj-lt"/>
                <a:ea typeface="+mj-ea"/>
                <a:cs typeface="+mj-cs"/>
              </a:rPr>
              <a:t> mass</a:t>
            </a:r>
            <a:endParaRPr kumimoji="0" lang="en-GB" sz="1500" i="0" u="none" strike="noStrike" kern="0" cap="none" spc="0" normalizeH="0" baseline="0" noProof="0" dirty="0" smtClean="0">
              <a:ln>
                <a:noFill/>
              </a:ln>
              <a:effectLst/>
              <a:uLnTx/>
              <a:uFillTx/>
              <a:latin typeface="+mj-lt"/>
              <a:ea typeface="+mj-ea"/>
              <a:cs typeface="+mj-cs"/>
            </a:endParaRPr>
          </a:p>
        </p:txBody>
      </p:sp>
      <p:cxnSp>
        <p:nvCxnSpPr>
          <p:cNvPr id="43" name="Straight Connector 42"/>
          <p:cNvCxnSpPr/>
          <p:nvPr/>
        </p:nvCxnSpPr>
        <p:spPr bwMode="auto">
          <a:xfrm>
            <a:off x="5956089" y="3229403"/>
            <a:ext cx="0" cy="618201"/>
          </a:xfrm>
          <a:prstGeom prst="line">
            <a:avLst/>
          </a:prstGeom>
          <a:noFill/>
          <a:ln w="9525" cap="flat" cmpd="sng" algn="ctr">
            <a:solidFill>
              <a:schemeClr val="tx1"/>
            </a:solidFill>
            <a:prstDash val="solid"/>
            <a:round/>
            <a:headEnd type="none" w="med" len="med"/>
            <a:tailEnd type="none" w="med" len="med"/>
          </a:ln>
          <a:effectLst/>
        </p:spPr>
      </p:cxnSp>
      <p:cxnSp>
        <p:nvCxnSpPr>
          <p:cNvPr id="44" name="Straight Connector 43"/>
          <p:cNvCxnSpPr/>
          <p:nvPr/>
        </p:nvCxnSpPr>
        <p:spPr bwMode="auto">
          <a:xfrm>
            <a:off x="6685764" y="3082765"/>
            <a:ext cx="0" cy="700863"/>
          </a:xfrm>
          <a:prstGeom prst="line">
            <a:avLst/>
          </a:prstGeom>
          <a:noFill/>
          <a:ln w="9525" cap="flat" cmpd="sng" algn="ctr">
            <a:solidFill>
              <a:schemeClr val="tx1"/>
            </a:solidFill>
            <a:prstDash val="solid"/>
            <a:round/>
            <a:headEnd type="none" w="med" len="med"/>
            <a:tailEnd type="none" w="med" len="med"/>
          </a:ln>
          <a:effectLst/>
        </p:spPr>
      </p:cxnSp>
      <p:sp>
        <p:nvSpPr>
          <p:cNvPr id="45" name="TextBox 44"/>
          <p:cNvSpPr txBox="1"/>
          <p:nvPr/>
        </p:nvSpPr>
        <p:spPr bwMode="auto">
          <a:xfrm>
            <a:off x="5986658" y="3739020"/>
            <a:ext cx="1808290" cy="553998"/>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effectLst/>
                <a:uLnTx/>
                <a:uFillTx/>
                <a:latin typeface="+mj-lt"/>
                <a:ea typeface="+mj-ea"/>
                <a:cs typeface="+mj-cs"/>
              </a:rPr>
              <a:t>Reflective </a:t>
            </a:r>
            <a:br>
              <a:rPr kumimoji="0" lang="en-GB" sz="1500" i="0" u="none" strike="noStrike" kern="0" cap="none" spc="0" normalizeH="0" baseline="0" noProof="0" dirty="0" smtClean="0">
                <a:ln>
                  <a:noFill/>
                </a:ln>
                <a:effectLst/>
                <a:uLnTx/>
                <a:uFillTx/>
                <a:latin typeface="+mj-lt"/>
                <a:ea typeface="+mj-ea"/>
                <a:cs typeface="+mj-cs"/>
              </a:rPr>
            </a:br>
            <a:r>
              <a:rPr kumimoji="0" lang="en-GB" sz="1500" i="0" u="none" strike="noStrike" kern="0" cap="none" spc="0" normalizeH="0" baseline="0" noProof="0" dirty="0" smtClean="0">
                <a:ln>
                  <a:noFill/>
                </a:ln>
                <a:effectLst/>
                <a:uLnTx/>
                <a:uFillTx/>
                <a:latin typeface="+mj-lt"/>
                <a:ea typeface="+mj-ea"/>
                <a:cs typeface="+mj-cs"/>
              </a:rPr>
              <a:t>scale</a:t>
            </a:r>
          </a:p>
        </p:txBody>
      </p:sp>
      <p:sp>
        <p:nvSpPr>
          <p:cNvPr id="46" name="TextBox 45"/>
          <p:cNvSpPr txBox="1"/>
          <p:nvPr/>
        </p:nvSpPr>
        <p:spPr bwMode="auto">
          <a:xfrm>
            <a:off x="5143976" y="3832292"/>
            <a:ext cx="1467945" cy="553998"/>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effectLst/>
                <a:uLnTx/>
                <a:uFillTx/>
                <a:latin typeface="+mj-lt"/>
                <a:ea typeface="+mj-ea"/>
                <a:cs typeface="+mj-cs"/>
              </a:rPr>
              <a:t>Moving structure*</a:t>
            </a:r>
          </a:p>
        </p:txBody>
      </p:sp>
      <p:sp>
        <p:nvSpPr>
          <p:cNvPr id="48" name="TextBox 47"/>
          <p:cNvSpPr txBox="1"/>
          <p:nvPr/>
        </p:nvSpPr>
        <p:spPr bwMode="auto">
          <a:xfrm>
            <a:off x="3545732" y="3408551"/>
            <a:ext cx="1098276" cy="1246495"/>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effectLst/>
                <a:uLnTx/>
                <a:uFillTx/>
                <a:latin typeface="+mj-lt"/>
                <a:ea typeface="+mj-ea"/>
                <a:cs typeface="+mj-cs"/>
              </a:rPr>
              <a:t>Fixed probe body with integral readhead</a:t>
            </a:r>
          </a:p>
        </p:txBody>
      </p:sp>
      <p:cxnSp>
        <p:nvCxnSpPr>
          <p:cNvPr id="22" name="Straight Connector 21"/>
          <p:cNvCxnSpPr/>
          <p:nvPr/>
        </p:nvCxnSpPr>
        <p:spPr bwMode="auto">
          <a:xfrm>
            <a:off x="2555776" y="3843830"/>
            <a:ext cx="1224136" cy="0"/>
          </a:xfrm>
          <a:prstGeom prst="line">
            <a:avLst/>
          </a:prstGeom>
          <a:noFill/>
          <a:ln w="9525" cap="flat" cmpd="sng" algn="ctr">
            <a:solidFill>
              <a:schemeClr val="tx1"/>
            </a:solidFill>
            <a:prstDash val="solid"/>
            <a:round/>
            <a:headEnd type="none" w="med" len="med"/>
            <a:tailEnd type="none" w="med" len="med"/>
          </a:ln>
          <a:effectLst/>
        </p:spPr>
      </p:cxnSp>
      <p:sp>
        <p:nvSpPr>
          <p:cNvPr id="52" name="TextBox 51"/>
          <p:cNvSpPr txBox="1"/>
          <p:nvPr/>
        </p:nvSpPr>
        <p:spPr bwMode="auto">
          <a:xfrm>
            <a:off x="7902492" y="2988219"/>
            <a:ext cx="1098276" cy="1246495"/>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500" i="0" u="none" strike="noStrike" kern="0" cap="none" spc="0" normalizeH="0" baseline="0" noProof="0" dirty="0" smtClean="0">
                <a:ln>
                  <a:noFill/>
                </a:ln>
                <a:effectLst/>
                <a:uLnTx/>
                <a:uFillTx/>
                <a:latin typeface="+mj-lt"/>
                <a:ea typeface="+mj-ea"/>
                <a:cs typeface="+mj-cs"/>
              </a:rPr>
              <a:t>Fixed probe body with integral readhead</a:t>
            </a:r>
          </a:p>
        </p:txBody>
      </p:sp>
      <p:cxnSp>
        <p:nvCxnSpPr>
          <p:cNvPr id="53" name="Straight Connector 52"/>
          <p:cNvCxnSpPr/>
          <p:nvPr/>
        </p:nvCxnSpPr>
        <p:spPr bwMode="auto">
          <a:xfrm>
            <a:off x="6912536" y="3423498"/>
            <a:ext cx="1224136" cy="0"/>
          </a:xfrm>
          <a:prstGeom prst="line">
            <a:avLst/>
          </a:prstGeom>
          <a:noFill/>
          <a:ln w="9525" cap="flat" cmpd="sng" algn="ctr">
            <a:solidFill>
              <a:schemeClr val="tx1"/>
            </a:solidFill>
            <a:prstDash val="solid"/>
            <a:round/>
            <a:headEnd type="none" w="med" len="med"/>
            <a:tailEnd type="none" w="med" len="med"/>
          </a:ln>
          <a:effectLst/>
        </p:spPr>
      </p:cxnSp>
      <p:sp>
        <p:nvSpPr>
          <p:cNvPr id="54" name="TextBox 53"/>
          <p:cNvSpPr txBox="1"/>
          <p:nvPr/>
        </p:nvSpPr>
        <p:spPr bwMode="auto">
          <a:xfrm>
            <a:off x="4312605" y="4681468"/>
            <a:ext cx="4723891" cy="338554"/>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600" i="0" u="none" strike="noStrike" kern="0" cap="none" spc="0" normalizeH="0" baseline="0" noProof="0" dirty="0" smtClean="0">
                <a:ln>
                  <a:noFill/>
                </a:ln>
                <a:effectLst/>
                <a:uLnTx/>
                <a:uFillTx/>
                <a:latin typeface="+mj-lt"/>
                <a:ea typeface="+mj-ea"/>
                <a:cs typeface="+mj-cs"/>
              </a:rPr>
              <a:t>* Stylus holder and reflective scale move together</a:t>
            </a:r>
          </a:p>
        </p:txBody>
      </p:sp>
    </p:spTree>
    <p:extLst>
      <p:ext uri="{BB962C8B-B14F-4D97-AF65-F5344CB8AC3E}">
        <p14:creationId xmlns:p14="http://schemas.microsoft.com/office/powerpoint/2010/main" val="41576058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98810" y="1206000"/>
            <a:ext cx="3038484" cy="3888000"/>
          </a:xfrm>
          <a:prstGeom prst="rect">
            <a:avLst/>
          </a:prstGeom>
        </p:spPr>
      </p:pic>
      <p:sp>
        <p:nvSpPr>
          <p:cNvPr id="2" name="Content Placeholder 1"/>
          <p:cNvSpPr>
            <a:spLocks noGrp="1"/>
          </p:cNvSpPr>
          <p:nvPr>
            <p:ph idx="1"/>
          </p:nvPr>
        </p:nvSpPr>
        <p:spPr>
          <a:xfrm>
            <a:off x="359999" y="1347614"/>
            <a:ext cx="5184000" cy="3330371"/>
          </a:xfrm>
        </p:spPr>
        <p:txBody>
          <a:bodyPr/>
          <a:lstStyle/>
          <a:p>
            <a:pPr>
              <a:spcBef>
                <a:spcPts val="0"/>
              </a:spcBef>
              <a:spcAft>
                <a:spcPts val="1200"/>
              </a:spcAft>
              <a:buSzPct val="80000"/>
              <a:buFont typeface="Symbol" panose="05050102010706020507" pitchFamily="18" charset="2"/>
              <a:buNone/>
            </a:pPr>
            <a:r>
              <a:rPr lang="en-GB" altLang="en-US" b="1" dirty="0">
                <a:solidFill>
                  <a:schemeClr val="accent1"/>
                </a:solidFill>
              </a:rPr>
              <a:t>SP80 </a:t>
            </a:r>
            <a:r>
              <a:rPr lang="en-GB" altLang="en-US" b="1" dirty="0" smtClean="0">
                <a:solidFill>
                  <a:schemeClr val="accent1"/>
                </a:solidFill>
              </a:rPr>
              <a:t>maximum </a:t>
            </a:r>
            <a:r>
              <a:rPr lang="en-GB" altLang="en-US" b="1" dirty="0">
                <a:solidFill>
                  <a:schemeClr val="accent1"/>
                </a:solidFill>
              </a:rPr>
              <a:t>stylus carrying </a:t>
            </a:r>
            <a:r>
              <a:rPr lang="en-GB" altLang="en-US" b="1" dirty="0" smtClean="0">
                <a:solidFill>
                  <a:schemeClr val="accent1"/>
                </a:solidFill>
              </a:rPr>
              <a:t>capability</a:t>
            </a:r>
          </a:p>
          <a:p>
            <a:pPr>
              <a:spcBef>
                <a:spcPts val="0"/>
              </a:spcBef>
              <a:spcAft>
                <a:spcPts val="1200"/>
              </a:spcAft>
            </a:pPr>
            <a:r>
              <a:rPr lang="en-GB" altLang="en-US" sz="1800" dirty="0" smtClean="0"/>
              <a:t>Maximum </a:t>
            </a:r>
            <a:r>
              <a:rPr lang="en-GB" altLang="en-US" sz="1800" dirty="0"/>
              <a:t>unidirectional length 1000 </a:t>
            </a:r>
            <a:r>
              <a:rPr lang="en-GB" altLang="en-US" sz="1800" dirty="0" smtClean="0"/>
              <a:t>mm</a:t>
            </a:r>
            <a:br>
              <a:rPr lang="en-GB" altLang="en-US" sz="1800" dirty="0" smtClean="0"/>
            </a:br>
            <a:r>
              <a:rPr lang="en-GB" altLang="en-US" sz="1800" dirty="0" smtClean="0"/>
              <a:t>(using </a:t>
            </a:r>
            <a:r>
              <a:rPr lang="en-GB" altLang="en-US" sz="1800" dirty="0"/>
              <a:t>SH80 EXT)</a:t>
            </a:r>
          </a:p>
          <a:p>
            <a:pPr>
              <a:spcBef>
                <a:spcPts val="0"/>
              </a:spcBef>
              <a:spcAft>
                <a:spcPts val="1200"/>
              </a:spcAft>
            </a:pPr>
            <a:r>
              <a:rPr lang="en-GB" altLang="en-US" sz="1800" dirty="0"/>
              <a:t>Maximum</a:t>
            </a:r>
            <a:r>
              <a:rPr lang="en-GB" altLang="en-US" sz="1800" dirty="0" smtClean="0"/>
              <a:t> </a:t>
            </a:r>
            <a:r>
              <a:rPr lang="en-GB" altLang="en-US" sz="1800" dirty="0"/>
              <a:t>load </a:t>
            </a:r>
            <a:r>
              <a:rPr lang="en-GB" altLang="en-US" sz="1800" dirty="0" smtClean="0"/>
              <a:t>500 g </a:t>
            </a:r>
            <a:r>
              <a:rPr lang="en-GB" altLang="en-US" sz="1800" dirty="0"/>
              <a:t>with no -Z range compromise</a:t>
            </a:r>
          </a:p>
          <a:p>
            <a:pPr>
              <a:spcBef>
                <a:spcPts val="0"/>
              </a:spcBef>
              <a:spcAft>
                <a:spcPts val="1200"/>
              </a:spcAft>
            </a:pPr>
            <a:r>
              <a:rPr lang="en-GB" altLang="en-US" sz="1800" dirty="0"/>
              <a:t>&gt;500 g reduces -Z range</a:t>
            </a:r>
          </a:p>
          <a:p>
            <a:pPr>
              <a:spcBef>
                <a:spcPts val="0"/>
              </a:spcBef>
              <a:spcAft>
                <a:spcPts val="1200"/>
              </a:spcAft>
            </a:pPr>
            <a:r>
              <a:rPr lang="en-GB" altLang="en-US" sz="1800" dirty="0" smtClean="0"/>
              <a:t>Styli </a:t>
            </a:r>
            <a:r>
              <a:rPr lang="en-GB" altLang="en-US" sz="1800" dirty="0"/>
              <a:t>thread M5</a:t>
            </a:r>
          </a:p>
          <a:p>
            <a:pPr>
              <a:spcBef>
                <a:spcPts val="0"/>
              </a:spcBef>
              <a:spcAft>
                <a:spcPts val="1200"/>
              </a:spcAft>
              <a:buSzPct val="80000"/>
              <a:buFont typeface="Symbol" panose="05050102010706020507" pitchFamily="18" charset="2"/>
              <a:buNone/>
            </a:pPr>
            <a:endParaRPr lang="en-GB" altLang="en-US" sz="1800" dirty="0"/>
          </a:p>
        </p:txBody>
      </p:sp>
      <p:sp>
        <p:nvSpPr>
          <p:cNvPr id="3" name="Title 2"/>
          <p:cNvSpPr>
            <a:spLocks noGrp="1"/>
          </p:cNvSpPr>
          <p:nvPr>
            <p:ph type="title"/>
          </p:nvPr>
        </p:nvSpPr>
        <p:spPr/>
        <p:txBody>
          <a:bodyPr/>
          <a:lstStyle/>
          <a:p>
            <a:r>
              <a:rPr lang="en-GB" altLang="en-US" dirty="0"/>
              <a:t>SP80 and SP80H design principles</a:t>
            </a:r>
            <a:endParaRPr lang="en-GB" dirty="0"/>
          </a:p>
        </p:txBody>
      </p:sp>
      <p:sp>
        <p:nvSpPr>
          <p:cNvPr id="4" name="Slide Number Placeholder 3"/>
          <p:cNvSpPr>
            <a:spLocks noGrp="1"/>
          </p:cNvSpPr>
          <p:nvPr>
            <p:ph type="sldNum" sz="quarter" idx="4"/>
          </p:nvPr>
        </p:nvSpPr>
        <p:spPr>
          <a:xfrm>
            <a:off x="1620000" y="4893249"/>
            <a:ext cx="792089" cy="171450"/>
          </a:xfrm>
        </p:spPr>
        <p:txBody>
          <a:bodyPr/>
          <a:lstStyle/>
          <a:p>
            <a:r>
              <a:rPr lang="en-US" dirty="0" smtClean="0"/>
              <a:t>Slide </a:t>
            </a:r>
            <a:fld id="{2C3277D1-BC98-493B-8101-346FFB0B7EC5}" type="slidenum">
              <a:rPr lang="en-US" smtClean="0"/>
              <a:pPr/>
              <a:t>14</a:t>
            </a:fld>
            <a:endParaRPr lang="en-US" dirty="0"/>
          </a:p>
        </p:txBody>
      </p:sp>
      <p:sp>
        <p:nvSpPr>
          <p:cNvPr id="5" name="Date Placeholder 4"/>
          <p:cNvSpPr>
            <a:spLocks noGrp="1"/>
          </p:cNvSpPr>
          <p:nvPr>
            <p:ph type="dt" sz="half" idx="2"/>
          </p:nvPr>
        </p:nvSpPr>
        <p:spPr>
          <a:xfrm>
            <a:off x="395538" y="4894009"/>
            <a:ext cx="1260000" cy="180975"/>
          </a:xfrm>
        </p:spPr>
        <p:txBody>
          <a:bodyPr/>
          <a:lstStyle/>
          <a:p>
            <a:r>
              <a:rPr lang="en-US" dirty="0" smtClean="0"/>
              <a:t>H-1000-8004-01-B</a:t>
            </a:r>
            <a:endParaRPr lang="en-US" dirty="0"/>
          </a:p>
        </p:txBody>
      </p:sp>
      <p:sp>
        <p:nvSpPr>
          <p:cNvPr id="22" name="Text Box 6"/>
          <p:cNvSpPr txBox="1">
            <a:spLocks noChangeArrowheads="1"/>
          </p:cNvSpPr>
          <p:nvPr/>
        </p:nvSpPr>
        <p:spPr bwMode="auto">
          <a:xfrm>
            <a:off x="5148064" y="2563043"/>
            <a:ext cx="2872872" cy="586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nchor="ct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ts val="0"/>
              </a:spcBef>
              <a:buFontTx/>
              <a:buNone/>
            </a:pPr>
            <a:r>
              <a:rPr lang="en-GB" altLang="en-US" sz="1600" dirty="0"/>
              <a:t>Up to 1000 mm</a:t>
            </a:r>
          </a:p>
          <a:p>
            <a:pPr algn="ctr">
              <a:spcBef>
                <a:spcPts val="0"/>
              </a:spcBef>
              <a:buFontTx/>
              <a:buNone/>
            </a:pPr>
            <a:r>
              <a:rPr lang="en-GB" altLang="en-US" sz="1600" dirty="0"/>
              <a:t>(unbalanced)</a:t>
            </a:r>
          </a:p>
        </p:txBody>
      </p:sp>
      <p:sp>
        <p:nvSpPr>
          <p:cNvPr id="24" name="Text Box 6"/>
          <p:cNvSpPr txBox="1">
            <a:spLocks noChangeArrowheads="1"/>
          </p:cNvSpPr>
          <p:nvPr/>
        </p:nvSpPr>
        <p:spPr bwMode="auto">
          <a:xfrm>
            <a:off x="7993667" y="3219822"/>
            <a:ext cx="1186845" cy="586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nchor="ct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ts val="0"/>
              </a:spcBef>
              <a:buFontTx/>
              <a:buNone/>
            </a:pPr>
            <a:r>
              <a:rPr lang="en-GB" altLang="en-US" sz="1600" dirty="0"/>
              <a:t>Up to </a:t>
            </a:r>
            <a:r>
              <a:rPr lang="en-GB" altLang="en-US" sz="1600" dirty="0" smtClean="0"/>
              <a:t/>
            </a:r>
            <a:br>
              <a:rPr lang="en-GB" altLang="en-US" sz="1600" dirty="0" smtClean="0"/>
            </a:br>
            <a:r>
              <a:rPr lang="en-GB" altLang="en-US" sz="1600" dirty="0" smtClean="0"/>
              <a:t>1000 mm</a:t>
            </a:r>
            <a:endParaRPr lang="en-GB" altLang="en-US" sz="1600" dirty="0"/>
          </a:p>
        </p:txBody>
      </p:sp>
    </p:spTree>
    <p:extLst>
      <p:ext uri="{BB962C8B-B14F-4D97-AF65-F5344CB8AC3E}">
        <p14:creationId xmlns:p14="http://schemas.microsoft.com/office/powerpoint/2010/main" val="22113250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5680758" y="994864"/>
            <a:ext cx="3038484" cy="3888000"/>
          </a:xfrm>
          <a:prstGeom prst="rect">
            <a:avLst/>
          </a:prstGeom>
        </p:spPr>
      </p:pic>
      <p:sp>
        <p:nvSpPr>
          <p:cNvPr id="2" name="Content Placeholder 1"/>
          <p:cNvSpPr>
            <a:spLocks noGrp="1"/>
          </p:cNvSpPr>
          <p:nvPr>
            <p:ph idx="1"/>
          </p:nvPr>
        </p:nvSpPr>
        <p:spPr>
          <a:xfrm>
            <a:off x="359999" y="1347614"/>
            <a:ext cx="5364000" cy="3330371"/>
          </a:xfrm>
        </p:spPr>
        <p:txBody>
          <a:bodyPr/>
          <a:lstStyle/>
          <a:p>
            <a:pPr>
              <a:spcBef>
                <a:spcPts val="0"/>
              </a:spcBef>
              <a:spcAft>
                <a:spcPts val="1200"/>
              </a:spcAft>
              <a:buSzPct val="80000"/>
              <a:buFont typeface="Symbol" panose="05050102010706020507" pitchFamily="18" charset="2"/>
              <a:buNone/>
            </a:pPr>
            <a:r>
              <a:rPr lang="en-GB" altLang="en-US" b="1" dirty="0" smtClean="0">
                <a:solidFill>
                  <a:schemeClr val="accent1"/>
                </a:solidFill>
              </a:rPr>
              <a:t>SP80H maximum </a:t>
            </a:r>
            <a:r>
              <a:rPr lang="en-GB" altLang="en-US" b="1" dirty="0">
                <a:solidFill>
                  <a:schemeClr val="accent1"/>
                </a:solidFill>
              </a:rPr>
              <a:t>stylus carrying </a:t>
            </a:r>
            <a:r>
              <a:rPr lang="en-GB" altLang="en-US" b="1" dirty="0" smtClean="0">
                <a:solidFill>
                  <a:schemeClr val="accent1"/>
                </a:solidFill>
              </a:rPr>
              <a:t>capability</a:t>
            </a:r>
          </a:p>
          <a:p>
            <a:pPr marL="360363" indent="-360363">
              <a:spcBef>
                <a:spcPts val="0"/>
              </a:spcBef>
              <a:spcAft>
                <a:spcPts val="1200"/>
              </a:spcAft>
              <a:tabLst>
                <a:tab pos="360363" algn="l"/>
              </a:tabLst>
            </a:pPr>
            <a:r>
              <a:rPr lang="en-GB" altLang="en-US" sz="1800" dirty="0" smtClean="0"/>
              <a:t>Maximum unidirectional </a:t>
            </a:r>
            <a:r>
              <a:rPr lang="en-GB" altLang="en-US" sz="1800" dirty="0"/>
              <a:t>length 500 mm</a:t>
            </a:r>
          </a:p>
          <a:p>
            <a:pPr marL="360363" indent="-360363">
              <a:spcBef>
                <a:spcPts val="0"/>
              </a:spcBef>
              <a:spcAft>
                <a:spcPts val="1200"/>
              </a:spcAft>
              <a:tabLst>
                <a:tab pos="360363" algn="l"/>
              </a:tabLst>
            </a:pPr>
            <a:r>
              <a:rPr lang="en-GB" altLang="en-US" sz="1800" dirty="0"/>
              <a:t>Maximum</a:t>
            </a:r>
            <a:r>
              <a:rPr lang="en-GB" altLang="en-US" sz="1800" dirty="0" smtClean="0"/>
              <a:t> </a:t>
            </a:r>
            <a:r>
              <a:rPr lang="en-GB" altLang="en-US" sz="1800" dirty="0"/>
              <a:t>stylus weight </a:t>
            </a:r>
            <a:r>
              <a:rPr lang="en-GB" altLang="en-US" sz="1800" dirty="0" smtClean="0"/>
              <a:t>200 g </a:t>
            </a:r>
            <a:r>
              <a:rPr lang="en-GB" altLang="en-US" sz="1800" dirty="0"/>
              <a:t>with centre of gravity </a:t>
            </a:r>
            <a:r>
              <a:rPr lang="en-GB" altLang="en-US" sz="1800" dirty="0" smtClean="0"/>
              <a:t>100 mm </a:t>
            </a:r>
            <a:r>
              <a:rPr lang="en-GB" altLang="en-US" sz="1800" dirty="0"/>
              <a:t>max from stylus holder </a:t>
            </a:r>
            <a:r>
              <a:rPr lang="en-GB" altLang="en-US" sz="1800" dirty="0" smtClean="0"/>
              <a:t>cube</a:t>
            </a:r>
            <a:endParaRPr lang="en-GB" altLang="en-US" sz="1800" dirty="0"/>
          </a:p>
          <a:p>
            <a:pPr marL="360363" indent="-360363">
              <a:spcBef>
                <a:spcPts val="0"/>
              </a:spcBef>
              <a:spcAft>
                <a:spcPts val="1200"/>
              </a:spcAft>
              <a:tabLst>
                <a:tab pos="360363" algn="l"/>
              </a:tabLst>
            </a:pPr>
            <a:r>
              <a:rPr lang="en-GB" altLang="en-US" sz="1800" dirty="0" smtClean="0"/>
              <a:t>Styli </a:t>
            </a:r>
            <a:r>
              <a:rPr lang="en-GB" altLang="en-US" sz="1800" dirty="0"/>
              <a:t>thread M5</a:t>
            </a:r>
          </a:p>
        </p:txBody>
      </p:sp>
      <p:sp>
        <p:nvSpPr>
          <p:cNvPr id="3" name="Title 2"/>
          <p:cNvSpPr>
            <a:spLocks noGrp="1"/>
          </p:cNvSpPr>
          <p:nvPr>
            <p:ph type="title"/>
          </p:nvPr>
        </p:nvSpPr>
        <p:spPr/>
        <p:txBody>
          <a:bodyPr/>
          <a:lstStyle/>
          <a:p>
            <a:r>
              <a:rPr lang="en-GB" altLang="en-US" dirty="0"/>
              <a:t>SP80 and SP80H design principles</a:t>
            </a:r>
            <a:endParaRPr lang="en-GB" dirty="0"/>
          </a:p>
        </p:txBody>
      </p:sp>
      <p:sp>
        <p:nvSpPr>
          <p:cNvPr id="4" name="Slide Number Placeholder 3"/>
          <p:cNvSpPr>
            <a:spLocks noGrp="1"/>
          </p:cNvSpPr>
          <p:nvPr>
            <p:ph type="sldNum" sz="quarter" idx="4"/>
          </p:nvPr>
        </p:nvSpPr>
        <p:spPr>
          <a:xfrm>
            <a:off x="1620000" y="4893249"/>
            <a:ext cx="792089" cy="171450"/>
          </a:xfrm>
        </p:spPr>
        <p:txBody>
          <a:bodyPr/>
          <a:lstStyle/>
          <a:p>
            <a:r>
              <a:rPr lang="en-US" dirty="0" smtClean="0"/>
              <a:t>Slide </a:t>
            </a:r>
            <a:fld id="{2C3277D1-BC98-493B-8101-346FFB0B7EC5}" type="slidenum">
              <a:rPr lang="en-US" smtClean="0"/>
              <a:pPr/>
              <a:t>15</a:t>
            </a:fld>
            <a:endParaRPr lang="en-US" dirty="0"/>
          </a:p>
        </p:txBody>
      </p:sp>
      <p:sp>
        <p:nvSpPr>
          <p:cNvPr id="5" name="Date Placeholder 4"/>
          <p:cNvSpPr>
            <a:spLocks noGrp="1"/>
          </p:cNvSpPr>
          <p:nvPr>
            <p:ph type="dt" sz="half" idx="2"/>
          </p:nvPr>
        </p:nvSpPr>
        <p:spPr>
          <a:xfrm>
            <a:off x="395538" y="4894009"/>
            <a:ext cx="1260000" cy="180975"/>
          </a:xfrm>
        </p:spPr>
        <p:txBody>
          <a:bodyPr/>
          <a:lstStyle/>
          <a:p>
            <a:r>
              <a:rPr lang="en-US" dirty="0" smtClean="0"/>
              <a:t>H-1000-8004-01-B</a:t>
            </a:r>
            <a:endParaRPr lang="en-US" dirty="0"/>
          </a:p>
        </p:txBody>
      </p:sp>
      <p:sp>
        <p:nvSpPr>
          <p:cNvPr id="22" name="Text Box 6"/>
          <p:cNvSpPr txBox="1">
            <a:spLocks noChangeArrowheads="1"/>
          </p:cNvSpPr>
          <p:nvPr/>
        </p:nvSpPr>
        <p:spPr bwMode="auto">
          <a:xfrm>
            <a:off x="5292080" y="4327695"/>
            <a:ext cx="2872872" cy="586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nchor="ct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ts val="0"/>
              </a:spcBef>
              <a:buFontTx/>
              <a:buNone/>
            </a:pPr>
            <a:r>
              <a:rPr lang="en-GB" altLang="en-US" sz="1600" dirty="0"/>
              <a:t>Up to 500 mm</a:t>
            </a:r>
          </a:p>
          <a:p>
            <a:pPr>
              <a:spcBef>
                <a:spcPts val="0"/>
              </a:spcBef>
              <a:buFontTx/>
              <a:buNone/>
            </a:pPr>
            <a:r>
              <a:rPr lang="en-GB" altLang="en-US" sz="1600" dirty="0"/>
              <a:t>(subject to weight restriction)</a:t>
            </a:r>
          </a:p>
        </p:txBody>
      </p:sp>
      <p:sp>
        <p:nvSpPr>
          <p:cNvPr id="24" name="Text Box 6"/>
          <p:cNvSpPr txBox="1">
            <a:spLocks noChangeArrowheads="1"/>
          </p:cNvSpPr>
          <p:nvPr/>
        </p:nvSpPr>
        <p:spPr bwMode="auto">
          <a:xfrm>
            <a:off x="5940152" y="2411016"/>
            <a:ext cx="1781263" cy="833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nchor="ct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ts val="0"/>
              </a:spcBef>
              <a:buFontTx/>
              <a:buNone/>
            </a:pPr>
            <a:r>
              <a:rPr lang="en-GB" altLang="en-US" sz="1600" dirty="0"/>
              <a:t>Up to </a:t>
            </a:r>
            <a:r>
              <a:rPr lang="en-GB" altLang="en-US" sz="1600" dirty="0" smtClean="0"/>
              <a:t>500 mm </a:t>
            </a:r>
            <a:r>
              <a:rPr lang="en-GB" altLang="en-US" sz="1600" dirty="0"/>
              <a:t>(subject to weight restriction)</a:t>
            </a:r>
          </a:p>
        </p:txBody>
      </p:sp>
    </p:spTree>
    <p:extLst>
      <p:ext uri="{BB962C8B-B14F-4D97-AF65-F5344CB8AC3E}">
        <p14:creationId xmlns:p14="http://schemas.microsoft.com/office/powerpoint/2010/main" val="1352277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ext uri="{D42A27DB-BD31-4B8C-83A1-F6EECF244321}">
                <p14:modId xmlns:p14="http://schemas.microsoft.com/office/powerpoint/2010/main" val="1790181442"/>
              </p:ext>
            </p:extLst>
          </p:nvPr>
        </p:nvGraphicFramePr>
        <p:xfrm>
          <a:off x="251520" y="1275606"/>
          <a:ext cx="8424935" cy="3717085"/>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p:txBody>
          <a:bodyPr/>
          <a:lstStyle/>
          <a:p>
            <a:r>
              <a:rPr lang="en-GB" altLang="en-US" dirty="0" smtClean="0"/>
              <a:t>SP80 - scanning </a:t>
            </a:r>
            <a:r>
              <a:rPr lang="en-GB" altLang="en-US" dirty="0"/>
              <a:t>performance (up to 1000 mm stylus)</a:t>
            </a:r>
            <a:endParaRPr lang="en-GB" dirty="0"/>
          </a:p>
        </p:txBody>
      </p:sp>
      <p:sp>
        <p:nvSpPr>
          <p:cNvPr id="4" name="Slide Number Placeholder 3"/>
          <p:cNvSpPr>
            <a:spLocks noGrp="1"/>
          </p:cNvSpPr>
          <p:nvPr>
            <p:ph type="sldNum" sz="quarter" idx="4"/>
          </p:nvPr>
        </p:nvSpPr>
        <p:spPr>
          <a:xfrm>
            <a:off x="1620000" y="4893249"/>
            <a:ext cx="792089" cy="171450"/>
          </a:xfrm>
        </p:spPr>
        <p:txBody>
          <a:bodyPr/>
          <a:lstStyle/>
          <a:p>
            <a:r>
              <a:rPr lang="en-US" dirty="0" smtClean="0"/>
              <a:t>Slide </a:t>
            </a:r>
            <a:fld id="{2C3277D1-BC98-493B-8101-346FFB0B7EC5}" type="slidenum">
              <a:rPr lang="en-US" smtClean="0"/>
              <a:pPr/>
              <a:t>16</a:t>
            </a:fld>
            <a:endParaRPr lang="en-US" dirty="0"/>
          </a:p>
        </p:txBody>
      </p:sp>
      <p:sp>
        <p:nvSpPr>
          <p:cNvPr id="5" name="Date Placeholder 4"/>
          <p:cNvSpPr>
            <a:spLocks noGrp="1"/>
          </p:cNvSpPr>
          <p:nvPr>
            <p:ph type="dt" sz="half" idx="2"/>
          </p:nvPr>
        </p:nvSpPr>
        <p:spPr>
          <a:xfrm>
            <a:off x="395538" y="4894009"/>
            <a:ext cx="1260000" cy="180975"/>
          </a:xfrm>
        </p:spPr>
        <p:txBody>
          <a:bodyPr/>
          <a:lstStyle/>
          <a:p>
            <a:r>
              <a:rPr lang="en-US" dirty="0" smtClean="0"/>
              <a:t>H-1000-8004-01-B</a:t>
            </a:r>
            <a:endParaRPr lang="en-US" dirty="0"/>
          </a:p>
        </p:txBody>
      </p:sp>
    </p:spTree>
    <p:extLst>
      <p:ext uri="{BB962C8B-B14F-4D97-AF65-F5344CB8AC3E}">
        <p14:creationId xmlns:p14="http://schemas.microsoft.com/office/powerpoint/2010/main" val="10380203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9999" y="1347614"/>
            <a:ext cx="8352000" cy="3330371"/>
          </a:xfrm>
        </p:spPr>
        <p:txBody>
          <a:bodyPr/>
          <a:lstStyle/>
          <a:p>
            <a:pPr marL="0" indent="0">
              <a:spcBef>
                <a:spcPct val="0"/>
              </a:spcBef>
              <a:spcAft>
                <a:spcPts val="600"/>
              </a:spcAft>
              <a:buFontTx/>
              <a:buNone/>
              <a:tabLst>
                <a:tab pos="2333625" algn="l"/>
                <a:tab pos="4487863" algn="l"/>
              </a:tabLst>
            </a:pPr>
            <a:r>
              <a:rPr lang="en-GB" altLang="en-US" sz="1800" b="1" dirty="0" smtClean="0"/>
              <a:t>Mounting</a:t>
            </a:r>
            <a:r>
              <a:rPr lang="en-GB" altLang="en-US" sz="1800" b="1" dirty="0"/>
              <a:t>	</a:t>
            </a:r>
            <a:r>
              <a:rPr lang="en-GB" altLang="en-US" sz="1800" dirty="0" smtClean="0"/>
              <a:t>Vertical </a:t>
            </a:r>
            <a:r>
              <a:rPr lang="en-GB" altLang="en-US" sz="1800" dirty="0"/>
              <a:t>fixed quill mount with options</a:t>
            </a:r>
            <a:r>
              <a:rPr lang="en-GB" altLang="en-US" sz="1800" dirty="0" smtClean="0"/>
              <a:t>:</a:t>
            </a:r>
          </a:p>
          <a:p>
            <a:pPr marL="0" indent="0">
              <a:spcBef>
                <a:spcPct val="0"/>
              </a:spcBef>
              <a:spcAft>
                <a:spcPts val="600"/>
              </a:spcAft>
              <a:buFontTx/>
              <a:buNone/>
              <a:tabLst>
                <a:tab pos="2333625" algn="l"/>
                <a:tab pos="3586163" algn="l"/>
              </a:tabLst>
            </a:pPr>
            <a:r>
              <a:rPr lang="en-GB" altLang="en-US" sz="1800" dirty="0"/>
              <a:t>	</a:t>
            </a:r>
            <a:r>
              <a:rPr lang="en-GB" altLang="en-US" sz="1800" dirty="0" smtClean="0"/>
              <a:t>KM80</a:t>
            </a:r>
            <a:r>
              <a:rPr lang="en-GB" altLang="en-US" sz="1800" dirty="0"/>
              <a:t>	</a:t>
            </a:r>
            <a:r>
              <a:rPr lang="en-GB" altLang="en-US" sz="1800" dirty="0" smtClean="0"/>
              <a:t>standard </a:t>
            </a:r>
            <a:r>
              <a:rPr lang="en-GB" altLang="en-US" sz="1800" dirty="0"/>
              <a:t>mount </a:t>
            </a:r>
            <a:r>
              <a:rPr lang="en-GB" altLang="en-US" sz="1800" dirty="0" smtClean="0"/>
              <a:t>method</a:t>
            </a:r>
            <a:endParaRPr lang="en-GB" altLang="en-US" sz="1800" dirty="0"/>
          </a:p>
          <a:p>
            <a:pPr marL="0" indent="0">
              <a:spcBef>
                <a:spcPct val="0"/>
              </a:spcBef>
              <a:spcAft>
                <a:spcPts val="600"/>
              </a:spcAft>
              <a:buFontTx/>
              <a:buNone/>
              <a:tabLst>
                <a:tab pos="2333625" algn="l"/>
                <a:tab pos="3586163" algn="l"/>
              </a:tabLst>
            </a:pPr>
            <a:r>
              <a:rPr lang="en-GB" altLang="en-US" sz="1800" dirty="0"/>
              <a:t>	</a:t>
            </a:r>
            <a:r>
              <a:rPr lang="en-GB" altLang="en-US" sz="1800" dirty="0" smtClean="0"/>
              <a:t>KM6080	adapts </a:t>
            </a:r>
            <a:r>
              <a:rPr lang="en-GB" altLang="en-US" sz="1800" dirty="0"/>
              <a:t>down to 60 mm </a:t>
            </a:r>
            <a:r>
              <a:rPr lang="en-GB" altLang="en-US" sz="1800" dirty="0" smtClean="0"/>
              <a:t>× </a:t>
            </a:r>
            <a:r>
              <a:rPr lang="en-GB" altLang="en-US" sz="1800" dirty="0"/>
              <a:t>60 mm </a:t>
            </a:r>
            <a:r>
              <a:rPr lang="en-GB" altLang="en-US" sz="1800" dirty="0" smtClean="0"/>
              <a:t>quill</a:t>
            </a:r>
            <a:endParaRPr lang="en-GB" altLang="en-US" sz="1800" dirty="0"/>
          </a:p>
          <a:p>
            <a:pPr marL="0" indent="0">
              <a:spcBef>
                <a:spcPct val="0"/>
              </a:spcBef>
              <a:spcAft>
                <a:spcPts val="600"/>
              </a:spcAft>
              <a:buFontTx/>
              <a:buNone/>
              <a:tabLst>
                <a:tab pos="2333625" algn="l"/>
                <a:tab pos="3586163" algn="l"/>
              </a:tabLst>
            </a:pPr>
            <a:r>
              <a:rPr lang="en-GB" altLang="en-US" sz="1800" dirty="0"/>
              <a:t>	</a:t>
            </a:r>
            <a:r>
              <a:rPr lang="en-GB" altLang="en-US" sz="1800" dirty="0" smtClean="0"/>
              <a:t>SM80	shank </a:t>
            </a:r>
            <a:r>
              <a:rPr lang="en-GB" altLang="en-US" sz="1800" dirty="0"/>
              <a:t>mount - non-preferred</a:t>
            </a:r>
          </a:p>
          <a:p>
            <a:pPr marL="0" indent="0">
              <a:spcBef>
                <a:spcPts val="600"/>
              </a:spcBef>
              <a:spcAft>
                <a:spcPts val="600"/>
              </a:spcAft>
              <a:buFontTx/>
              <a:buNone/>
              <a:tabLst>
                <a:tab pos="2333625" algn="l"/>
                <a:tab pos="4487863" algn="l"/>
              </a:tabLst>
            </a:pPr>
            <a:r>
              <a:rPr lang="en-GB" altLang="en-US" sz="1800" b="1" dirty="0" smtClean="0"/>
              <a:t>Probe </a:t>
            </a:r>
            <a:r>
              <a:rPr lang="en-GB" altLang="en-US" sz="1800" b="1" dirty="0"/>
              <a:t>physical size	</a:t>
            </a:r>
            <a:r>
              <a:rPr lang="en-GB" altLang="en-US" sz="1800" dirty="0"/>
              <a:t>80 mm square </a:t>
            </a:r>
            <a:r>
              <a:rPr lang="en-GB" altLang="en-US" sz="1800" dirty="0" smtClean="0"/>
              <a:t>body</a:t>
            </a:r>
            <a:endParaRPr lang="en-GB" altLang="en-US" sz="1800" dirty="0"/>
          </a:p>
          <a:p>
            <a:pPr marL="0" indent="0">
              <a:spcBef>
                <a:spcPct val="0"/>
              </a:spcBef>
              <a:spcAft>
                <a:spcPts val="600"/>
              </a:spcAft>
              <a:buFontTx/>
              <a:buNone/>
              <a:tabLst>
                <a:tab pos="2333625" algn="l"/>
                <a:tab pos="4487863" algn="l"/>
              </a:tabLst>
            </a:pPr>
            <a:r>
              <a:rPr lang="en-GB" altLang="en-US" sz="1800" dirty="0"/>
              <a:t>	</a:t>
            </a:r>
            <a:r>
              <a:rPr lang="en-GB" altLang="en-US" sz="1800" dirty="0" smtClean="0"/>
              <a:t>105 </a:t>
            </a:r>
            <a:r>
              <a:rPr lang="en-GB" altLang="en-US" sz="1800" dirty="0"/>
              <a:t>mm long including </a:t>
            </a:r>
            <a:r>
              <a:rPr lang="en-GB" altLang="en-US" sz="1800" dirty="0" smtClean="0"/>
              <a:t>SH80</a:t>
            </a:r>
            <a:endParaRPr lang="en-GB" altLang="en-US" sz="1800" dirty="0"/>
          </a:p>
          <a:p>
            <a:pPr marL="0" indent="0">
              <a:spcBef>
                <a:spcPts val="600"/>
              </a:spcBef>
              <a:spcAft>
                <a:spcPts val="600"/>
              </a:spcAft>
              <a:buFontTx/>
              <a:buNone/>
              <a:tabLst>
                <a:tab pos="2333625" algn="l"/>
                <a:tab pos="4572000" algn="l"/>
              </a:tabLst>
            </a:pPr>
            <a:r>
              <a:rPr lang="en-GB" altLang="en-US" sz="1800" b="1" dirty="0"/>
              <a:t>Probe mass	</a:t>
            </a:r>
            <a:r>
              <a:rPr lang="en-GB" altLang="en-US" sz="1800" dirty="0" smtClean="0"/>
              <a:t>SP80 </a:t>
            </a:r>
            <a:r>
              <a:rPr lang="en-GB" altLang="en-US" sz="1800" dirty="0"/>
              <a:t>probe body	</a:t>
            </a:r>
            <a:r>
              <a:rPr lang="en-GB" altLang="en-US" sz="1800" dirty="0" smtClean="0"/>
              <a:t>860 g </a:t>
            </a:r>
            <a:r>
              <a:rPr lang="en-GB" altLang="en-US" sz="1800" dirty="0"/>
              <a:t>(</a:t>
            </a:r>
            <a:r>
              <a:rPr lang="en-GB" altLang="en-US" sz="1800" dirty="0" smtClean="0"/>
              <a:t>incl. 160 g </a:t>
            </a:r>
            <a:r>
              <a:rPr lang="en-GB" altLang="en-US" sz="1800" dirty="0"/>
              <a:t>moving structure</a:t>
            </a:r>
            <a:r>
              <a:rPr lang="en-GB" altLang="en-US" sz="1800" dirty="0" smtClean="0"/>
              <a:t>)</a:t>
            </a:r>
          </a:p>
          <a:p>
            <a:pPr marL="0" indent="0">
              <a:spcBef>
                <a:spcPct val="0"/>
              </a:spcBef>
              <a:spcAft>
                <a:spcPts val="600"/>
              </a:spcAft>
              <a:buFontTx/>
              <a:buNone/>
              <a:tabLst>
                <a:tab pos="2333625" algn="l"/>
                <a:tab pos="4572000" algn="l"/>
              </a:tabLst>
            </a:pPr>
            <a:r>
              <a:rPr lang="en-GB" altLang="en-US" sz="1800" dirty="0" smtClean="0"/>
              <a:t>	SH80 </a:t>
            </a:r>
            <a:r>
              <a:rPr lang="en-GB" altLang="en-US" sz="1800" dirty="0"/>
              <a:t>stylus holder	</a:t>
            </a:r>
            <a:r>
              <a:rPr lang="en-GB" altLang="en-US" sz="1800" dirty="0" smtClean="0"/>
              <a:t>170 g </a:t>
            </a:r>
            <a:r>
              <a:rPr lang="en-GB" altLang="en-US" sz="1800" dirty="0"/>
              <a:t>(</a:t>
            </a:r>
            <a:r>
              <a:rPr lang="en-GB" altLang="en-US" sz="1800" dirty="0" smtClean="0"/>
              <a:t>excl. </a:t>
            </a:r>
            <a:r>
              <a:rPr lang="en-GB" altLang="en-US" sz="1800" dirty="0"/>
              <a:t>stylus</a:t>
            </a:r>
            <a:r>
              <a:rPr lang="en-GB" altLang="en-US" sz="1800" dirty="0" smtClean="0"/>
              <a:t>)</a:t>
            </a:r>
            <a:endParaRPr lang="en-GB" altLang="en-US" sz="1800" dirty="0"/>
          </a:p>
          <a:p>
            <a:pPr marL="0" indent="0">
              <a:spcBef>
                <a:spcPct val="0"/>
              </a:spcBef>
              <a:spcAft>
                <a:spcPts val="600"/>
              </a:spcAft>
              <a:buFontTx/>
              <a:buNone/>
              <a:tabLst>
                <a:tab pos="2333625" algn="l"/>
                <a:tab pos="4572000" algn="l"/>
              </a:tabLst>
            </a:pPr>
            <a:r>
              <a:rPr lang="en-GB" altLang="en-US" sz="1800" dirty="0"/>
              <a:t>	</a:t>
            </a:r>
            <a:r>
              <a:rPr lang="en-GB" altLang="en-US" sz="1800" dirty="0" smtClean="0"/>
              <a:t>KM80 </a:t>
            </a:r>
            <a:r>
              <a:rPr lang="en-GB" altLang="en-US" sz="1800" dirty="0"/>
              <a:t>quill mount	</a:t>
            </a:r>
            <a:r>
              <a:rPr lang="en-GB" altLang="en-US" sz="1800" dirty="0" smtClean="0"/>
              <a:t>110 g</a:t>
            </a:r>
            <a:endParaRPr lang="en-GB" altLang="en-US" sz="1800" dirty="0"/>
          </a:p>
        </p:txBody>
      </p:sp>
      <p:sp>
        <p:nvSpPr>
          <p:cNvPr id="3" name="Title 2"/>
          <p:cNvSpPr>
            <a:spLocks noGrp="1"/>
          </p:cNvSpPr>
          <p:nvPr>
            <p:ph type="title"/>
          </p:nvPr>
        </p:nvSpPr>
        <p:spPr/>
        <p:txBody>
          <a:bodyPr/>
          <a:lstStyle/>
          <a:p>
            <a:r>
              <a:rPr lang="en-GB" altLang="en-US" dirty="0"/>
              <a:t>SP80 </a:t>
            </a:r>
            <a:r>
              <a:rPr lang="en-GB" altLang="en-US" dirty="0" smtClean="0"/>
              <a:t>and </a:t>
            </a:r>
            <a:r>
              <a:rPr lang="en-GB" altLang="en-US" dirty="0"/>
              <a:t>SP80H specification summary</a:t>
            </a:r>
            <a:endParaRPr lang="en-GB" dirty="0"/>
          </a:p>
        </p:txBody>
      </p:sp>
      <p:sp>
        <p:nvSpPr>
          <p:cNvPr id="4" name="Slide Number Placeholder 3"/>
          <p:cNvSpPr>
            <a:spLocks noGrp="1"/>
          </p:cNvSpPr>
          <p:nvPr>
            <p:ph type="sldNum" sz="quarter" idx="4"/>
          </p:nvPr>
        </p:nvSpPr>
        <p:spPr>
          <a:xfrm>
            <a:off x="1620000" y="4893249"/>
            <a:ext cx="792089" cy="171450"/>
          </a:xfrm>
        </p:spPr>
        <p:txBody>
          <a:bodyPr/>
          <a:lstStyle/>
          <a:p>
            <a:r>
              <a:rPr lang="en-US" dirty="0" smtClean="0"/>
              <a:t>Slide </a:t>
            </a:r>
            <a:fld id="{2C3277D1-BC98-493B-8101-346FFB0B7EC5}" type="slidenum">
              <a:rPr lang="en-US" smtClean="0"/>
              <a:pPr/>
              <a:t>17</a:t>
            </a:fld>
            <a:endParaRPr lang="en-US" dirty="0"/>
          </a:p>
        </p:txBody>
      </p:sp>
      <p:sp>
        <p:nvSpPr>
          <p:cNvPr id="5" name="Date Placeholder 4"/>
          <p:cNvSpPr>
            <a:spLocks noGrp="1"/>
          </p:cNvSpPr>
          <p:nvPr>
            <p:ph type="dt" sz="half" idx="2"/>
          </p:nvPr>
        </p:nvSpPr>
        <p:spPr>
          <a:xfrm>
            <a:off x="395538" y="4894009"/>
            <a:ext cx="1260000" cy="180975"/>
          </a:xfrm>
        </p:spPr>
        <p:txBody>
          <a:bodyPr/>
          <a:lstStyle/>
          <a:p>
            <a:r>
              <a:rPr lang="en-US" dirty="0" smtClean="0"/>
              <a:t>H-1000-8004-01-B</a:t>
            </a:r>
            <a:endParaRPr lang="en-US" dirty="0"/>
          </a:p>
        </p:txBody>
      </p:sp>
    </p:spTree>
    <p:extLst>
      <p:ext uri="{BB962C8B-B14F-4D97-AF65-F5344CB8AC3E}">
        <p14:creationId xmlns:p14="http://schemas.microsoft.com/office/powerpoint/2010/main" val="16155345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9999" y="1347614"/>
            <a:ext cx="8352000" cy="3330371"/>
          </a:xfrm>
        </p:spPr>
        <p:txBody>
          <a:bodyPr/>
          <a:lstStyle/>
          <a:p>
            <a:pPr marL="0" indent="0" defTabSz="381000">
              <a:spcBef>
                <a:spcPct val="0"/>
              </a:spcBef>
              <a:spcAft>
                <a:spcPts val="600"/>
              </a:spcAft>
              <a:buFontTx/>
              <a:buNone/>
              <a:tabLst>
                <a:tab pos="3043238" algn="l"/>
              </a:tabLst>
            </a:pPr>
            <a:r>
              <a:rPr lang="en-GB" altLang="en-US" sz="1800" b="1" dirty="0" smtClean="0"/>
              <a:t>Calibration </a:t>
            </a:r>
            <a:r>
              <a:rPr lang="en-GB" altLang="en-US" sz="1800" b="1" dirty="0"/>
              <a:t>method		</a:t>
            </a:r>
            <a:r>
              <a:rPr lang="en-GB" altLang="en-US" sz="1800" dirty="0"/>
              <a:t>Simple 1st order polynomial (</a:t>
            </a:r>
            <a:r>
              <a:rPr lang="en-GB" altLang="en-US" sz="1800" dirty="0" smtClean="0"/>
              <a:t>3 × 3 </a:t>
            </a:r>
            <a:r>
              <a:rPr lang="en-GB" altLang="en-US" sz="1800" dirty="0"/>
              <a:t>matrix)</a:t>
            </a:r>
          </a:p>
          <a:p>
            <a:pPr marL="0" indent="0" defTabSz="381000">
              <a:spcBef>
                <a:spcPts val="600"/>
              </a:spcBef>
              <a:spcAft>
                <a:spcPts val="600"/>
              </a:spcAft>
              <a:buFontTx/>
              <a:buNone/>
              <a:tabLst>
                <a:tab pos="3043238" algn="l"/>
              </a:tabLst>
            </a:pPr>
            <a:r>
              <a:rPr lang="en-GB" altLang="en-US" sz="1800" b="1" dirty="0" smtClean="0"/>
              <a:t>SP80 nominal </a:t>
            </a:r>
            <a:r>
              <a:rPr lang="en-GB" altLang="en-US" sz="1800" b="1" dirty="0"/>
              <a:t>spring </a:t>
            </a:r>
            <a:r>
              <a:rPr lang="en-GB" altLang="en-US" sz="1800" b="1" dirty="0" smtClean="0"/>
              <a:t>rate	</a:t>
            </a:r>
            <a:r>
              <a:rPr lang="en-GB" altLang="en-US" sz="1800" dirty="0" smtClean="0"/>
              <a:t>2 </a:t>
            </a:r>
            <a:r>
              <a:rPr lang="en-GB" altLang="en-US" sz="1800" dirty="0"/>
              <a:t>N/mm </a:t>
            </a:r>
            <a:r>
              <a:rPr lang="en-GB" altLang="en-US" sz="1800" dirty="0" smtClean="0"/>
              <a:t>X,Y,Z</a:t>
            </a:r>
            <a:endParaRPr lang="en-GB" altLang="en-US" sz="1800" dirty="0"/>
          </a:p>
          <a:p>
            <a:pPr marL="0" indent="0" defTabSz="381000">
              <a:spcBef>
                <a:spcPts val="600"/>
              </a:spcBef>
              <a:spcAft>
                <a:spcPts val="600"/>
              </a:spcAft>
              <a:buFontTx/>
              <a:buNone/>
              <a:tabLst>
                <a:tab pos="3043238" algn="l"/>
              </a:tabLst>
            </a:pPr>
            <a:r>
              <a:rPr lang="en-GB" altLang="en-US" sz="1800" b="1" dirty="0" smtClean="0"/>
              <a:t>SP80H nominal </a:t>
            </a:r>
            <a:r>
              <a:rPr lang="en-GB" altLang="en-US" sz="1800" b="1" dirty="0"/>
              <a:t>spring </a:t>
            </a:r>
            <a:r>
              <a:rPr lang="en-GB" altLang="en-US" sz="1800" b="1" dirty="0" smtClean="0"/>
              <a:t>rate	</a:t>
            </a:r>
            <a:r>
              <a:rPr lang="en-GB" altLang="en-US" sz="1800" dirty="0" smtClean="0"/>
              <a:t>1.8 </a:t>
            </a:r>
            <a:r>
              <a:rPr lang="en-GB" altLang="en-US" sz="1800" dirty="0"/>
              <a:t>N/mm X,Y</a:t>
            </a:r>
          </a:p>
          <a:p>
            <a:pPr marL="0" indent="0" defTabSz="381000">
              <a:spcBef>
                <a:spcPct val="0"/>
              </a:spcBef>
              <a:spcAft>
                <a:spcPts val="600"/>
              </a:spcAft>
              <a:buFontTx/>
              <a:buNone/>
              <a:tabLst>
                <a:tab pos="3043238" algn="l"/>
              </a:tabLst>
            </a:pPr>
            <a:r>
              <a:rPr lang="en-GB" altLang="en-US" sz="1800" dirty="0"/>
              <a:t>	</a:t>
            </a:r>
            <a:r>
              <a:rPr lang="en-GB" altLang="en-US" sz="1800" dirty="0" smtClean="0"/>
              <a:t>2.5 </a:t>
            </a:r>
            <a:r>
              <a:rPr lang="en-GB" altLang="en-US" sz="1800" dirty="0"/>
              <a:t>N/mm Z</a:t>
            </a:r>
          </a:p>
          <a:p>
            <a:pPr marL="0" indent="0" defTabSz="381000">
              <a:spcBef>
                <a:spcPts val="600"/>
              </a:spcBef>
              <a:spcAft>
                <a:spcPts val="600"/>
              </a:spcAft>
              <a:buFontTx/>
              <a:buNone/>
              <a:tabLst>
                <a:tab pos="3043238" algn="l"/>
              </a:tabLst>
            </a:pPr>
            <a:r>
              <a:rPr lang="en-GB" altLang="en-US" sz="1800" b="1" dirty="0" smtClean="0"/>
              <a:t>Readhead </a:t>
            </a:r>
            <a:r>
              <a:rPr lang="en-GB" altLang="en-US" sz="1800" b="1" dirty="0"/>
              <a:t>resolution	</a:t>
            </a:r>
            <a:r>
              <a:rPr lang="en-GB" altLang="en-US" sz="1800" dirty="0" smtClean="0"/>
              <a:t>Digital </a:t>
            </a:r>
            <a:r>
              <a:rPr lang="en-GB" altLang="en-US" sz="1800" dirty="0"/>
              <a:t>scales capable of 0.02 µm</a:t>
            </a:r>
          </a:p>
          <a:p>
            <a:pPr marL="0" indent="0" defTabSz="381000">
              <a:spcBef>
                <a:spcPts val="600"/>
              </a:spcBef>
              <a:spcAft>
                <a:spcPts val="600"/>
              </a:spcAft>
              <a:buFontTx/>
              <a:buNone/>
              <a:tabLst>
                <a:tab pos="3043238" algn="l"/>
              </a:tabLst>
            </a:pPr>
            <a:r>
              <a:rPr lang="en-GB" altLang="en-US" sz="1800" b="1" dirty="0" smtClean="0"/>
              <a:t>SP80 measurement range	</a:t>
            </a:r>
            <a:r>
              <a:rPr lang="en-GB" altLang="en-US" sz="1800" dirty="0" smtClean="0"/>
              <a:t>±</a:t>
            </a:r>
            <a:r>
              <a:rPr lang="en-GB" altLang="en-US" sz="1800" dirty="0"/>
              <a:t>2.5 mm </a:t>
            </a:r>
            <a:r>
              <a:rPr lang="en-GB" altLang="en-US" sz="1800" dirty="0" smtClean="0"/>
              <a:t>X,Y,Z  </a:t>
            </a:r>
            <a:r>
              <a:rPr lang="en-GB" altLang="en-US" sz="1800" dirty="0"/>
              <a:t>(even with up to 500 g styli mass)</a:t>
            </a:r>
          </a:p>
          <a:p>
            <a:pPr marL="0" indent="0" defTabSz="381000">
              <a:spcBef>
                <a:spcPts val="600"/>
              </a:spcBef>
              <a:spcAft>
                <a:spcPts val="600"/>
              </a:spcAft>
              <a:buFontTx/>
              <a:buNone/>
              <a:tabLst>
                <a:tab pos="3043238" algn="l"/>
              </a:tabLst>
            </a:pPr>
            <a:r>
              <a:rPr lang="en-GB" altLang="en-US" sz="1800" b="1" dirty="0" smtClean="0"/>
              <a:t>SP80H measurement range	</a:t>
            </a:r>
            <a:r>
              <a:rPr lang="en-GB" altLang="en-US" sz="1800" dirty="0" smtClean="0"/>
              <a:t>±</a:t>
            </a:r>
            <a:r>
              <a:rPr lang="en-GB" altLang="en-US" sz="1800" dirty="0"/>
              <a:t>2.5 mm X,Y</a:t>
            </a:r>
          </a:p>
          <a:p>
            <a:pPr marL="0" indent="0" defTabSz="381000">
              <a:spcBef>
                <a:spcPct val="0"/>
              </a:spcBef>
              <a:spcAft>
                <a:spcPts val="600"/>
              </a:spcAft>
              <a:buFontTx/>
              <a:buNone/>
              <a:tabLst>
                <a:tab pos="3043238" algn="l"/>
              </a:tabLst>
            </a:pPr>
            <a:r>
              <a:rPr lang="en-GB" altLang="en-US" sz="1800" dirty="0"/>
              <a:t>	</a:t>
            </a:r>
            <a:r>
              <a:rPr lang="en-GB" altLang="en-US" sz="1800" dirty="0" smtClean="0"/>
              <a:t>±</a:t>
            </a:r>
            <a:r>
              <a:rPr lang="en-GB" altLang="en-US" sz="1800" dirty="0"/>
              <a:t>1.25 mm Z (stylus limitations apply</a:t>
            </a:r>
            <a:r>
              <a:rPr lang="en-GB" altLang="en-US" sz="1800" dirty="0" smtClean="0"/>
              <a:t>)</a:t>
            </a:r>
            <a:endParaRPr lang="en-GB" altLang="en-US" sz="1800" dirty="0"/>
          </a:p>
        </p:txBody>
      </p:sp>
      <p:sp>
        <p:nvSpPr>
          <p:cNvPr id="3" name="Title 2"/>
          <p:cNvSpPr>
            <a:spLocks noGrp="1"/>
          </p:cNvSpPr>
          <p:nvPr>
            <p:ph type="title"/>
          </p:nvPr>
        </p:nvSpPr>
        <p:spPr/>
        <p:txBody>
          <a:bodyPr/>
          <a:lstStyle/>
          <a:p>
            <a:r>
              <a:rPr lang="en-GB" altLang="en-US" dirty="0"/>
              <a:t>SP80 </a:t>
            </a:r>
            <a:r>
              <a:rPr lang="en-GB" altLang="en-US" dirty="0" smtClean="0"/>
              <a:t>and </a:t>
            </a:r>
            <a:r>
              <a:rPr lang="en-GB" altLang="en-US" dirty="0"/>
              <a:t>SP80H specification summary</a:t>
            </a:r>
            <a:endParaRPr lang="en-GB" dirty="0"/>
          </a:p>
        </p:txBody>
      </p:sp>
      <p:sp>
        <p:nvSpPr>
          <p:cNvPr id="4" name="Slide Number Placeholder 3"/>
          <p:cNvSpPr>
            <a:spLocks noGrp="1"/>
          </p:cNvSpPr>
          <p:nvPr>
            <p:ph type="sldNum" sz="quarter" idx="4"/>
          </p:nvPr>
        </p:nvSpPr>
        <p:spPr>
          <a:xfrm>
            <a:off x="1620000" y="4893249"/>
            <a:ext cx="792089" cy="171450"/>
          </a:xfrm>
        </p:spPr>
        <p:txBody>
          <a:bodyPr/>
          <a:lstStyle/>
          <a:p>
            <a:r>
              <a:rPr lang="en-US" dirty="0" smtClean="0"/>
              <a:t>Slide </a:t>
            </a:r>
            <a:fld id="{2C3277D1-BC98-493B-8101-346FFB0B7EC5}" type="slidenum">
              <a:rPr lang="en-US" smtClean="0"/>
              <a:pPr/>
              <a:t>18</a:t>
            </a:fld>
            <a:endParaRPr lang="en-US" dirty="0"/>
          </a:p>
        </p:txBody>
      </p:sp>
      <p:sp>
        <p:nvSpPr>
          <p:cNvPr id="5" name="Date Placeholder 4"/>
          <p:cNvSpPr>
            <a:spLocks noGrp="1"/>
          </p:cNvSpPr>
          <p:nvPr>
            <p:ph type="dt" sz="half" idx="2"/>
          </p:nvPr>
        </p:nvSpPr>
        <p:spPr>
          <a:xfrm>
            <a:off x="395538" y="4894009"/>
            <a:ext cx="1260000" cy="180975"/>
          </a:xfrm>
        </p:spPr>
        <p:txBody>
          <a:bodyPr/>
          <a:lstStyle/>
          <a:p>
            <a:r>
              <a:rPr lang="en-US" dirty="0" smtClean="0"/>
              <a:t>H-1000-8004-01-B</a:t>
            </a:r>
            <a:endParaRPr lang="en-US" dirty="0"/>
          </a:p>
        </p:txBody>
      </p:sp>
    </p:spTree>
    <p:extLst>
      <p:ext uri="{BB962C8B-B14F-4D97-AF65-F5344CB8AC3E}">
        <p14:creationId xmlns:p14="http://schemas.microsoft.com/office/powerpoint/2010/main" val="40927317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p:txBody>
          <a:bodyPr/>
          <a:lstStyle/>
          <a:p>
            <a:r>
              <a:rPr lang="en-GB" dirty="0"/>
              <a:t>SP80 and SP80H</a:t>
            </a:r>
          </a:p>
        </p:txBody>
      </p:sp>
      <p:sp>
        <p:nvSpPr>
          <p:cNvPr id="11" name="Subtitle 10"/>
          <p:cNvSpPr>
            <a:spLocks noGrp="1"/>
          </p:cNvSpPr>
          <p:nvPr>
            <p:ph type="subTitle" idx="1"/>
          </p:nvPr>
        </p:nvSpPr>
        <p:spPr>
          <a:xfrm>
            <a:off x="467544" y="4262400"/>
            <a:ext cx="8208000" cy="360000"/>
          </a:xfrm>
        </p:spPr>
        <p:txBody>
          <a:bodyPr/>
          <a:lstStyle/>
          <a:p>
            <a:pPr>
              <a:spcBef>
                <a:spcPts val="0"/>
              </a:spcBef>
              <a:spcAft>
                <a:spcPts val="1200"/>
              </a:spcAft>
            </a:pPr>
            <a:r>
              <a:rPr lang="en-GB" b="1" dirty="0" smtClean="0">
                <a:solidFill>
                  <a:schemeClr val="accent1"/>
                </a:solidFill>
              </a:rPr>
              <a:t>Thank </a:t>
            </a:r>
            <a:r>
              <a:rPr lang="en-GB" b="1" dirty="0">
                <a:solidFill>
                  <a:schemeClr val="accent1"/>
                </a:solidFill>
              </a:rPr>
              <a:t>you for your </a:t>
            </a:r>
            <a:r>
              <a:rPr lang="en-GB" b="1" dirty="0" smtClean="0">
                <a:solidFill>
                  <a:schemeClr val="accent1"/>
                </a:solidFill>
              </a:rPr>
              <a:t>attention</a:t>
            </a:r>
            <a:r>
              <a:rPr lang="en-GB" b="1" dirty="0" smtClean="0">
                <a:solidFill>
                  <a:schemeClr val="accent1"/>
                </a:solidFill>
              </a:rPr>
              <a:t>…</a:t>
            </a:r>
            <a:endParaRPr lang="en-GB" b="1" dirty="0">
              <a:solidFill>
                <a:schemeClr val="accent1"/>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80000" y="1206000"/>
            <a:ext cx="2535960" cy="3924000"/>
          </a:xfrm>
          <a:prstGeom prst="rect">
            <a:avLst/>
          </a:prstGeom>
        </p:spPr>
      </p:pic>
    </p:spTree>
    <p:extLst>
      <p:ext uri="{BB962C8B-B14F-4D97-AF65-F5344CB8AC3E}">
        <p14:creationId xmlns:p14="http://schemas.microsoft.com/office/powerpoint/2010/main" val="9834702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altLang="en-US" dirty="0"/>
              <a:t>SP80 and SP80H design principles</a:t>
            </a:r>
            <a:endParaRPr lang="en-GB" dirty="0"/>
          </a:p>
        </p:txBody>
      </p:sp>
      <p:sp>
        <p:nvSpPr>
          <p:cNvPr id="4" name="Slide Number Placeholder 3"/>
          <p:cNvSpPr>
            <a:spLocks noGrp="1"/>
          </p:cNvSpPr>
          <p:nvPr>
            <p:ph type="sldNum" sz="quarter" idx="4"/>
          </p:nvPr>
        </p:nvSpPr>
        <p:spPr>
          <a:xfrm>
            <a:off x="1620000" y="4893249"/>
            <a:ext cx="792089" cy="171450"/>
          </a:xfrm>
        </p:spPr>
        <p:txBody>
          <a:bodyPr/>
          <a:lstStyle/>
          <a:p>
            <a:r>
              <a:rPr lang="en-US" dirty="0" smtClean="0"/>
              <a:t>Slide </a:t>
            </a:r>
            <a:fld id="{2C3277D1-BC98-493B-8101-346FFB0B7EC5}" type="slidenum">
              <a:rPr lang="en-US" smtClean="0"/>
              <a:pPr/>
              <a:t>2</a:t>
            </a:fld>
            <a:endParaRPr lang="en-US" dirty="0"/>
          </a:p>
        </p:txBody>
      </p:sp>
      <p:sp>
        <p:nvSpPr>
          <p:cNvPr id="5" name="Date Placeholder 4"/>
          <p:cNvSpPr>
            <a:spLocks noGrp="1"/>
          </p:cNvSpPr>
          <p:nvPr>
            <p:ph type="dt" sz="half" idx="2"/>
          </p:nvPr>
        </p:nvSpPr>
        <p:spPr>
          <a:xfrm>
            <a:off x="395538" y="4894009"/>
            <a:ext cx="1260000" cy="180975"/>
          </a:xfrm>
        </p:spPr>
        <p:txBody>
          <a:bodyPr/>
          <a:lstStyle/>
          <a:p>
            <a:r>
              <a:rPr lang="en-US" dirty="0" smtClean="0"/>
              <a:t>H-1000-8004-01-B</a:t>
            </a:r>
            <a:endParaRPr lang="en-US" dirty="0"/>
          </a:p>
        </p:txBody>
      </p:sp>
      <p:sp>
        <p:nvSpPr>
          <p:cNvPr id="8" name="Content Placeholder 1"/>
          <p:cNvSpPr>
            <a:spLocks noGrp="1"/>
          </p:cNvSpPr>
          <p:nvPr>
            <p:ph idx="1"/>
          </p:nvPr>
        </p:nvSpPr>
        <p:spPr>
          <a:xfrm>
            <a:off x="360000" y="1347614"/>
            <a:ext cx="6156000" cy="3330371"/>
          </a:xfrm>
        </p:spPr>
        <p:txBody>
          <a:bodyPr/>
          <a:lstStyle/>
          <a:p>
            <a:pPr marL="0" indent="0">
              <a:spcBef>
                <a:spcPts val="0"/>
              </a:spcBef>
              <a:spcAft>
                <a:spcPts val="1200"/>
              </a:spcAft>
              <a:buSzPct val="80000"/>
              <a:buFont typeface="Symbol" panose="05050102010706020507" pitchFamily="18" charset="2"/>
              <a:buNone/>
            </a:pPr>
            <a:r>
              <a:rPr lang="en-GB" altLang="en-US" b="1" dirty="0">
                <a:solidFill>
                  <a:schemeClr val="accent1"/>
                </a:solidFill>
              </a:rPr>
              <a:t>Renishaw's design brief for SP80 and SP80H:</a:t>
            </a:r>
          </a:p>
          <a:p>
            <a:pPr marL="360363" indent="-360363">
              <a:spcBef>
                <a:spcPts val="0"/>
              </a:spcBef>
              <a:spcAft>
                <a:spcPts val="1200"/>
              </a:spcAft>
              <a:buSzPct val="80000"/>
              <a:buFont typeface="Symbol" panose="05050102010706020507" pitchFamily="18" charset="2"/>
              <a:buChar char="·"/>
              <a:tabLst>
                <a:tab pos="360363" algn="l"/>
              </a:tabLst>
            </a:pPr>
            <a:r>
              <a:rPr lang="en-GB" altLang="en-US" sz="1800" dirty="0" smtClean="0"/>
              <a:t>Very </a:t>
            </a:r>
            <a:r>
              <a:rPr lang="en-GB" altLang="en-US" sz="1800" dirty="0"/>
              <a:t>accurate position sensing</a:t>
            </a:r>
          </a:p>
          <a:p>
            <a:pPr marL="360363" indent="-360363">
              <a:spcBef>
                <a:spcPts val="0"/>
              </a:spcBef>
              <a:spcAft>
                <a:spcPts val="1200"/>
              </a:spcAft>
              <a:buSzPct val="80000"/>
              <a:buFont typeface="Symbol" panose="05050102010706020507" pitchFamily="18" charset="2"/>
              <a:buChar char="·"/>
              <a:tabLst>
                <a:tab pos="360363" algn="l"/>
              </a:tabLst>
            </a:pPr>
            <a:r>
              <a:rPr lang="en-GB" altLang="en-US" sz="1800" dirty="0" smtClean="0"/>
              <a:t>Long </a:t>
            </a:r>
            <a:r>
              <a:rPr lang="en-GB" altLang="en-US" sz="1800" dirty="0"/>
              <a:t>reach into parts</a:t>
            </a:r>
          </a:p>
          <a:p>
            <a:pPr marL="360363" indent="-360363">
              <a:spcBef>
                <a:spcPts val="0"/>
              </a:spcBef>
              <a:spcAft>
                <a:spcPts val="1200"/>
              </a:spcAft>
              <a:buClr>
                <a:schemeClr val="tx1"/>
              </a:buClr>
              <a:buSzPct val="80000"/>
              <a:buFont typeface="Symbol" panose="05050102010706020507" pitchFamily="18" charset="2"/>
              <a:buChar char="·"/>
              <a:tabLst>
                <a:tab pos="360363" algn="l"/>
              </a:tabLst>
            </a:pPr>
            <a:r>
              <a:rPr lang="en-GB" altLang="en-US" sz="1800" dirty="0" smtClean="0"/>
              <a:t>Passive </a:t>
            </a:r>
            <a:r>
              <a:rPr lang="en-GB" altLang="en-US" sz="1800" dirty="0"/>
              <a:t>design to avoid unnecessary system complexity</a:t>
            </a:r>
          </a:p>
          <a:p>
            <a:pPr marL="360363" indent="-360363">
              <a:spcBef>
                <a:spcPts val="0"/>
              </a:spcBef>
              <a:spcAft>
                <a:spcPts val="1200"/>
              </a:spcAft>
              <a:buClr>
                <a:schemeClr val="tx1"/>
              </a:buClr>
              <a:buSzPct val="80000"/>
              <a:buFont typeface="Symbol" panose="05050102010706020507" pitchFamily="18" charset="2"/>
              <a:buChar char="·"/>
              <a:tabLst>
                <a:tab pos="360363" algn="l"/>
              </a:tabLst>
            </a:pPr>
            <a:r>
              <a:rPr lang="en-GB" altLang="en-US" sz="1800" dirty="0" smtClean="0"/>
              <a:t>Designed </a:t>
            </a:r>
            <a:r>
              <a:rPr lang="en-GB" altLang="en-US" sz="1800" dirty="0"/>
              <a:t>to avoid stacked axis errors</a:t>
            </a:r>
          </a:p>
          <a:p>
            <a:pPr marL="360363" indent="-360363">
              <a:spcBef>
                <a:spcPts val="0"/>
              </a:spcBef>
              <a:spcAft>
                <a:spcPts val="1200"/>
              </a:spcAft>
              <a:buClr>
                <a:schemeClr val="tx1"/>
              </a:buClr>
              <a:tabLst>
                <a:tab pos="360363" algn="l"/>
              </a:tabLst>
            </a:pPr>
            <a:r>
              <a:rPr lang="en-GB" altLang="en-US" sz="1800" dirty="0" smtClean="0"/>
              <a:t>Stylus </a:t>
            </a:r>
            <a:r>
              <a:rPr lang="en-GB" altLang="en-US" sz="1800" dirty="0"/>
              <a:t>changing capability for reduced cycle times</a:t>
            </a:r>
          </a:p>
          <a:p>
            <a:pPr marL="360363" indent="-360363">
              <a:spcBef>
                <a:spcPts val="0"/>
              </a:spcBef>
              <a:spcAft>
                <a:spcPts val="1200"/>
              </a:spcAft>
              <a:buClr>
                <a:schemeClr val="tx1"/>
              </a:buClr>
              <a:tabLst>
                <a:tab pos="360363" algn="l"/>
              </a:tabLst>
            </a:pPr>
            <a:r>
              <a:rPr lang="en-GB" altLang="en-US" sz="1800" dirty="0"/>
              <a:t>B</a:t>
            </a:r>
            <a:r>
              <a:rPr lang="en-GB" altLang="en-US" sz="1800" dirty="0" smtClean="0"/>
              <a:t>oth </a:t>
            </a:r>
            <a:r>
              <a:rPr lang="en-GB" altLang="en-US" sz="1800" dirty="0"/>
              <a:t>probe types use the same design </a:t>
            </a:r>
            <a:r>
              <a:rPr lang="en-GB" altLang="en-US" sz="1800" dirty="0" smtClean="0"/>
              <a:t>principles</a:t>
            </a:r>
            <a:endParaRPr lang="en-GB" altLang="en-US" sz="1800"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0000" y="1206000"/>
            <a:ext cx="2535960" cy="3924000"/>
          </a:xfrm>
          <a:prstGeom prst="rect">
            <a:avLst/>
          </a:prstGeom>
        </p:spPr>
      </p:pic>
    </p:spTree>
    <p:extLst>
      <p:ext uri="{BB962C8B-B14F-4D97-AF65-F5344CB8AC3E}">
        <p14:creationId xmlns:p14="http://schemas.microsoft.com/office/powerpoint/2010/main" val="39557877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altLang="en-US" dirty="0"/>
              <a:t>SP80 and SP80H design principles</a:t>
            </a:r>
            <a:endParaRPr lang="en-GB" dirty="0"/>
          </a:p>
        </p:txBody>
      </p:sp>
      <p:sp>
        <p:nvSpPr>
          <p:cNvPr id="4" name="Slide Number Placeholder 3"/>
          <p:cNvSpPr>
            <a:spLocks noGrp="1"/>
          </p:cNvSpPr>
          <p:nvPr>
            <p:ph type="sldNum" sz="quarter" idx="4"/>
          </p:nvPr>
        </p:nvSpPr>
        <p:spPr>
          <a:xfrm>
            <a:off x="1620000" y="4893249"/>
            <a:ext cx="792089" cy="171450"/>
          </a:xfrm>
        </p:spPr>
        <p:txBody>
          <a:bodyPr/>
          <a:lstStyle/>
          <a:p>
            <a:r>
              <a:rPr lang="en-US" dirty="0" smtClean="0"/>
              <a:t>Slide </a:t>
            </a:r>
            <a:fld id="{2C3277D1-BC98-493B-8101-346FFB0B7EC5}" type="slidenum">
              <a:rPr lang="en-US" smtClean="0"/>
              <a:pPr/>
              <a:t>3</a:t>
            </a:fld>
            <a:endParaRPr lang="en-US" dirty="0"/>
          </a:p>
        </p:txBody>
      </p:sp>
      <p:sp>
        <p:nvSpPr>
          <p:cNvPr id="5" name="Date Placeholder 4"/>
          <p:cNvSpPr>
            <a:spLocks noGrp="1"/>
          </p:cNvSpPr>
          <p:nvPr>
            <p:ph type="dt" sz="half" idx="2"/>
          </p:nvPr>
        </p:nvSpPr>
        <p:spPr>
          <a:xfrm>
            <a:off x="395538" y="4894009"/>
            <a:ext cx="1260000" cy="180975"/>
          </a:xfrm>
        </p:spPr>
        <p:txBody>
          <a:bodyPr/>
          <a:lstStyle/>
          <a:p>
            <a:r>
              <a:rPr lang="en-US" dirty="0" smtClean="0"/>
              <a:t>H-1000-8004-01-B</a:t>
            </a:r>
            <a:endParaRPr lang="en-US"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l="5132" r="5128"/>
          <a:stretch>
            <a:fillRect/>
          </a:stretch>
        </p:blipFill>
        <p:spPr bwMode="auto">
          <a:xfrm>
            <a:off x="6486525" y="3243198"/>
            <a:ext cx="2657475" cy="184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ontent Placeholder 1"/>
          <p:cNvSpPr>
            <a:spLocks noGrp="1"/>
          </p:cNvSpPr>
          <p:nvPr>
            <p:ph idx="1"/>
          </p:nvPr>
        </p:nvSpPr>
        <p:spPr>
          <a:xfrm>
            <a:off x="360000" y="1347614"/>
            <a:ext cx="7560000" cy="3330371"/>
          </a:xfrm>
        </p:spPr>
        <p:txBody>
          <a:bodyPr/>
          <a:lstStyle/>
          <a:p>
            <a:pPr marL="0" indent="0">
              <a:spcBef>
                <a:spcPts val="0"/>
              </a:spcBef>
              <a:spcAft>
                <a:spcPts val="1200"/>
              </a:spcAft>
              <a:buClr>
                <a:schemeClr val="accent1"/>
              </a:buClr>
              <a:buFontTx/>
              <a:buNone/>
            </a:pPr>
            <a:r>
              <a:rPr lang="en-GB" altLang="en-US" dirty="0"/>
              <a:t>SP80 is a </a:t>
            </a:r>
            <a:r>
              <a:rPr lang="en-GB" altLang="en-US" b="1" dirty="0">
                <a:solidFill>
                  <a:schemeClr val="accent1"/>
                </a:solidFill>
              </a:rPr>
              <a:t>PASSIVE</a:t>
            </a:r>
            <a:r>
              <a:rPr lang="en-GB" altLang="en-US" dirty="0"/>
              <a:t> sensor (as opposed to an ACTIVE sensor type) so its features are:</a:t>
            </a:r>
          </a:p>
          <a:p>
            <a:pPr marL="360363" indent="-360363">
              <a:spcBef>
                <a:spcPts val="0"/>
              </a:spcBef>
              <a:spcAft>
                <a:spcPts val="1200"/>
              </a:spcAft>
              <a:buClr>
                <a:schemeClr val="tx1"/>
              </a:buClr>
            </a:pPr>
            <a:r>
              <a:rPr lang="en-GB" altLang="en-US" sz="1800" dirty="0"/>
              <a:t>Simple, accurate and high-performance design</a:t>
            </a:r>
          </a:p>
          <a:p>
            <a:pPr marL="360363" indent="-360363">
              <a:spcBef>
                <a:spcPts val="0"/>
              </a:spcBef>
              <a:spcAft>
                <a:spcPts val="1200"/>
              </a:spcAft>
              <a:buClr>
                <a:schemeClr val="tx1"/>
              </a:buClr>
            </a:pPr>
            <a:r>
              <a:rPr lang="en-GB" altLang="en-US" sz="1800" dirty="0"/>
              <a:t>Robustness and high resistance to most collision damage</a:t>
            </a:r>
          </a:p>
          <a:p>
            <a:pPr marL="360363" indent="-360363">
              <a:spcBef>
                <a:spcPts val="0"/>
              </a:spcBef>
              <a:spcAft>
                <a:spcPts val="1200"/>
              </a:spcAft>
              <a:buClr>
                <a:schemeClr val="tx1"/>
              </a:buClr>
            </a:pPr>
            <a:r>
              <a:rPr lang="en-GB" altLang="en-US" sz="1800" dirty="0"/>
              <a:t>Use of long, heavy, complex and rapidly interchangeable styli</a:t>
            </a:r>
          </a:p>
          <a:p>
            <a:pPr marL="360363" indent="-360363">
              <a:spcBef>
                <a:spcPts val="0"/>
              </a:spcBef>
              <a:spcAft>
                <a:spcPts val="1200"/>
              </a:spcAft>
              <a:buClr>
                <a:schemeClr val="tx1"/>
              </a:buClr>
            </a:pPr>
            <a:r>
              <a:rPr lang="en-GB" altLang="en-US" sz="1800" dirty="0"/>
              <a:t>Long service life, reliability and low cost of </a:t>
            </a:r>
            <a:r>
              <a:rPr lang="en-GB" altLang="en-US" sz="1800" dirty="0" smtClean="0"/>
              <a:t>ownership</a:t>
            </a:r>
            <a:endParaRPr lang="en-GB" altLang="en-US" sz="1800" dirty="0"/>
          </a:p>
        </p:txBody>
      </p:sp>
    </p:spTree>
    <p:extLst>
      <p:ext uri="{BB962C8B-B14F-4D97-AF65-F5344CB8AC3E}">
        <p14:creationId xmlns:p14="http://schemas.microsoft.com/office/powerpoint/2010/main" val="36349288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altLang="en-US" dirty="0"/>
              <a:t>SP80 and SP80H design principles</a:t>
            </a:r>
            <a:endParaRPr lang="en-GB" dirty="0"/>
          </a:p>
        </p:txBody>
      </p:sp>
      <p:sp>
        <p:nvSpPr>
          <p:cNvPr id="4" name="Slide Number Placeholder 3"/>
          <p:cNvSpPr>
            <a:spLocks noGrp="1"/>
          </p:cNvSpPr>
          <p:nvPr>
            <p:ph type="sldNum" sz="quarter" idx="4"/>
          </p:nvPr>
        </p:nvSpPr>
        <p:spPr>
          <a:xfrm>
            <a:off x="1620000" y="4893249"/>
            <a:ext cx="792089" cy="171450"/>
          </a:xfrm>
        </p:spPr>
        <p:txBody>
          <a:bodyPr/>
          <a:lstStyle/>
          <a:p>
            <a:r>
              <a:rPr lang="en-US" dirty="0" smtClean="0"/>
              <a:t>Slide </a:t>
            </a:r>
            <a:fld id="{2C3277D1-BC98-493B-8101-346FFB0B7EC5}" type="slidenum">
              <a:rPr lang="en-US" smtClean="0"/>
              <a:pPr/>
              <a:t>4</a:t>
            </a:fld>
            <a:endParaRPr lang="en-US" dirty="0"/>
          </a:p>
        </p:txBody>
      </p:sp>
      <p:sp>
        <p:nvSpPr>
          <p:cNvPr id="5" name="Date Placeholder 4"/>
          <p:cNvSpPr>
            <a:spLocks noGrp="1"/>
          </p:cNvSpPr>
          <p:nvPr>
            <p:ph type="dt" sz="half" idx="2"/>
          </p:nvPr>
        </p:nvSpPr>
        <p:spPr>
          <a:xfrm>
            <a:off x="395538" y="4894009"/>
            <a:ext cx="1260000" cy="180975"/>
          </a:xfrm>
        </p:spPr>
        <p:txBody>
          <a:bodyPr/>
          <a:lstStyle/>
          <a:p>
            <a:r>
              <a:rPr lang="en-US" dirty="0" smtClean="0"/>
              <a:t>H-1000-8004-01-B</a:t>
            </a:r>
            <a:endParaRPr lang="en-US"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l="5132" r="5128"/>
          <a:stretch>
            <a:fillRect/>
          </a:stretch>
        </p:blipFill>
        <p:spPr bwMode="auto">
          <a:xfrm>
            <a:off x="6486525" y="3243198"/>
            <a:ext cx="2657475" cy="184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ontent Placeholder 1"/>
          <p:cNvSpPr>
            <a:spLocks noGrp="1"/>
          </p:cNvSpPr>
          <p:nvPr>
            <p:ph idx="1"/>
          </p:nvPr>
        </p:nvSpPr>
        <p:spPr>
          <a:xfrm>
            <a:off x="360000" y="1347614"/>
            <a:ext cx="6300000" cy="3330371"/>
          </a:xfrm>
        </p:spPr>
        <p:txBody>
          <a:bodyPr/>
          <a:lstStyle/>
          <a:p>
            <a:pPr marL="0" indent="0">
              <a:spcBef>
                <a:spcPts val="0"/>
              </a:spcBef>
              <a:spcAft>
                <a:spcPts val="1200"/>
              </a:spcAft>
              <a:buClr>
                <a:schemeClr val="tx1"/>
              </a:buClr>
              <a:buFontTx/>
              <a:buNone/>
            </a:pPr>
            <a:r>
              <a:rPr lang="en-GB" altLang="en-US" dirty="0" smtClean="0"/>
              <a:t>SP80 </a:t>
            </a:r>
            <a:r>
              <a:rPr lang="en-GB" altLang="en-US" dirty="0"/>
              <a:t>is an </a:t>
            </a:r>
            <a:r>
              <a:rPr lang="en-GB" altLang="en-US" b="1" dirty="0">
                <a:solidFill>
                  <a:schemeClr val="accent1"/>
                </a:solidFill>
              </a:rPr>
              <a:t>ANALOGUE</a:t>
            </a:r>
            <a:r>
              <a:rPr lang="en-GB" altLang="en-US" dirty="0">
                <a:solidFill>
                  <a:schemeClr val="accent1"/>
                </a:solidFill>
              </a:rPr>
              <a:t> </a:t>
            </a:r>
            <a:r>
              <a:rPr lang="en-GB" altLang="en-US" dirty="0"/>
              <a:t>scanning probe:</a:t>
            </a:r>
          </a:p>
          <a:p>
            <a:pPr marL="360363" indent="-360363">
              <a:spcBef>
                <a:spcPts val="0"/>
              </a:spcBef>
              <a:spcAft>
                <a:spcPts val="1200"/>
              </a:spcAft>
              <a:buClr>
                <a:schemeClr val="tx1"/>
              </a:buClr>
            </a:pPr>
            <a:r>
              <a:rPr lang="en-GB" altLang="en-US" sz="1800" dirty="0"/>
              <a:t>Giving a continuous reading at any time while in contact with the part</a:t>
            </a:r>
          </a:p>
          <a:p>
            <a:pPr marL="360363" indent="-360363">
              <a:spcBef>
                <a:spcPts val="0"/>
              </a:spcBef>
              <a:spcAft>
                <a:spcPts val="1200"/>
              </a:spcAft>
              <a:buClr>
                <a:schemeClr val="tx1"/>
              </a:buClr>
            </a:pPr>
            <a:r>
              <a:rPr lang="en-GB" altLang="en-US" sz="1800" dirty="0"/>
              <a:t>An integral part of the CMMs motion control system - real time X, Y and Z outputs</a:t>
            </a:r>
          </a:p>
          <a:p>
            <a:pPr marL="360363" indent="-360363">
              <a:spcBef>
                <a:spcPts val="0"/>
              </a:spcBef>
              <a:spcAft>
                <a:spcPts val="1200"/>
              </a:spcAft>
              <a:buClr>
                <a:schemeClr val="tx1"/>
              </a:buClr>
            </a:pPr>
            <a:r>
              <a:rPr lang="en-GB" altLang="en-US" sz="1800" dirty="0"/>
              <a:t>A probe whose output is proportional to its deflection</a:t>
            </a:r>
          </a:p>
        </p:txBody>
      </p:sp>
    </p:spTree>
    <p:extLst>
      <p:ext uri="{BB962C8B-B14F-4D97-AF65-F5344CB8AC3E}">
        <p14:creationId xmlns:p14="http://schemas.microsoft.com/office/powerpoint/2010/main" val="28808137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0000" y="1347614"/>
            <a:ext cx="8280000" cy="3330371"/>
          </a:xfrm>
        </p:spPr>
        <p:txBody>
          <a:bodyPr/>
          <a:lstStyle/>
          <a:p>
            <a:pPr marL="0">
              <a:spcBef>
                <a:spcPts val="0"/>
              </a:spcBef>
              <a:spcAft>
                <a:spcPts val="1200"/>
              </a:spcAft>
              <a:buSzPct val="80000"/>
              <a:buFont typeface="Symbol" panose="05050102010706020507" pitchFamily="18" charset="2"/>
              <a:buNone/>
            </a:pPr>
            <a:r>
              <a:rPr lang="en-GB" altLang="en-US" b="1" dirty="0">
                <a:solidFill>
                  <a:schemeClr val="accent1"/>
                </a:solidFill>
              </a:rPr>
              <a:t>Passive sensor - no motors</a:t>
            </a:r>
            <a:endParaRPr lang="en-GB" altLang="en-US" b="1" dirty="0"/>
          </a:p>
          <a:p>
            <a:pPr marL="0">
              <a:spcBef>
                <a:spcPts val="0"/>
              </a:spcBef>
              <a:spcAft>
                <a:spcPts val="1200"/>
              </a:spcAft>
            </a:pPr>
            <a:r>
              <a:rPr lang="en-GB" altLang="en-US" sz="1800" dirty="0"/>
              <a:t>Minimal heat source for greater stability</a:t>
            </a:r>
          </a:p>
          <a:p>
            <a:pPr marL="0">
              <a:spcBef>
                <a:spcPts val="0"/>
              </a:spcBef>
              <a:spcAft>
                <a:spcPts val="1200"/>
              </a:spcAft>
            </a:pPr>
            <a:r>
              <a:rPr lang="en-GB" altLang="en-US" sz="1800" dirty="0"/>
              <a:t>No electro-mechanical wear</a:t>
            </a:r>
          </a:p>
          <a:p>
            <a:pPr marL="0">
              <a:spcBef>
                <a:spcPts val="0"/>
              </a:spcBef>
              <a:spcAft>
                <a:spcPts val="1200"/>
              </a:spcAft>
            </a:pPr>
            <a:r>
              <a:rPr lang="en-GB" altLang="en-US" sz="1800" dirty="0"/>
              <a:t>Reduced vibration during discrete point </a:t>
            </a:r>
            <a:r>
              <a:rPr lang="en-GB" altLang="en-US" sz="1800" dirty="0" smtClean="0"/>
              <a:t>measurement</a:t>
            </a:r>
            <a:endParaRPr lang="en-GB" altLang="en-US" sz="1800" dirty="0"/>
          </a:p>
        </p:txBody>
      </p:sp>
      <p:sp>
        <p:nvSpPr>
          <p:cNvPr id="3" name="Title 2"/>
          <p:cNvSpPr>
            <a:spLocks noGrp="1"/>
          </p:cNvSpPr>
          <p:nvPr>
            <p:ph type="title"/>
          </p:nvPr>
        </p:nvSpPr>
        <p:spPr/>
        <p:txBody>
          <a:bodyPr/>
          <a:lstStyle/>
          <a:p>
            <a:r>
              <a:rPr lang="en-GB" altLang="en-US" dirty="0"/>
              <a:t>SP80 and SP80H design principles</a:t>
            </a:r>
            <a:endParaRPr lang="en-GB" dirty="0"/>
          </a:p>
        </p:txBody>
      </p:sp>
      <p:sp>
        <p:nvSpPr>
          <p:cNvPr id="4" name="Slide Number Placeholder 3"/>
          <p:cNvSpPr>
            <a:spLocks noGrp="1"/>
          </p:cNvSpPr>
          <p:nvPr>
            <p:ph type="sldNum" sz="quarter" idx="4"/>
          </p:nvPr>
        </p:nvSpPr>
        <p:spPr>
          <a:xfrm>
            <a:off x="1620000" y="4893249"/>
            <a:ext cx="792089" cy="171450"/>
          </a:xfrm>
        </p:spPr>
        <p:txBody>
          <a:bodyPr/>
          <a:lstStyle/>
          <a:p>
            <a:r>
              <a:rPr lang="en-US" dirty="0" smtClean="0"/>
              <a:t>Slide </a:t>
            </a:r>
            <a:fld id="{2C3277D1-BC98-493B-8101-346FFB0B7EC5}" type="slidenum">
              <a:rPr lang="en-US" smtClean="0"/>
              <a:pPr/>
              <a:t>5</a:t>
            </a:fld>
            <a:endParaRPr lang="en-US" dirty="0"/>
          </a:p>
        </p:txBody>
      </p:sp>
      <p:sp>
        <p:nvSpPr>
          <p:cNvPr id="5" name="Date Placeholder 4"/>
          <p:cNvSpPr>
            <a:spLocks noGrp="1"/>
          </p:cNvSpPr>
          <p:nvPr>
            <p:ph type="dt" sz="half" idx="2"/>
          </p:nvPr>
        </p:nvSpPr>
        <p:spPr>
          <a:xfrm>
            <a:off x="395538" y="4894009"/>
            <a:ext cx="1260000" cy="180975"/>
          </a:xfrm>
        </p:spPr>
        <p:txBody>
          <a:bodyPr/>
          <a:lstStyle/>
          <a:p>
            <a:r>
              <a:rPr lang="en-US" dirty="0" smtClean="0"/>
              <a:t>H-1000-8004-01-B</a:t>
            </a:r>
            <a:endParaRPr lang="en-US" dirty="0"/>
          </a:p>
        </p:txBody>
      </p:sp>
    </p:spTree>
    <p:extLst>
      <p:ext uri="{BB962C8B-B14F-4D97-AF65-F5344CB8AC3E}">
        <p14:creationId xmlns:p14="http://schemas.microsoft.com/office/powerpoint/2010/main" val="2812869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0000" y="1347614"/>
            <a:ext cx="8280000" cy="3330371"/>
          </a:xfrm>
        </p:spPr>
        <p:txBody>
          <a:bodyPr/>
          <a:lstStyle/>
          <a:p>
            <a:pPr marL="360363" indent="-360363">
              <a:spcBef>
                <a:spcPts val="0"/>
              </a:spcBef>
              <a:spcAft>
                <a:spcPts val="1200"/>
              </a:spcAft>
              <a:buSzPct val="80000"/>
              <a:buFont typeface="Symbol" panose="05050102010706020507" pitchFamily="18" charset="2"/>
              <a:buNone/>
              <a:tabLst>
                <a:tab pos="360363" algn="l"/>
              </a:tabLst>
            </a:pPr>
            <a:r>
              <a:rPr lang="en-GB" altLang="en-US" b="1" dirty="0">
                <a:solidFill>
                  <a:schemeClr val="accent1"/>
                </a:solidFill>
              </a:rPr>
              <a:t>Box spring mechanism</a:t>
            </a:r>
            <a:endParaRPr lang="en-GB" altLang="en-US" b="1" dirty="0"/>
          </a:p>
          <a:p>
            <a:pPr marL="360363" indent="-360363">
              <a:spcBef>
                <a:spcPts val="0"/>
              </a:spcBef>
              <a:spcAft>
                <a:spcPts val="1200"/>
              </a:spcAft>
              <a:tabLst>
                <a:tab pos="360363" algn="l"/>
              </a:tabLst>
            </a:pPr>
            <a:r>
              <a:rPr lang="en-GB" altLang="en-US" sz="1800" dirty="0"/>
              <a:t>Unique design</a:t>
            </a:r>
          </a:p>
          <a:p>
            <a:pPr marL="360363" indent="-360363">
              <a:spcBef>
                <a:spcPts val="0"/>
              </a:spcBef>
              <a:spcAft>
                <a:spcPts val="1200"/>
              </a:spcAft>
              <a:tabLst>
                <a:tab pos="360363" algn="l"/>
              </a:tabLst>
            </a:pPr>
            <a:r>
              <a:rPr lang="en-GB" altLang="en-US" sz="1800" dirty="0"/>
              <a:t>Compact and robust mechanism</a:t>
            </a:r>
          </a:p>
          <a:p>
            <a:pPr marL="360363" indent="-360363">
              <a:spcBef>
                <a:spcPts val="0"/>
              </a:spcBef>
              <a:spcAft>
                <a:spcPts val="1200"/>
              </a:spcAft>
              <a:tabLst>
                <a:tab pos="360363" algn="l"/>
              </a:tabLst>
            </a:pPr>
            <a:r>
              <a:rPr lang="en-GB" altLang="en-US" sz="1800" dirty="0"/>
              <a:t>Low inertia</a:t>
            </a:r>
          </a:p>
          <a:p>
            <a:pPr marL="360363" indent="-360363">
              <a:spcBef>
                <a:spcPts val="0"/>
              </a:spcBef>
              <a:spcAft>
                <a:spcPts val="1200"/>
              </a:spcAft>
              <a:tabLst>
                <a:tab pos="360363" algn="l"/>
              </a:tabLst>
            </a:pPr>
            <a:r>
              <a:rPr lang="en-GB" altLang="en-US" sz="1800" dirty="0"/>
              <a:t>Rapid dynamic response</a:t>
            </a:r>
          </a:p>
          <a:p>
            <a:pPr marL="360363" indent="-360363">
              <a:spcBef>
                <a:spcPts val="0"/>
              </a:spcBef>
              <a:spcAft>
                <a:spcPts val="1200"/>
              </a:spcAft>
              <a:tabLst>
                <a:tab pos="360363" algn="l"/>
              </a:tabLst>
            </a:pPr>
            <a:r>
              <a:rPr lang="en-GB" altLang="en-US" sz="1800" dirty="0"/>
              <a:t>Low spring rates</a:t>
            </a:r>
          </a:p>
          <a:p>
            <a:pPr marL="360363" indent="-360363">
              <a:spcBef>
                <a:spcPts val="0"/>
              </a:spcBef>
              <a:spcAft>
                <a:spcPts val="1200"/>
              </a:spcAft>
              <a:tabLst>
                <a:tab pos="360363" algn="l"/>
              </a:tabLst>
            </a:pPr>
            <a:r>
              <a:rPr lang="en-GB" altLang="en-US" sz="1800" dirty="0"/>
              <a:t>Single 3D </a:t>
            </a:r>
            <a:r>
              <a:rPr lang="en-GB" altLang="en-US" sz="1800" dirty="0" err="1"/>
              <a:t>ferro</a:t>
            </a:r>
            <a:r>
              <a:rPr lang="en-GB" altLang="en-US" sz="1800" dirty="0"/>
              <a:t>-fluid damper</a:t>
            </a:r>
          </a:p>
          <a:p>
            <a:pPr marL="360363" indent="-360363">
              <a:spcBef>
                <a:spcPts val="0"/>
              </a:spcBef>
              <a:spcAft>
                <a:spcPts val="1200"/>
              </a:spcAft>
              <a:tabLst>
                <a:tab pos="360363" algn="l"/>
              </a:tabLst>
            </a:pPr>
            <a:r>
              <a:rPr lang="en-GB" altLang="en-US" sz="1800" dirty="0"/>
              <a:t>Avoids stacked axis errors</a:t>
            </a:r>
          </a:p>
        </p:txBody>
      </p:sp>
      <p:sp>
        <p:nvSpPr>
          <p:cNvPr id="3" name="Title 2"/>
          <p:cNvSpPr>
            <a:spLocks noGrp="1"/>
          </p:cNvSpPr>
          <p:nvPr>
            <p:ph type="title"/>
          </p:nvPr>
        </p:nvSpPr>
        <p:spPr/>
        <p:txBody>
          <a:bodyPr/>
          <a:lstStyle/>
          <a:p>
            <a:r>
              <a:rPr lang="en-GB" altLang="en-US" dirty="0"/>
              <a:t>SP80 and SP80H design principles</a:t>
            </a:r>
            <a:endParaRPr lang="en-GB" dirty="0"/>
          </a:p>
        </p:txBody>
      </p:sp>
      <p:sp>
        <p:nvSpPr>
          <p:cNvPr id="4" name="Slide Number Placeholder 3"/>
          <p:cNvSpPr>
            <a:spLocks noGrp="1"/>
          </p:cNvSpPr>
          <p:nvPr>
            <p:ph type="sldNum" sz="quarter" idx="4"/>
          </p:nvPr>
        </p:nvSpPr>
        <p:spPr>
          <a:xfrm>
            <a:off x="1620000" y="4893249"/>
            <a:ext cx="792089" cy="171450"/>
          </a:xfrm>
        </p:spPr>
        <p:txBody>
          <a:bodyPr/>
          <a:lstStyle/>
          <a:p>
            <a:r>
              <a:rPr lang="en-US" dirty="0" smtClean="0"/>
              <a:t>Slide </a:t>
            </a:r>
            <a:fld id="{2C3277D1-BC98-493B-8101-346FFB0B7EC5}" type="slidenum">
              <a:rPr lang="en-US" smtClean="0"/>
              <a:pPr/>
              <a:t>6</a:t>
            </a:fld>
            <a:endParaRPr lang="en-US" dirty="0"/>
          </a:p>
        </p:txBody>
      </p:sp>
      <p:sp>
        <p:nvSpPr>
          <p:cNvPr id="5" name="Date Placeholder 4"/>
          <p:cNvSpPr>
            <a:spLocks noGrp="1"/>
          </p:cNvSpPr>
          <p:nvPr>
            <p:ph type="dt" sz="half" idx="2"/>
          </p:nvPr>
        </p:nvSpPr>
        <p:spPr>
          <a:xfrm>
            <a:off x="395538" y="4894009"/>
            <a:ext cx="1260000" cy="180975"/>
          </a:xfrm>
        </p:spPr>
        <p:txBody>
          <a:bodyPr/>
          <a:lstStyle/>
          <a:p>
            <a:r>
              <a:rPr lang="en-US" dirty="0" smtClean="0"/>
              <a:t>H-1000-8004-01-B</a:t>
            </a:r>
            <a:endParaRPr lang="en-US" dirty="0"/>
          </a:p>
        </p:txBody>
      </p:sp>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t="22107"/>
          <a:stretch>
            <a:fillRect/>
          </a:stretch>
        </p:blipFill>
        <p:spPr bwMode="auto">
          <a:xfrm>
            <a:off x="5508104" y="2208541"/>
            <a:ext cx="3403600" cy="274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6"/>
          <p:cNvSpPr txBox="1">
            <a:spLocks noChangeArrowheads="1"/>
          </p:cNvSpPr>
          <p:nvPr/>
        </p:nvSpPr>
        <p:spPr bwMode="auto">
          <a:xfrm>
            <a:off x="4139952" y="3060557"/>
            <a:ext cx="1031521" cy="833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nchor="ct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ts val="0"/>
              </a:spcBef>
              <a:buFontTx/>
              <a:buNone/>
            </a:pPr>
            <a:r>
              <a:rPr lang="en-GB" altLang="en-US" sz="1600" dirty="0" smtClean="0"/>
              <a:t>Parallel acting </a:t>
            </a:r>
            <a:r>
              <a:rPr lang="en-GB" altLang="en-US" sz="1600" dirty="0"/>
              <a:t>springs</a:t>
            </a:r>
          </a:p>
        </p:txBody>
      </p:sp>
      <p:cxnSp>
        <p:nvCxnSpPr>
          <p:cNvPr id="9" name="Straight Arrow Connector 8"/>
          <p:cNvCxnSpPr/>
          <p:nvPr/>
        </p:nvCxnSpPr>
        <p:spPr bwMode="auto">
          <a:xfrm>
            <a:off x="4995567" y="3507854"/>
            <a:ext cx="1800000" cy="0"/>
          </a:xfrm>
          <a:prstGeom prst="straightConnector1">
            <a:avLst/>
          </a:prstGeom>
          <a:noFill/>
          <a:ln w="12700" cap="flat" cmpd="sng" algn="ctr">
            <a:solidFill>
              <a:schemeClr val="accent1"/>
            </a:solidFill>
            <a:prstDash val="solid"/>
            <a:round/>
            <a:headEnd type="none" w="med" len="med"/>
            <a:tailEnd type="triangle" w="lg" len="lg"/>
          </a:ln>
          <a:effectLst/>
        </p:spPr>
      </p:cxnSp>
    </p:spTree>
    <p:extLst>
      <p:ext uri="{BB962C8B-B14F-4D97-AF65-F5344CB8AC3E}">
        <p14:creationId xmlns:p14="http://schemas.microsoft.com/office/powerpoint/2010/main" val="41583615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92000" y="1206000"/>
            <a:ext cx="2932827" cy="360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ontent Placeholder 1"/>
          <p:cNvSpPr>
            <a:spLocks noGrp="1"/>
          </p:cNvSpPr>
          <p:nvPr>
            <p:ph idx="1"/>
          </p:nvPr>
        </p:nvSpPr>
        <p:spPr>
          <a:xfrm>
            <a:off x="359999" y="1347614"/>
            <a:ext cx="5816097" cy="3330371"/>
          </a:xfrm>
        </p:spPr>
        <p:txBody>
          <a:bodyPr/>
          <a:lstStyle/>
          <a:p>
            <a:pPr marL="0" indent="0">
              <a:spcBef>
                <a:spcPts val="0"/>
              </a:spcBef>
              <a:spcAft>
                <a:spcPts val="1200"/>
              </a:spcAft>
              <a:buNone/>
            </a:pPr>
            <a:r>
              <a:rPr lang="en-GB" altLang="en-US" b="1" dirty="0" smtClean="0">
                <a:solidFill>
                  <a:schemeClr val="accent1"/>
                </a:solidFill>
              </a:rPr>
              <a:t>XY </a:t>
            </a:r>
            <a:r>
              <a:rPr lang="en-GB" altLang="en-US" b="1" dirty="0">
                <a:solidFill>
                  <a:schemeClr val="accent1"/>
                </a:solidFill>
              </a:rPr>
              <a:t>crash protection</a:t>
            </a:r>
          </a:p>
          <a:p>
            <a:pPr marL="360363" lvl="1" indent="-360363">
              <a:spcBef>
                <a:spcPts val="0"/>
              </a:spcBef>
              <a:spcAft>
                <a:spcPts val="1200"/>
              </a:spcAft>
              <a:buFont typeface="Arial" panose="020B0604020202020204" pitchFamily="34" charset="0"/>
              <a:buChar char="•"/>
              <a:tabLst>
                <a:tab pos="360363" algn="l"/>
              </a:tabLst>
            </a:pPr>
            <a:r>
              <a:rPr lang="en-GB" altLang="en-US" dirty="0" smtClean="0"/>
              <a:t>Stylus </a:t>
            </a:r>
            <a:r>
              <a:rPr lang="en-GB" altLang="en-US" dirty="0"/>
              <a:t>holder joint has low release force</a:t>
            </a:r>
          </a:p>
          <a:p>
            <a:pPr marL="360363" lvl="1" indent="-360363">
              <a:spcBef>
                <a:spcPts val="0"/>
              </a:spcBef>
              <a:spcAft>
                <a:spcPts val="1200"/>
              </a:spcAft>
              <a:buFont typeface="Arial" panose="020B0604020202020204" pitchFamily="34" charset="0"/>
              <a:buChar char="•"/>
              <a:tabLst>
                <a:tab pos="360363" algn="l"/>
              </a:tabLst>
            </a:pPr>
            <a:r>
              <a:rPr lang="en-GB" altLang="en-US" dirty="0" smtClean="0"/>
              <a:t>Over-travel </a:t>
            </a:r>
            <a:r>
              <a:rPr lang="en-GB" altLang="en-US" dirty="0"/>
              <a:t>in XY causes stylus holder to detach</a:t>
            </a:r>
          </a:p>
          <a:p>
            <a:pPr marL="0" indent="0">
              <a:spcBef>
                <a:spcPts val="0"/>
              </a:spcBef>
              <a:spcAft>
                <a:spcPts val="1200"/>
              </a:spcAft>
              <a:buNone/>
            </a:pPr>
            <a:r>
              <a:rPr lang="en-GB" altLang="en-US" b="1" dirty="0" smtClean="0">
                <a:solidFill>
                  <a:schemeClr val="accent1"/>
                </a:solidFill>
              </a:rPr>
              <a:t>Z </a:t>
            </a:r>
            <a:r>
              <a:rPr lang="en-GB" altLang="en-US" b="1" dirty="0">
                <a:solidFill>
                  <a:schemeClr val="accent1"/>
                </a:solidFill>
              </a:rPr>
              <a:t>crash protection</a:t>
            </a:r>
          </a:p>
          <a:p>
            <a:pPr marL="360363" lvl="1" indent="-360363">
              <a:spcBef>
                <a:spcPts val="0"/>
              </a:spcBef>
              <a:spcAft>
                <a:spcPts val="1200"/>
              </a:spcAft>
              <a:buFont typeface="Arial" panose="020B0604020202020204" pitchFamily="34" charset="0"/>
              <a:buChar char="•"/>
              <a:tabLst>
                <a:tab pos="360363" algn="l"/>
              </a:tabLst>
            </a:pPr>
            <a:r>
              <a:rPr lang="en-GB" altLang="en-US" dirty="0" smtClean="0"/>
              <a:t>Outer </a:t>
            </a:r>
            <a:r>
              <a:rPr lang="en-GB" altLang="en-US" dirty="0"/>
              <a:t>housing provides a ‘bump </a:t>
            </a:r>
            <a:r>
              <a:rPr lang="en-GB" altLang="en-US" dirty="0" smtClean="0"/>
              <a:t/>
            </a:r>
            <a:br>
              <a:rPr lang="en-GB" altLang="en-US" dirty="0" smtClean="0"/>
            </a:br>
            <a:r>
              <a:rPr lang="en-GB" altLang="en-US" dirty="0" smtClean="0"/>
              <a:t>stop</a:t>
            </a:r>
            <a:r>
              <a:rPr lang="en-GB" altLang="en-US" dirty="0"/>
              <a:t>’ </a:t>
            </a:r>
            <a:r>
              <a:rPr lang="en-GB" altLang="en-US" dirty="0" smtClean="0"/>
              <a:t>to </a:t>
            </a:r>
            <a:r>
              <a:rPr lang="en-GB" altLang="en-US" dirty="0"/>
              <a:t>prevent damage to probe </a:t>
            </a:r>
            <a:r>
              <a:rPr lang="en-GB" altLang="en-US" dirty="0" smtClean="0"/>
              <a:t/>
            </a:r>
            <a:br>
              <a:rPr lang="en-GB" altLang="en-US" dirty="0" smtClean="0"/>
            </a:br>
            <a:r>
              <a:rPr lang="en-GB" altLang="en-US" dirty="0" smtClean="0"/>
              <a:t>mechanism and readhead</a:t>
            </a:r>
            <a:endParaRPr lang="en-GB" altLang="en-US" dirty="0"/>
          </a:p>
        </p:txBody>
      </p:sp>
      <p:sp>
        <p:nvSpPr>
          <p:cNvPr id="3" name="Title 2"/>
          <p:cNvSpPr>
            <a:spLocks noGrp="1"/>
          </p:cNvSpPr>
          <p:nvPr>
            <p:ph type="title"/>
          </p:nvPr>
        </p:nvSpPr>
        <p:spPr/>
        <p:txBody>
          <a:bodyPr/>
          <a:lstStyle/>
          <a:p>
            <a:r>
              <a:rPr lang="en-GB" altLang="en-US" dirty="0"/>
              <a:t>SP80 and SP80H design principles</a:t>
            </a:r>
            <a:endParaRPr lang="en-GB" dirty="0"/>
          </a:p>
        </p:txBody>
      </p:sp>
      <p:sp>
        <p:nvSpPr>
          <p:cNvPr id="4" name="Slide Number Placeholder 3"/>
          <p:cNvSpPr>
            <a:spLocks noGrp="1"/>
          </p:cNvSpPr>
          <p:nvPr>
            <p:ph type="sldNum" sz="quarter" idx="4"/>
          </p:nvPr>
        </p:nvSpPr>
        <p:spPr>
          <a:xfrm>
            <a:off x="1620000" y="4893249"/>
            <a:ext cx="792089" cy="171450"/>
          </a:xfrm>
        </p:spPr>
        <p:txBody>
          <a:bodyPr/>
          <a:lstStyle/>
          <a:p>
            <a:r>
              <a:rPr lang="en-US" dirty="0" smtClean="0"/>
              <a:t>Slide </a:t>
            </a:r>
            <a:fld id="{2C3277D1-BC98-493B-8101-346FFB0B7EC5}" type="slidenum">
              <a:rPr lang="en-US" smtClean="0"/>
              <a:pPr/>
              <a:t>7</a:t>
            </a:fld>
            <a:endParaRPr lang="en-US" dirty="0"/>
          </a:p>
        </p:txBody>
      </p:sp>
      <p:sp>
        <p:nvSpPr>
          <p:cNvPr id="5" name="Date Placeholder 4"/>
          <p:cNvSpPr>
            <a:spLocks noGrp="1"/>
          </p:cNvSpPr>
          <p:nvPr>
            <p:ph type="dt" sz="half" idx="2"/>
          </p:nvPr>
        </p:nvSpPr>
        <p:spPr>
          <a:xfrm>
            <a:off x="395538" y="4894009"/>
            <a:ext cx="1260000" cy="180975"/>
          </a:xfrm>
        </p:spPr>
        <p:txBody>
          <a:bodyPr/>
          <a:lstStyle/>
          <a:p>
            <a:r>
              <a:rPr lang="en-US" dirty="0" smtClean="0"/>
              <a:t>H-1000-8004-01-B</a:t>
            </a:r>
            <a:endParaRPr lang="en-US" dirty="0"/>
          </a:p>
        </p:txBody>
      </p:sp>
      <p:sp>
        <p:nvSpPr>
          <p:cNvPr id="7" name="Text Box 6"/>
          <p:cNvSpPr txBox="1">
            <a:spLocks noChangeArrowheads="1"/>
          </p:cNvSpPr>
          <p:nvPr/>
        </p:nvSpPr>
        <p:spPr bwMode="auto">
          <a:xfrm>
            <a:off x="4147400" y="4138900"/>
            <a:ext cx="2872872" cy="833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nchor="ct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buFontTx/>
              <a:buNone/>
            </a:pPr>
            <a:r>
              <a:rPr lang="en-GB" altLang="en-US" sz="1600" dirty="0"/>
              <a:t>Stylus deforms in a severe </a:t>
            </a:r>
            <a:r>
              <a:rPr lang="en-GB" altLang="en-US" sz="1600" dirty="0" smtClean="0"/>
              <a:t/>
            </a:r>
            <a:br>
              <a:rPr lang="en-GB" altLang="en-US" sz="1600" dirty="0" smtClean="0"/>
            </a:br>
            <a:r>
              <a:rPr lang="en-GB" altLang="en-US" sz="1600" dirty="0" smtClean="0"/>
              <a:t>Z </a:t>
            </a:r>
            <a:r>
              <a:rPr lang="en-GB" altLang="en-US" sz="1600" dirty="0"/>
              <a:t>crash, whilst probe mechanism is protected</a:t>
            </a:r>
          </a:p>
        </p:txBody>
      </p:sp>
      <p:cxnSp>
        <p:nvCxnSpPr>
          <p:cNvPr id="9" name="Straight Arrow Connector 8"/>
          <p:cNvCxnSpPr/>
          <p:nvPr/>
        </p:nvCxnSpPr>
        <p:spPr bwMode="auto">
          <a:xfrm rot="-2700000">
            <a:off x="6736352" y="4297356"/>
            <a:ext cx="533474" cy="533474"/>
          </a:xfrm>
          <a:prstGeom prst="straightConnector1">
            <a:avLst/>
          </a:prstGeom>
          <a:noFill/>
          <a:ln w="12700" cap="flat" cmpd="sng" algn="ctr">
            <a:solidFill>
              <a:schemeClr val="accent1"/>
            </a:solidFill>
            <a:prstDash val="solid"/>
            <a:round/>
            <a:headEnd type="none" w="med" len="med"/>
            <a:tailEnd type="triangle" w="lg" len="lg"/>
          </a:ln>
          <a:effectLst/>
        </p:spPr>
      </p:cxnSp>
    </p:spTree>
    <p:extLst>
      <p:ext uri="{BB962C8B-B14F-4D97-AF65-F5344CB8AC3E}">
        <p14:creationId xmlns:p14="http://schemas.microsoft.com/office/powerpoint/2010/main" val="25336328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9999" y="1347614"/>
            <a:ext cx="6282920" cy="3330371"/>
          </a:xfrm>
        </p:spPr>
        <p:txBody>
          <a:bodyPr/>
          <a:lstStyle/>
          <a:p>
            <a:pPr>
              <a:spcBef>
                <a:spcPts val="0"/>
              </a:spcBef>
              <a:spcAft>
                <a:spcPts val="1200"/>
              </a:spcAft>
              <a:buSzPct val="80000"/>
              <a:buFont typeface="Symbol" panose="05050102010706020507" pitchFamily="18" charset="2"/>
              <a:buNone/>
            </a:pPr>
            <a:r>
              <a:rPr lang="en-GB" altLang="en-US" b="1" dirty="0">
                <a:solidFill>
                  <a:schemeClr val="accent1"/>
                </a:solidFill>
              </a:rPr>
              <a:t>Isolated optical metrology</a:t>
            </a:r>
            <a:endParaRPr lang="en-GB" altLang="en-US" b="1" dirty="0"/>
          </a:p>
          <a:p>
            <a:pPr marL="360363" indent="-360363">
              <a:spcBef>
                <a:spcPts val="0"/>
              </a:spcBef>
              <a:spcAft>
                <a:spcPts val="1200"/>
              </a:spcAft>
              <a:tabLst>
                <a:tab pos="360363" algn="l"/>
              </a:tabLst>
            </a:pPr>
            <a:r>
              <a:rPr lang="en-GB" altLang="en-US" sz="1800" dirty="0" smtClean="0"/>
              <a:t>Readheads </a:t>
            </a:r>
            <a:r>
              <a:rPr lang="en-GB" altLang="en-US" sz="1800" dirty="0"/>
              <a:t>attached to probe </a:t>
            </a:r>
            <a:r>
              <a:rPr lang="en-GB" altLang="en-US" sz="1800" dirty="0" smtClean="0"/>
              <a:t>housing</a:t>
            </a:r>
            <a:endParaRPr lang="en-GB" altLang="en-US" sz="1800" dirty="0"/>
          </a:p>
          <a:p>
            <a:pPr marL="360363" indent="-360363">
              <a:spcBef>
                <a:spcPts val="0"/>
              </a:spcBef>
              <a:spcAft>
                <a:spcPts val="1200"/>
              </a:spcAft>
              <a:tabLst>
                <a:tab pos="360363" algn="l"/>
              </a:tabLst>
            </a:pPr>
            <a:r>
              <a:rPr lang="en-GB" altLang="en-US" sz="1800" dirty="0" smtClean="0"/>
              <a:t>Measures </a:t>
            </a:r>
            <a:r>
              <a:rPr lang="en-GB" altLang="en-US" sz="1800" dirty="0"/>
              <a:t>deflection of whole mechanism, not just one </a:t>
            </a:r>
            <a:r>
              <a:rPr lang="en-GB" altLang="en-US" sz="1800" dirty="0" smtClean="0"/>
              <a:t>axis:</a:t>
            </a:r>
            <a:endParaRPr lang="en-GB" altLang="en-US" sz="1800" dirty="0"/>
          </a:p>
          <a:p>
            <a:pPr marL="722313" lvl="1" indent="-361950">
              <a:spcBef>
                <a:spcPts val="0"/>
              </a:spcBef>
              <a:spcAft>
                <a:spcPts val="1200"/>
              </a:spcAft>
              <a:buFont typeface="Arial" panose="020B0604020202020204" pitchFamily="34" charset="0"/>
              <a:buChar char="•"/>
              <a:tabLst>
                <a:tab pos="722313" algn="l"/>
              </a:tabLst>
            </a:pPr>
            <a:r>
              <a:rPr lang="en-GB" altLang="en-US" dirty="0" smtClean="0"/>
              <a:t>Eliminates </a:t>
            </a:r>
            <a:r>
              <a:rPr lang="en-GB" altLang="en-US" dirty="0"/>
              <a:t>inter-axis errors</a:t>
            </a:r>
          </a:p>
          <a:p>
            <a:pPr marL="722313" lvl="1" indent="-361950">
              <a:spcBef>
                <a:spcPts val="0"/>
              </a:spcBef>
              <a:spcAft>
                <a:spcPts val="1200"/>
              </a:spcAft>
              <a:buFont typeface="Arial" panose="020B0604020202020204" pitchFamily="34" charset="0"/>
              <a:buChar char="•"/>
              <a:tabLst>
                <a:tab pos="722313" algn="l"/>
              </a:tabLst>
            </a:pPr>
            <a:r>
              <a:rPr lang="en-GB" altLang="en-US" dirty="0" smtClean="0"/>
              <a:t>Picks </a:t>
            </a:r>
            <a:r>
              <a:rPr lang="en-GB" altLang="en-US" dirty="0"/>
              <a:t>up thermal and dynamic </a:t>
            </a:r>
            <a:r>
              <a:rPr lang="en-GB" altLang="en-US" dirty="0" smtClean="0"/>
              <a:t>effects</a:t>
            </a:r>
            <a:endParaRPr lang="en-GB" altLang="en-US" dirty="0"/>
          </a:p>
        </p:txBody>
      </p:sp>
      <p:sp>
        <p:nvSpPr>
          <p:cNvPr id="3" name="Title 2"/>
          <p:cNvSpPr>
            <a:spLocks noGrp="1"/>
          </p:cNvSpPr>
          <p:nvPr>
            <p:ph type="title"/>
          </p:nvPr>
        </p:nvSpPr>
        <p:spPr/>
        <p:txBody>
          <a:bodyPr/>
          <a:lstStyle/>
          <a:p>
            <a:r>
              <a:rPr lang="en-GB" altLang="en-US" dirty="0"/>
              <a:t>SP80 and SP80H design principles</a:t>
            </a:r>
            <a:endParaRPr lang="en-GB" dirty="0"/>
          </a:p>
        </p:txBody>
      </p:sp>
      <p:sp>
        <p:nvSpPr>
          <p:cNvPr id="4" name="Slide Number Placeholder 3"/>
          <p:cNvSpPr>
            <a:spLocks noGrp="1"/>
          </p:cNvSpPr>
          <p:nvPr>
            <p:ph type="sldNum" sz="quarter" idx="4"/>
          </p:nvPr>
        </p:nvSpPr>
        <p:spPr>
          <a:xfrm>
            <a:off x="1620000" y="4893249"/>
            <a:ext cx="792089" cy="171450"/>
          </a:xfrm>
        </p:spPr>
        <p:txBody>
          <a:bodyPr/>
          <a:lstStyle/>
          <a:p>
            <a:r>
              <a:rPr lang="en-US" dirty="0" smtClean="0"/>
              <a:t>Slide </a:t>
            </a:r>
            <a:fld id="{2C3277D1-BC98-493B-8101-346FFB0B7EC5}" type="slidenum">
              <a:rPr lang="en-US" smtClean="0"/>
              <a:pPr/>
              <a:t>8</a:t>
            </a:fld>
            <a:endParaRPr lang="en-US" dirty="0"/>
          </a:p>
        </p:txBody>
      </p:sp>
      <p:sp>
        <p:nvSpPr>
          <p:cNvPr id="5" name="Date Placeholder 4"/>
          <p:cNvSpPr>
            <a:spLocks noGrp="1"/>
          </p:cNvSpPr>
          <p:nvPr>
            <p:ph type="dt" sz="half" idx="2"/>
          </p:nvPr>
        </p:nvSpPr>
        <p:spPr>
          <a:xfrm>
            <a:off x="395538" y="4894009"/>
            <a:ext cx="1260000" cy="180975"/>
          </a:xfrm>
        </p:spPr>
        <p:txBody>
          <a:bodyPr/>
          <a:lstStyle/>
          <a:p>
            <a:r>
              <a:rPr lang="en-US" dirty="0" smtClean="0"/>
              <a:t>H-1000-8004-01-B</a:t>
            </a:r>
            <a:endParaRPr lang="en-US" dirty="0"/>
          </a:p>
        </p:txBody>
      </p:sp>
      <p:grpSp>
        <p:nvGrpSpPr>
          <p:cNvPr id="12" name="Group 4"/>
          <p:cNvGrpSpPr>
            <a:grpSpLocks/>
          </p:cNvGrpSpPr>
          <p:nvPr/>
        </p:nvGrpSpPr>
        <p:grpSpPr bwMode="auto">
          <a:xfrm>
            <a:off x="5125913" y="3312887"/>
            <a:ext cx="1574800" cy="1546225"/>
            <a:chOff x="2756" y="3165"/>
            <a:chExt cx="992" cy="974"/>
          </a:xfrm>
        </p:grpSpPr>
        <p:sp>
          <p:nvSpPr>
            <p:cNvPr id="13" name="Rectangle 5"/>
            <p:cNvSpPr>
              <a:spLocks noChangeArrowheads="1"/>
            </p:cNvSpPr>
            <p:nvPr/>
          </p:nvSpPr>
          <p:spPr bwMode="auto">
            <a:xfrm>
              <a:off x="2856" y="3230"/>
              <a:ext cx="727" cy="104"/>
            </a:xfrm>
            <a:prstGeom prst="rect">
              <a:avLst/>
            </a:prstGeom>
            <a:solidFill>
              <a:srgbClr val="EAEAEA"/>
            </a:solidFill>
            <a:ln w="9525">
              <a:solidFill>
                <a:schemeClr val="tx1"/>
              </a:solidFill>
              <a:miter lim="800000"/>
              <a:headEnd/>
              <a:tailEnd/>
            </a:ln>
          </p:spPr>
          <p:txBody>
            <a:bodyPr wrap="none" anchor="ct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buFontTx/>
                <a:buNone/>
              </a:pPr>
              <a:endParaRPr lang="en-US" altLang="en-US" sz="1400"/>
            </a:p>
          </p:txBody>
        </p:sp>
        <p:sp>
          <p:nvSpPr>
            <p:cNvPr id="14" name="Rectangle 6"/>
            <p:cNvSpPr>
              <a:spLocks noChangeArrowheads="1"/>
            </p:cNvSpPr>
            <p:nvPr/>
          </p:nvSpPr>
          <p:spPr bwMode="auto">
            <a:xfrm>
              <a:off x="2854" y="3888"/>
              <a:ext cx="728" cy="104"/>
            </a:xfrm>
            <a:prstGeom prst="rect">
              <a:avLst/>
            </a:prstGeom>
            <a:solidFill>
              <a:srgbClr val="EAEAEA"/>
            </a:solidFill>
            <a:ln w="9525">
              <a:solidFill>
                <a:schemeClr val="tx1"/>
              </a:solidFill>
              <a:miter lim="800000"/>
              <a:headEnd/>
              <a:tailEnd/>
            </a:ln>
          </p:spPr>
          <p:txBody>
            <a:bodyPr wrap="none" anchor="ct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buFontTx/>
                <a:buNone/>
              </a:pPr>
              <a:endParaRPr lang="en-US" altLang="en-US" sz="1400"/>
            </a:p>
          </p:txBody>
        </p:sp>
        <p:sp>
          <p:nvSpPr>
            <p:cNvPr id="15" name="Line 7"/>
            <p:cNvSpPr>
              <a:spLocks noChangeShapeType="1"/>
            </p:cNvSpPr>
            <p:nvPr/>
          </p:nvSpPr>
          <p:spPr bwMode="auto">
            <a:xfrm>
              <a:off x="2856" y="3234"/>
              <a:ext cx="0" cy="75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16" name="Line 8"/>
            <p:cNvSpPr>
              <a:spLocks noChangeShapeType="1"/>
            </p:cNvSpPr>
            <p:nvPr/>
          </p:nvSpPr>
          <p:spPr bwMode="auto">
            <a:xfrm>
              <a:off x="3583" y="3234"/>
              <a:ext cx="0" cy="75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17" name="Rectangle 9"/>
            <p:cNvSpPr>
              <a:spLocks noChangeArrowheads="1"/>
            </p:cNvSpPr>
            <p:nvPr/>
          </p:nvSpPr>
          <p:spPr bwMode="auto">
            <a:xfrm>
              <a:off x="2820" y="3254"/>
              <a:ext cx="31" cy="56"/>
            </a:xfrm>
            <a:prstGeom prst="rect">
              <a:avLst/>
            </a:prstGeom>
            <a:solidFill>
              <a:srgbClr val="EAEAEA"/>
            </a:solidFill>
            <a:ln w="9525">
              <a:solidFill>
                <a:schemeClr val="tx1"/>
              </a:solidFill>
              <a:miter lim="800000"/>
              <a:headEnd/>
              <a:tailEnd/>
            </a:ln>
          </p:spPr>
          <p:txBody>
            <a:bodyPr wrap="none" anchor="ct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buFontTx/>
                <a:buNone/>
              </a:pPr>
              <a:endParaRPr lang="en-US" altLang="en-US" sz="1400"/>
            </a:p>
          </p:txBody>
        </p:sp>
        <p:sp>
          <p:nvSpPr>
            <p:cNvPr id="18" name="Rectangle 10"/>
            <p:cNvSpPr>
              <a:spLocks noChangeArrowheads="1"/>
            </p:cNvSpPr>
            <p:nvPr/>
          </p:nvSpPr>
          <p:spPr bwMode="auto">
            <a:xfrm>
              <a:off x="3588" y="3253"/>
              <a:ext cx="32" cy="55"/>
            </a:xfrm>
            <a:prstGeom prst="rect">
              <a:avLst/>
            </a:prstGeom>
            <a:solidFill>
              <a:srgbClr val="EAEAEA"/>
            </a:solidFill>
            <a:ln w="9525">
              <a:solidFill>
                <a:schemeClr val="tx1"/>
              </a:solidFill>
              <a:miter lim="800000"/>
              <a:headEnd/>
              <a:tailEnd/>
            </a:ln>
          </p:spPr>
          <p:txBody>
            <a:bodyPr wrap="none" anchor="ct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buFontTx/>
                <a:buNone/>
              </a:pPr>
              <a:endParaRPr lang="en-US" altLang="en-US" sz="1400"/>
            </a:p>
          </p:txBody>
        </p:sp>
        <p:sp>
          <p:nvSpPr>
            <p:cNvPr id="19" name="Rectangle 11"/>
            <p:cNvSpPr>
              <a:spLocks noChangeArrowheads="1"/>
            </p:cNvSpPr>
            <p:nvPr/>
          </p:nvSpPr>
          <p:spPr bwMode="auto">
            <a:xfrm>
              <a:off x="2818" y="3912"/>
              <a:ext cx="32" cy="55"/>
            </a:xfrm>
            <a:prstGeom prst="rect">
              <a:avLst/>
            </a:prstGeom>
            <a:solidFill>
              <a:srgbClr val="EAEAEA"/>
            </a:solidFill>
            <a:ln w="9525">
              <a:solidFill>
                <a:schemeClr val="tx1"/>
              </a:solidFill>
              <a:miter lim="800000"/>
              <a:headEnd/>
              <a:tailEnd/>
            </a:ln>
          </p:spPr>
          <p:txBody>
            <a:bodyPr wrap="none" anchor="ct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buFontTx/>
                <a:buNone/>
              </a:pPr>
              <a:endParaRPr lang="en-US" altLang="en-US" sz="1400"/>
            </a:p>
          </p:txBody>
        </p:sp>
        <p:sp>
          <p:nvSpPr>
            <p:cNvPr id="20" name="Rectangle 12"/>
            <p:cNvSpPr>
              <a:spLocks noChangeArrowheads="1"/>
            </p:cNvSpPr>
            <p:nvPr/>
          </p:nvSpPr>
          <p:spPr bwMode="auto">
            <a:xfrm>
              <a:off x="3587" y="3910"/>
              <a:ext cx="32" cy="56"/>
            </a:xfrm>
            <a:prstGeom prst="rect">
              <a:avLst/>
            </a:prstGeom>
            <a:solidFill>
              <a:srgbClr val="EAEAEA"/>
            </a:solidFill>
            <a:ln w="9525">
              <a:solidFill>
                <a:schemeClr val="tx1"/>
              </a:solidFill>
              <a:miter lim="800000"/>
              <a:headEnd/>
              <a:tailEnd/>
            </a:ln>
          </p:spPr>
          <p:txBody>
            <a:bodyPr wrap="none" anchor="ct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buFontTx/>
                <a:buNone/>
              </a:pPr>
              <a:endParaRPr lang="en-US" altLang="en-US" sz="1400"/>
            </a:p>
          </p:txBody>
        </p:sp>
        <p:sp>
          <p:nvSpPr>
            <p:cNvPr id="21" name="Line 13"/>
            <p:cNvSpPr>
              <a:spLocks noChangeShapeType="1"/>
            </p:cNvSpPr>
            <p:nvPr/>
          </p:nvSpPr>
          <p:spPr bwMode="auto">
            <a:xfrm>
              <a:off x="2756" y="3230"/>
              <a:ext cx="919"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2" name="Line 14"/>
            <p:cNvSpPr>
              <a:spLocks noChangeShapeType="1"/>
            </p:cNvSpPr>
            <p:nvPr/>
          </p:nvSpPr>
          <p:spPr bwMode="auto">
            <a:xfrm flipV="1">
              <a:off x="2800" y="3166"/>
              <a:ext cx="64" cy="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3" name="Line 15"/>
            <p:cNvSpPr>
              <a:spLocks noChangeShapeType="1"/>
            </p:cNvSpPr>
            <p:nvPr/>
          </p:nvSpPr>
          <p:spPr bwMode="auto">
            <a:xfrm flipV="1">
              <a:off x="2883" y="3165"/>
              <a:ext cx="64" cy="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4" name="Line 16"/>
            <p:cNvSpPr>
              <a:spLocks noChangeShapeType="1"/>
            </p:cNvSpPr>
            <p:nvPr/>
          </p:nvSpPr>
          <p:spPr bwMode="auto">
            <a:xfrm flipV="1">
              <a:off x="2964" y="3165"/>
              <a:ext cx="63" cy="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5" name="Line 17"/>
            <p:cNvSpPr>
              <a:spLocks noChangeShapeType="1"/>
            </p:cNvSpPr>
            <p:nvPr/>
          </p:nvSpPr>
          <p:spPr bwMode="auto">
            <a:xfrm flipV="1">
              <a:off x="3043" y="3167"/>
              <a:ext cx="64" cy="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6" name="Line 18"/>
            <p:cNvSpPr>
              <a:spLocks noChangeShapeType="1"/>
            </p:cNvSpPr>
            <p:nvPr/>
          </p:nvSpPr>
          <p:spPr bwMode="auto">
            <a:xfrm flipV="1">
              <a:off x="3118" y="3165"/>
              <a:ext cx="63" cy="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7" name="Line 19"/>
            <p:cNvSpPr>
              <a:spLocks noChangeShapeType="1"/>
            </p:cNvSpPr>
            <p:nvPr/>
          </p:nvSpPr>
          <p:spPr bwMode="auto">
            <a:xfrm flipV="1">
              <a:off x="3201" y="3167"/>
              <a:ext cx="63" cy="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8" name="Line 20"/>
            <p:cNvSpPr>
              <a:spLocks noChangeShapeType="1"/>
            </p:cNvSpPr>
            <p:nvPr/>
          </p:nvSpPr>
          <p:spPr bwMode="auto">
            <a:xfrm flipV="1">
              <a:off x="3281" y="3167"/>
              <a:ext cx="64" cy="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9" name="Line 21"/>
            <p:cNvSpPr>
              <a:spLocks noChangeShapeType="1"/>
            </p:cNvSpPr>
            <p:nvPr/>
          </p:nvSpPr>
          <p:spPr bwMode="auto">
            <a:xfrm flipV="1">
              <a:off x="3360" y="3166"/>
              <a:ext cx="65" cy="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30" name="Line 22"/>
            <p:cNvSpPr>
              <a:spLocks noChangeShapeType="1"/>
            </p:cNvSpPr>
            <p:nvPr/>
          </p:nvSpPr>
          <p:spPr bwMode="auto">
            <a:xfrm flipV="1">
              <a:off x="3446" y="3167"/>
              <a:ext cx="64" cy="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31" name="Line 23"/>
            <p:cNvSpPr>
              <a:spLocks noChangeShapeType="1"/>
            </p:cNvSpPr>
            <p:nvPr/>
          </p:nvSpPr>
          <p:spPr bwMode="auto">
            <a:xfrm flipV="1">
              <a:off x="3529" y="3166"/>
              <a:ext cx="64" cy="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32" name="Line 24"/>
            <p:cNvSpPr>
              <a:spLocks noChangeShapeType="1"/>
            </p:cNvSpPr>
            <p:nvPr/>
          </p:nvSpPr>
          <p:spPr bwMode="auto">
            <a:xfrm flipV="1">
              <a:off x="3610" y="3166"/>
              <a:ext cx="64" cy="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33" name="Rectangle 25"/>
            <p:cNvSpPr>
              <a:spLocks noChangeArrowheads="1"/>
            </p:cNvSpPr>
            <p:nvPr/>
          </p:nvSpPr>
          <p:spPr bwMode="auto">
            <a:xfrm>
              <a:off x="3014" y="3863"/>
              <a:ext cx="728" cy="10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buFontTx/>
                <a:buNone/>
              </a:pPr>
              <a:endParaRPr lang="en-US" altLang="en-US" sz="1400"/>
            </a:p>
          </p:txBody>
        </p:sp>
        <p:sp>
          <p:nvSpPr>
            <p:cNvPr id="34" name="Freeform 26"/>
            <p:cNvSpPr>
              <a:spLocks/>
            </p:cNvSpPr>
            <p:nvPr/>
          </p:nvSpPr>
          <p:spPr bwMode="auto">
            <a:xfrm>
              <a:off x="2855" y="3234"/>
              <a:ext cx="164" cy="733"/>
            </a:xfrm>
            <a:custGeom>
              <a:avLst/>
              <a:gdLst>
                <a:gd name="T0" fmla="*/ 0 w 416"/>
                <a:gd name="T1" fmla="*/ 0 h 1903"/>
                <a:gd name="T2" fmla="*/ 0 w 416"/>
                <a:gd name="T3" fmla="*/ 15 h 1903"/>
                <a:gd name="T4" fmla="*/ 1 w 416"/>
                <a:gd name="T5" fmla="*/ 21 h 1903"/>
                <a:gd name="T6" fmla="*/ 3 w 416"/>
                <a:gd name="T7" fmla="*/ 30 h 1903"/>
                <a:gd name="T8" fmla="*/ 8 w 416"/>
                <a:gd name="T9" fmla="*/ 43 h 1903"/>
                <a:gd name="T10" fmla="*/ 14 w 416"/>
                <a:gd name="T11" fmla="*/ 57 h 1903"/>
                <a:gd name="T12" fmla="*/ 21 w 416"/>
                <a:gd name="T13" fmla="*/ 70 h 1903"/>
                <a:gd name="T14" fmla="*/ 24 w 416"/>
                <a:gd name="T15" fmla="*/ 84 h 1903"/>
                <a:gd name="T16" fmla="*/ 25 w 416"/>
                <a:gd name="T17" fmla="*/ 91 h 1903"/>
                <a:gd name="T18" fmla="*/ 26 w 416"/>
                <a:gd name="T19" fmla="*/ 109 h 190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16"/>
                <a:gd name="T31" fmla="*/ 0 h 1903"/>
                <a:gd name="T32" fmla="*/ 416 w 416"/>
                <a:gd name="T33" fmla="*/ 1903 h 190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16" h="1903">
                  <a:moveTo>
                    <a:pt x="2" y="0"/>
                  </a:moveTo>
                  <a:cubicBezTo>
                    <a:pt x="1" y="99"/>
                    <a:pt x="0" y="199"/>
                    <a:pt x="2" y="259"/>
                  </a:cubicBezTo>
                  <a:cubicBezTo>
                    <a:pt x="4" y="319"/>
                    <a:pt x="3" y="317"/>
                    <a:pt x="12" y="362"/>
                  </a:cubicBezTo>
                  <a:cubicBezTo>
                    <a:pt x="21" y="407"/>
                    <a:pt x="34" y="462"/>
                    <a:pt x="53" y="528"/>
                  </a:cubicBezTo>
                  <a:cubicBezTo>
                    <a:pt x="72" y="594"/>
                    <a:pt x="97" y="676"/>
                    <a:pt x="126" y="755"/>
                  </a:cubicBezTo>
                  <a:cubicBezTo>
                    <a:pt x="155" y="834"/>
                    <a:pt x="194" y="926"/>
                    <a:pt x="229" y="1004"/>
                  </a:cubicBezTo>
                  <a:cubicBezTo>
                    <a:pt x="264" y="1082"/>
                    <a:pt x="307" y="1143"/>
                    <a:pt x="333" y="1221"/>
                  </a:cubicBezTo>
                  <a:cubicBezTo>
                    <a:pt x="359" y="1299"/>
                    <a:pt x="373" y="1409"/>
                    <a:pt x="385" y="1469"/>
                  </a:cubicBezTo>
                  <a:cubicBezTo>
                    <a:pt x="397" y="1529"/>
                    <a:pt x="400" y="1511"/>
                    <a:pt x="405" y="1583"/>
                  </a:cubicBezTo>
                  <a:cubicBezTo>
                    <a:pt x="410" y="1655"/>
                    <a:pt x="409" y="1858"/>
                    <a:pt x="416" y="1903"/>
                  </a:cubicBezTo>
                </a:path>
              </a:pathLst>
            </a:custGeom>
            <a:noFill/>
            <a:ln w="9525" cap="flat" cmpd="sng">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35" name="Freeform 27"/>
            <p:cNvSpPr>
              <a:spLocks/>
            </p:cNvSpPr>
            <p:nvPr/>
          </p:nvSpPr>
          <p:spPr bwMode="auto">
            <a:xfrm>
              <a:off x="3584" y="3229"/>
              <a:ext cx="164" cy="732"/>
            </a:xfrm>
            <a:custGeom>
              <a:avLst/>
              <a:gdLst>
                <a:gd name="T0" fmla="*/ 0 w 416"/>
                <a:gd name="T1" fmla="*/ 0 h 1903"/>
                <a:gd name="T2" fmla="*/ 0 w 416"/>
                <a:gd name="T3" fmla="*/ 15 h 1903"/>
                <a:gd name="T4" fmla="*/ 1 w 416"/>
                <a:gd name="T5" fmla="*/ 20 h 1903"/>
                <a:gd name="T6" fmla="*/ 3 w 416"/>
                <a:gd name="T7" fmla="*/ 30 h 1903"/>
                <a:gd name="T8" fmla="*/ 8 w 416"/>
                <a:gd name="T9" fmla="*/ 43 h 1903"/>
                <a:gd name="T10" fmla="*/ 14 w 416"/>
                <a:gd name="T11" fmla="*/ 57 h 1903"/>
                <a:gd name="T12" fmla="*/ 21 w 416"/>
                <a:gd name="T13" fmla="*/ 70 h 1903"/>
                <a:gd name="T14" fmla="*/ 24 w 416"/>
                <a:gd name="T15" fmla="*/ 83 h 1903"/>
                <a:gd name="T16" fmla="*/ 25 w 416"/>
                <a:gd name="T17" fmla="*/ 90 h 1903"/>
                <a:gd name="T18" fmla="*/ 26 w 416"/>
                <a:gd name="T19" fmla="*/ 108 h 190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16"/>
                <a:gd name="T31" fmla="*/ 0 h 1903"/>
                <a:gd name="T32" fmla="*/ 416 w 416"/>
                <a:gd name="T33" fmla="*/ 1903 h 190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16" h="1903">
                  <a:moveTo>
                    <a:pt x="2" y="0"/>
                  </a:moveTo>
                  <a:cubicBezTo>
                    <a:pt x="1" y="99"/>
                    <a:pt x="0" y="199"/>
                    <a:pt x="2" y="259"/>
                  </a:cubicBezTo>
                  <a:cubicBezTo>
                    <a:pt x="4" y="319"/>
                    <a:pt x="3" y="317"/>
                    <a:pt x="12" y="362"/>
                  </a:cubicBezTo>
                  <a:cubicBezTo>
                    <a:pt x="21" y="407"/>
                    <a:pt x="34" y="462"/>
                    <a:pt x="53" y="528"/>
                  </a:cubicBezTo>
                  <a:cubicBezTo>
                    <a:pt x="72" y="594"/>
                    <a:pt x="97" y="676"/>
                    <a:pt x="126" y="755"/>
                  </a:cubicBezTo>
                  <a:cubicBezTo>
                    <a:pt x="155" y="834"/>
                    <a:pt x="194" y="926"/>
                    <a:pt x="229" y="1004"/>
                  </a:cubicBezTo>
                  <a:cubicBezTo>
                    <a:pt x="264" y="1082"/>
                    <a:pt x="307" y="1143"/>
                    <a:pt x="333" y="1221"/>
                  </a:cubicBezTo>
                  <a:cubicBezTo>
                    <a:pt x="359" y="1299"/>
                    <a:pt x="373" y="1409"/>
                    <a:pt x="385" y="1469"/>
                  </a:cubicBezTo>
                  <a:cubicBezTo>
                    <a:pt x="397" y="1529"/>
                    <a:pt x="400" y="1511"/>
                    <a:pt x="405" y="1583"/>
                  </a:cubicBezTo>
                  <a:cubicBezTo>
                    <a:pt x="410" y="1655"/>
                    <a:pt x="409" y="1858"/>
                    <a:pt x="416" y="1903"/>
                  </a:cubicBezTo>
                </a:path>
              </a:pathLst>
            </a:custGeom>
            <a:noFill/>
            <a:ln w="9525" cap="flat" cmpd="sng">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36" name="Freeform 28"/>
            <p:cNvSpPr>
              <a:spLocks/>
            </p:cNvSpPr>
            <p:nvPr/>
          </p:nvSpPr>
          <p:spPr bwMode="auto">
            <a:xfrm>
              <a:off x="2859" y="3963"/>
              <a:ext cx="156" cy="29"/>
            </a:xfrm>
            <a:custGeom>
              <a:avLst/>
              <a:gdLst>
                <a:gd name="T0" fmla="*/ 0 w 404"/>
                <a:gd name="T1" fmla="*/ 4 h 75"/>
                <a:gd name="T2" fmla="*/ 5 w 404"/>
                <a:gd name="T3" fmla="*/ 4 h 75"/>
                <a:gd name="T4" fmla="*/ 12 w 404"/>
                <a:gd name="T5" fmla="*/ 3 h 75"/>
                <a:gd name="T6" fmla="*/ 18 w 404"/>
                <a:gd name="T7" fmla="*/ 2 h 75"/>
                <a:gd name="T8" fmla="*/ 23 w 404"/>
                <a:gd name="T9" fmla="*/ 0 h 75"/>
                <a:gd name="T10" fmla="*/ 0 60000 65536"/>
                <a:gd name="T11" fmla="*/ 0 60000 65536"/>
                <a:gd name="T12" fmla="*/ 0 60000 65536"/>
                <a:gd name="T13" fmla="*/ 0 60000 65536"/>
                <a:gd name="T14" fmla="*/ 0 60000 65536"/>
                <a:gd name="T15" fmla="*/ 0 w 404"/>
                <a:gd name="T16" fmla="*/ 0 h 75"/>
                <a:gd name="T17" fmla="*/ 404 w 404"/>
                <a:gd name="T18" fmla="*/ 75 h 75"/>
              </a:gdLst>
              <a:ahLst/>
              <a:cxnLst>
                <a:cxn ang="T10">
                  <a:pos x="T0" y="T1"/>
                </a:cxn>
                <a:cxn ang="T11">
                  <a:pos x="T2" y="T3"/>
                </a:cxn>
                <a:cxn ang="T12">
                  <a:pos x="T4" y="T5"/>
                </a:cxn>
                <a:cxn ang="T13">
                  <a:pos x="T6" y="T7"/>
                </a:cxn>
                <a:cxn ang="T14">
                  <a:pos x="T8" y="T9"/>
                </a:cxn>
              </a:cxnLst>
              <a:rect l="T15" t="T16" r="T17" b="T18"/>
              <a:pathLst>
                <a:path w="404" h="75">
                  <a:moveTo>
                    <a:pt x="0" y="72"/>
                  </a:moveTo>
                  <a:cubicBezTo>
                    <a:pt x="29" y="73"/>
                    <a:pt x="59" y="75"/>
                    <a:pt x="93" y="72"/>
                  </a:cubicBezTo>
                  <a:cubicBezTo>
                    <a:pt x="127" y="69"/>
                    <a:pt x="171" y="59"/>
                    <a:pt x="207" y="52"/>
                  </a:cubicBezTo>
                  <a:cubicBezTo>
                    <a:pt x="243" y="45"/>
                    <a:pt x="277" y="40"/>
                    <a:pt x="310" y="31"/>
                  </a:cubicBezTo>
                  <a:cubicBezTo>
                    <a:pt x="343" y="22"/>
                    <a:pt x="373" y="11"/>
                    <a:pt x="404" y="0"/>
                  </a:cubicBezTo>
                </a:path>
              </a:pathLst>
            </a:custGeom>
            <a:noFill/>
            <a:ln w="9525" cap="flat" cmpd="sng">
              <a:solidFill>
                <a:srgbClr val="FF9900"/>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37" name="Line 29"/>
            <p:cNvSpPr>
              <a:spLocks noChangeShapeType="1"/>
            </p:cNvSpPr>
            <p:nvPr/>
          </p:nvSpPr>
          <p:spPr bwMode="auto">
            <a:xfrm>
              <a:off x="3596" y="3990"/>
              <a:ext cx="12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38" name="Line 30"/>
            <p:cNvSpPr>
              <a:spLocks noChangeShapeType="1"/>
            </p:cNvSpPr>
            <p:nvPr/>
          </p:nvSpPr>
          <p:spPr bwMode="auto">
            <a:xfrm>
              <a:off x="3695" y="3829"/>
              <a:ext cx="0" cy="13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39" name="Line 31"/>
            <p:cNvSpPr>
              <a:spLocks noChangeShapeType="1"/>
            </p:cNvSpPr>
            <p:nvPr/>
          </p:nvSpPr>
          <p:spPr bwMode="auto">
            <a:xfrm flipV="1">
              <a:off x="3691" y="3990"/>
              <a:ext cx="0" cy="14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grpSp>
      <p:sp>
        <p:nvSpPr>
          <p:cNvPr id="40" name="Text Box 32"/>
          <p:cNvSpPr txBox="1">
            <a:spLocks noChangeArrowheads="1"/>
          </p:cNvSpPr>
          <p:nvPr/>
        </p:nvSpPr>
        <p:spPr bwMode="auto">
          <a:xfrm>
            <a:off x="4355976" y="4803552"/>
            <a:ext cx="31146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2000">
                <a:solidFill>
                  <a:schemeClr val="tx1"/>
                </a:solidFill>
                <a:latin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defRPr>
            </a:lvl2pPr>
            <a:lvl3pPr marL="1143000" indent="-228600">
              <a:spcBef>
                <a:spcPct val="20000"/>
              </a:spcBef>
              <a:buChar char="•"/>
              <a:defRPr sz="1600">
                <a:solidFill>
                  <a:schemeClr val="tx1"/>
                </a:solidFill>
                <a:latin typeface="Arial" panose="020B0604020202020204" pitchFamily="34" charset="0"/>
              </a:defRPr>
            </a:lvl3pPr>
            <a:lvl4pPr marL="1600200" indent="-228600">
              <a:spcBef>
                <a:spcPct val="20000"/>
              </a:spcBef>
              <a:buChar char="•"/>
              <a:defRPr sz="14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GB" altLang="en-US" sz="1600" dirty="0"/>
              <a:t>SP80 avoids inter-axis error</a:t>
            </a:r>
            <a:endParaRPr lang="en-GB" altLang="en-US" sz="1600" dirty="0">
              <a:latin typeface="Times New Roman" panose="02020603050405020304" pitchFamily="18"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000" y="1206000"/>
            <a:ext cx="2190307" cy="2880000"/>
          </a:xfrm>
          <a:prstGeom prst="rect">
            <a:avLst/>
          </a:prstGeom>
        </p:spPr>
      </p:pic>
    </p:spTree>
    <p:extLst>
      <p:ext uri="{BB962C8B-B14F-4D97-AF65-F5344CB8AC3E}">
        <p14:creationId xmlns:p14="http://schemas.microsoft.com/office/powerpoint/2010/main" val="34768484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9999" y="1347614"/>
            <a:ext cx="5220000" cy="3330371"/>
          </a:xfrm>
        </p:spPr>
        <p:txBody>
          <a:bodyPr/>
          <a:lstStyle/>
          <a:p>
            <a:pPr marL="360363" indent="-360363">
              <a:spcBef>
                <a:spcPts val="0"/>
              </a:spcBef>
              <a:spcAft>
                <a:spcPts val="1200"/>
              </a:spcAft>
              <a:tabLst>
                <a:tab pos="360363" algn="l"/>
              </a:tabLst>
            </a:pPr>
            <a:r>
              <a:rPr lang="en-GB" altLang="en-US" sz="1800" dirty="0" smtClean="0"/>
              <a:t>Probes </a:t>
            </a:r>
            <a:r>
              <a:rPr lang="en-GB" altLang="en-US" sz="1800" dirty="0"/>
              <a:t>with stacked axes cannot </a:t>
            </a:r>
            <a:r>
              <a:rPr lang="en-GB" altLang="en-US" sz="1800" dirty="0" smtClean="0"/>
              <a:t>measure </a:t>
            </a:r>
            <a:r>
              <a:rPr lang="en-GB" altLang="en-US" sz="1800" dirty="0"/>
              <a:t>inter-axis errors </a:t>
            </a:r>
            <a:r>
              <a:rPr lang="en-GB" altLang="en-US" sz="1800" dirty="0" smtClean="0"/>
              <a:t>directly</a:t>
            </a:r>
          </a:p>
          <a:p>
            <a:pPr marL="360363" indent="-360363">
              <a:spcBef>
                <a:spcPts val="0"/>
              </a:spcBef>
              <a:spcAft>
                <a:spcPts val="1200"/>
              </a:spcAft>
              <a:tabLst>
                <a:tab pos="360363" algn="l"/>
              </a:tabLst>
            </a:pPr>
            <a:r>
              <a:rPr lang="en-GB" altLang="en-US" sz="1800" dirty="0" smtClean="0"/>
              <a:t>SP80 </a:t>
            </a:r>
            <a:r>
              <a:rPr lang="en-GB" altLang="en-US" sz="1800" dirty="0"/>
              <a:t>features digital readheads with 0.02 </a:t>
            </a:r>
            <a:r>
              <a:rPr lang="en-GB" altLang="en-US" sz="1800" dirty="0">
                <a:sym typeface="Symbol" panose="05050102010706020507" pitchFamily="18" charset="2"/>
              </a:rPr>
              <a:t>m resolution reading precision gratings</a:t>
            </a:r>
          </a:p>
          <a:p>
            <a:pPr marL="360363" indent="-360363">
              <a:spcBef>
                <a:spcPts val="0"/>
              </a:spcBef>
              <a:spcAft>
                <a:spcPts val="1200"/>
              </a:spcAft>
              <a:tabLst>
                <a:tab pos="360363" algn="l"/>
              </a:tabLst>
            </a:pPr>
            <a:r>
              <a:rPr lang="en-GB" altLang="en-US" sz="1800" dirty="0">
                <a:sym typeface="Symbol" panose="05050102010706020507" pitchFamily="18" charset="2"/>
              </a:rPr>
              <a:t>accuracy defined by straightness of lines on each grating and calibrated squareness of gratings, not by probe mechanical </a:t>
            </a:r>
            <a:r>
              <a:rPr lang="en-GB" altLang="en-US" sz="1800" dirty="0" smtClean="0">
                <a:sym typeface="Symbol" panose="05050102010706020507" pitchFamily="18" charset="2"/>
              </a:rPr>
              <a:t>design</a:t>
            </a:r>
            <a:endParaRPr lang="en-GB" altLang="en-US" sz="1800" dirty="0"/>
          </a:p>
        </p:txBody>
      </p:sp>
      <p:sp>
        <p:nvSpPr>
          <p:cNvPr id="3" name="Title 2"/>
          <p:cNvSpPr>
            <a:spLocks noGrp="1"/>
          </p:cNvSpPr>
          <p:nvPr>
            <p:ph type="title"/>
          </p:nvPr>
        </p:nvSpPr>
        <p:spPr/>
        <p:txBody>
          <a:bodyPr/>
          <a:lstStyle/>
          <a:p>
            <a:r>
              <a:rPr lang="en-GB" altLang="en-US" dirty="0"/>
              <a:t>SP80 and SP80H design principles</a:t>
            </a:r>
            <a:endParaRPr lang="en-GB" dirty="0"/>
          </a:p>
        </p:txBody>
      </p:sp>
      <p:sp>
        <p:nvSpPr>
          <p:cNvPr id="4" name="Slide Number Placeholder 3"/>
          <p:cNvSpPr>
            <a:spLocks noGrp="1"/>
          </p:cNvSpPr>
          <p:nvPr>
            <p:ph type="sldNum" sz="quarter" idx="4"/>
          </p:nvPr>
        </p:nvSpPr>
        <p:spPr>
          <a:xfrm>
            <a:off x="1620000" y="4893249"/>
            <a:ext cx="792089" cy="171450"/>
          </a:xfrm>
        </p:spPr>
        <p:txBody>
          <a:bodyPr/>
          <a:lstStyle/>
          <a:p>
            <a:r>
              <a:rPr lang="en-US" dirty="0" smtClean="0"/>
              <a:t>Slide </a:t>
            </a:r>
            <a:fld id="{2C3277D1-BC98-493B-8101-346FFB0B7EC5}" type="slidenum">
              <a:rPr lang="en-US" smtClean="0"/>
              <a:pPr/>
              <a:t>9</a:t>
            </a:fld>
            <a:endParaRPr lang="en-US" dirty="0"/>
          </a:p>
        </p:txBody>
      </p:sp>
      <p:sp>
        <p:nvSpPr>
          <p:cNvPr id="5" name="Date Placeholder 4"/>
          <p:cNvSpPr>
            <a:spLocks noGrp="1"/>
          </p:cNvSpPr>
          <p:nvPr>
            <p:ph type="dt" sz="half" idx="2"/>
          </p:nvPr>
        </p:nvSpPr>
        <p:spPr>
          <a:xfrm>
            <a:off x="395538" y="4894009"/>
            <a:ext cx="1260000" cy="180975"/>
          </a:xfrm>
        </p:spPr>
        <p:txBody>
          <a:bodyPr/>
          <a:lstStyle/>
          <a:p>
            <a:r>
              <a:rPr lang="en-US" dirty="0" smtClean="0"/>
              <a:t>H-1000-8004-01-B</a:t>
            </a:r>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000" y="1206000"/>
            <a:ext cx="2190307" cy="2880000"/>
          </a:xfrm>
          <a:prstGeom prst="rect">
            <a:avLst/>
          </a:prstGeom>
        </p:spPr>
      </p:pic>
    </p:spTree>
    <p:extLst>
      <p:ext uri="{BB962C8B-B14F-4D97-AF65-F5344CB8AC3E}">
        <p14:creationId xmlns:p14="http://schemas.microsoft.com/office/powerpoint/2010/main" val="4019224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FirstDraft">
  <a:themeElements>
    <a:clrScheme name="Renishaw &amp; Process control">
      <a:dk1>
        <a:srgbClr val="515151"/>
      </a:dk1>
      <a:lt1>
        <a:srgbClr val="FFFFFF"/>
      </a:lt1>
      <a:dk2>
        <a:srgbClr val="A3A3A3"/>
      </a:dk2>
      <a:lt2>
        <a:srgbClr val="FFFFFF"/>
      </a:lt2>
      <a:accent1>
        <a:srgbClr val="FF9933"/>
      </a:accent1>
      <a:accent2>
        <a:srgbClr val="000000"/>
      </a:accent2>
      <a:accent3>
        <a:srgbClr val="0000FF"/>
      </a:accent3>
      <a:accent4>
        <a:srgbClr val="BC01FF"/>
      </a:accent4>
      <a:accent5>
        <a:srgbClr val="008A00"/>
      </a:accent5>
      <a:accent6>
        <a:srgbClr val="FF0000"/>
      </a:accent6>
      <a:hlink>
        <a:srgbClr val="002060"/>
      </a:hlink>
      <a:folHlink>
        <a:srgbClr val="5E008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accent1"/>
          </a:solidFill>
          <a:prstDash val="solid"/>
          <a:round/>
          <a:headEnd type="none" w="med" len="med"/>
          <a:tailEnd type="none" w="med" len="med"/>
        </a:ln>
        <a:effectLst/>
      </a:spPr>
      <a:bodyPr vert="horz" wrap="square" lIns="90000" tIns="46800" rIns="90000" bIns="4680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accent1"/>
          </a:solidFill>
          <a:prstDash val="solid"/>
          <a:round/>
          <a:headEnd type="none" w="med" len="med"/>
          <a:tailEnd type="none" w="med" len="med"/>
        </a:ln>
        <a:effectLst/>
      </a:spPr>
      <a:bodyPr vert="horz" wrap="square" lIns="90000" tIns="46800" rIns="90000" bIns="4680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000" b="0" i="0" u="none" strike="noStrike" cap="none" normalizeH="0" baseline="0" smtClean="0">
            <a:ln>
              <a:noFill/>
            </a:ln>
            <a:solidFill>
              <a:schemeClr val="tx1"/>
            </a:solidFill>
            <a:effectLst/>
            <a:latin typeface="Arial" charset="0"/>
          </a:defRPr>
        </a:defPPr>
      </a:lstStyle>
    </a:lnDef>
    <a:txDef>
      <a:spPr bwMode="auto">
        <a:solidFill>
          <a:srgbClr val="FF9934"/>
        </a:solidFill>
        <a:ln w="9525">
          <a:noFill/>
          <a:miter lim="800000"/>
          <a:headEnd/>
          <a:tailEn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400" b="1" i="0" u="none" strike="noStrike" kern="0" cap="none" spc="0" normalizeH="0" baseline="0" noProof="0" dirty="0" smtClean="0">
            <a:ln>
              <a:noFill/>
            </a:ln>
            <a:solidFill>
              <a:schemeClr val="bg1"/>
            </a:solidFill>
            <a:effectLst/>
            <a:uLnTx/>
            <a:uFillTx/>
            <a:latin typeface="+mj-lt"/>
            <a:ea typeface="+mj-ea"/>
            <a:cs typeface="+mj-cs"/>
          </a:defRPr>
        </a:defPPr>
      </a:lstStyle>
    </a:txDef>
  </a:objectDefaults>
  <a:extraClrSchemeLst>
    <a:extraClrScheme>
      <a:clrScheme name="Office Theme 1">
        <a:dk1>
          <a:srgbClr val="666666"/>
        </a:dk1>
        <a:lt1>
          <a:srgbClr val="FFFFFF"/>
        </a:lt1>
        <a:dk2>
          <a:srgbClr val="FFFFFF"/>
        </a:dk2>
        <a:lt2>
          <a:srgbClr val="999999"/>
        </a:lt2>
        <a:accent1>
          <a:srgbClr val="FF9933"/>
        </a:accent1>
        <a:accent2>
          <a:srgbClr val="999999"/>
        </a:accent2>
        <a:accent3>
          <a:srgbClr val="FFFFFF"/>
        </a:accent3>
        <a:accent4>
          <a:srgbClr val="565656"/>
        </a:accent4>
        <a:accent5>
          <a:srgbClr val="FFCAAD"/>
        </a:accent5>
        <a:accent6>
          <a:srgbClr val="8A8A8A"/>
        </a:accent6>
        <a:hlink>
          <a:srgbClr val="FF6600"/>
        </a:hlink>
        <a:folHlink>
          <a:srgbClr val="0033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666666"/>
    </a:dk1>
    <a:lt1>
      <a:srgbClr val="FFFFFF"/>
    </a:lt1>
    <a:dk2>
      <a:srgbClr val="FFFFFF"/>
    </a:dk2>
    <a:lt2>
      <a:srgbClr val="999999"/>
    </a:lt2>
    <a:accent1>
      <a:srgbClr val="FF9933"/>
    </a:accent1>
    <a:accent2>
      <a:srgbClr val="999999"/>
    </a:accent2>
    <a:accent3>
      <a:srgbClr val="FFFFFF"/>
    </a:accent3>
    <a:accent4>
      <a:srgbClr val="565656"/>
    </a:accent4>
    <a:accent5>
      <a:srgbClr val="FFCAAD"/>
    </a:accent5>
    <a:accent6>
      <a:srgbClr val="8A8A8A"/>
    </a:accent6>
    <a:hlink>
      <a:srgbClr val="FF9900"/>
    </a:hlink>
    <a:folHlink>
      <a:srgbClr val="0033FF"/>
    </a:folHlink>
  </a:clrScheme>
  <a:fontScheme name="Renishaw N3-02 - Fin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EE4AF65A4A4749AA7034E08E7422E8" ma:contentTypeVersion="2" ma:contentTypeDescription="Create a new document." ma:contentTypeScope="" ma:versionID="b53303130e0192aadcf33efe559d9a36">
  <xsd:schema xmlns:xsd="http://www.w3.org/2001/XMLSchema" xmlns:xs="http://www.w3.org/2001/XMLSchema" xmlns:p="http://schemas.microsoft.com/office/2006/metadata/properties" xmlns:ns1="http://schemas.microsoft.com/sharepoint/v3" xmlns:ns2="08b2cd93-6665-485e-a71c-3a6b058601cd" xmlns:ns3="8eaf8db2-22bd-46e9-ba1a-3b94a37cd118" targetNamespace="http://schemas.microsoft.com/office/2006/metadata/properties" ma:root="true" ma:fieldsID="13a9da71e1da60d85329a932764fd382" ns1:_="" ns2:_="" ns3:_="">
    <xsd:import namespace="http://schemas.microsoft.com/sharepoint/v3"/>
    <xsd:import namespace="08b2cd93-6665-485e-a71c-3a6b058601cd"/>
    <xsd:import namespace="8eaf8db2-22bd-46e9-ba1a-3b94a37cd118"/>
    <xsd:element name="properties">
      <xsd:complexType>
        <xsd:sequence>
          <xsd:element name="documentManagement">
            <xsd:complexType>
              <xsd:all>
                <xsd:element ref="ns1:Category"/>
                <xsd:element ref="ns2:Description0" minOccurs="0"/>
                <xsd:element ref="ns2:File_x0020_format"/>
                <xsd:element ref="ns2:Media_x0020_type" minOccurs="0"/>
                <xsd:element ref="ns2:Mediacentre_x0020_link" minOccurs="0"/>
                <xsd:element ref="ns2:Colour_x0020_type" minOccurs="0"/>
                <xsd:element ref="ns2:Document_x0020_number" minOccurs="0"/>
                <xsd:element ref="ns2:Language_x0020__x002d__x0020_use_x0020_lookup"/>
                <xsd:element ref="ns2:Thumbnail"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 ma:index="0" ma:displayName="Category" ma:default="Corporate guideline" ma:format="Dropdown" ma:internalName="Category">
      <xsd:simpleType>
        <xsd:restriction base="dms:Choice">
          <xsd:enumeration value="Corporate guideline"/>
          <xsd:enumeration value="Form"/>
          <xsd:enumeration value="Logo"/>
        </xsd:restriction>
      </xsd:simpleType>
    </xsd:element>
  </xsd:schema>
  <xsd:schema xmlns:xsd="http://www.w3.org/2001/XMLSchema" xmlns:xs="http://www.w3.org/2001/XMLSchema" xmlns:dms="http://schemas.microsoft.com/office/2006/documentManagement/types" xmlns:pc="http://schemas.microsoft.com/office/infopath/2007/PartnerControls" targetNamespace="08b2cd93-6665-485e-a71c-3a6b058601cd" elementFormDefault="qualified">
    <xsd:import namespace="http://schemas.microsoft.com/office/2006/documentManagement/types"/>
    <xsd:import namespace="http://schemas.microsoft.com/office/infopath/2007/PartnerControls"/>
    <xsd:element name="Description0" ma:index="3" nillable="true" ma:displayName="Description" ma:internalName="Description0" ma:readOnly="false">
      <xsd:simpleType>
        <xsd:restriction base="dms:Note">
          <xsd:maxLength value="255"/>
        </xsd:restriction>
      </xsd:simpleType>
    </xsd:element>
    <xsd:element name="File_x0020_format" ma:index="4" ma:displayName="File format" ma:internalName="File_x0020_format" ma:readOnly="false">
      <xsd:simpleType>
        <xsd:restriction base="dms:Text">
          <xsd:maxLength value="255"/>
        </xsd:restriction>
      </xsd:simpleType>
    </xsd:element>
    <xsd:element name="Media_x0020_type" ma:index="5" nillable="true" ma:displayName="Media type" ma:format="Dropdown" ma:internalName="Media_x0020_type">
      <xsd:simpleType>
        <xsd:restriction base="dms:Choice">
          <xsd:enumeration value="AP, IN, TE modules"/>
          <xsd:enumeration value="CD cases"/>
          <xsd:enumeration value="Corporate back pages"/>
          <xsd:enumeration value="General"/>
          <xsd:enumeration value="Legal"/>
          <xsd:enumeration value="PDF export settings"/>
          <xsd:enumeration value="PowerPoint presentation"/>
          <xsd:enumeration value="Promo gifts and clothing"/>
          <xsd:enumeration value="Sales literature"/>
          <xsd:enumeration value="Video"/>
          <xsd:enumeration value="Web"/>
          <xsd:enumeration value="Logo"/>
        </xsd:restriction>
      </xsd:simpleType>
    </xsd:element>
    <xsd:element name="Mediacentre_x0020_link" ma:index="6" nillable="true" ma:displayName="Mediacentre link" ma:format="Hyperlink" ma:internalName="Mediacentre_x0020_link"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Colour_x0020_type" ma:index="7" nillable="true" ma:displayName="Colour type" ma:default="RGB" ma:format="Dropdown" ma:internalName="Colour_x0020_type">
      <xsd:simpleType>
        <xsd:union memberTypes="dms:Text">
          <xsd:simpleType>
            <xsd:restriction base="dms:Choice">
              <xsd:enumeration value="CMYK"/>
              <xsd:enumeration value="RGB"/>
            </xsd:restriction>
          </xsd:simpleType>
        </xsd:union>
      </xsd:simpleType>
    </xsd:element>
    <xsd:element name="Document_x0020_number" ma:index="8" nillable="true" ma:displayName="Document number" ma:internalName="Document_x0020_number" ma:readOnly="false">
      <xsd:simpleType>
        <xsd:restriction base="dms:Text">
          <xsd:maxLength value="255"/>
        </xsd:restriction>
      </xsd:simpleType>
    </xsd:element>
    <xsd:element name="Language_x0020__x002d__x0020_use_x0020_lookup" ma:index="9" ma:displayName="Language" ma:default="English" ma:format="Dropdown" ma:internalName="Language_x0020__x002d__x0020_use_x0020_lookup">
      <xsd:simpleType>
        <xsd:union memberTypes="dms:Text">
          <xsd:simpleType>
            <xsd:restriction base="dms:Choice">
              <xsd:enumeration value="Chinese (Simplified)"/>
              <xsd:enumeration value="Czech"/>
              <xsd:enumeration value="Dutch"/>
              <xsd:enumeration value="English"/>
              <xsd:enumeration value="French"/>
              <xsd:enumeration value="German"/>
              <xsd:enumeration value="Italian"/>
              <xsd:enumeration value="Japanese"/>
              <xsd:enumeration value="Korean"/>
              <xsd:enumeration value="Polish"/>
              <xsd:enumeration value="Portuguese"/>
              <xsd:enumeration value="Romanian"/>
              <xsd:enumeration value="Russian"/>
              <xsd:enumeration value="Spanish"/>
              <xsd:enumeration value="Swedish"/>
              <xsd:enumeration value="Taiwanese"/>
              <xsd:enumeration value="Turkish"/>
            </xsd:restriction>
          </xsd:simpleType>
        </xsd:union>
      </xsd:simpleType>
    </xsd:element>
    <xsd:element name="Thumbnail" ma:index="10" nillable="true" ma:displayName="Thumbnail" ma:format="Image" ma:internalName="Thumbnai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eaf8db2-22bd-46e9-ba1a-3b94a37cd118" elementFormDefault="qualified">
    <xsd:import namespace="http://schemas.microsoft.com/office/2006/documentManagement/types"/>
    <xsd:import namespace="http://schemas.microsoft.com/office/infopath/2007/PartnerControls"/>
    <xsd:element name="_dlc_DocId" ma:index="17" nillable="true" ma:displayName="Document ID Value" ma:description="The value of the document ID assigned to this item." ma:internalName="_dlc_DocId" ma:readOnly="true">
      <xsd:simpleType>
        <xsd:restriction base="dms:Text"/>
      </xsd:simpleType>
    </xsd:element>
    <xsd:element name="_dlc_DocIdUrl" ma:index="1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ma:readOnly="true"/>
        <xsd:element ref="dc:title" minOccurs="0" maxOccurs="1" ma:index="2"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Document_x0020_number xmlns="08b2cd93-6665-485e-a71c-3a6b058601cd" xsi:nil="true"/>
    <Language_x0020__x002d__x0020_use_x0020_lookup xmlns="08b2cd93-6665-485e-a71c-3a6b058601cd">English</Language_x0020__x002d__x0020_use_x0020_lookup>
    <Description0 xmlns="08b2cd93-6665-485e-a71c-3a6b058601cd" xsi:nil="true"/>
    <File_x0020_format xmlns="08b2cd93-6665-485e-a71c-3a6b058601cd">.pptx (PowerPoint 2007)</File_x0020_format>
    <Mediacentre_x0020_link xmlns="08b2cd93-6665-485e-a71c-3a6b058601cd">
      <Url xsi:nil="true"/>
      <Description xsi:nil="true"/>
    </Mediacentre_x0020_link>
    <Colour_x0020_type xmlns="08b2cd93-6665-485e-a71c-3a6b058601cd">RGB</Colour_x0020_type>
    <Thumbnail xmlns="08b2cd93-6665-485e-a71c-3a6b058601cd">
      <Url xsi:nil="true"/>
      <Description xsi:nil="true"/>
    </Thumbnail>
    <Media_x0020_type xmlns="08b2cd93-6665-485e-a71c-3a6b058601cd">PowerPoint presentation</Media_x0020_type>
    <Category xmlns="http://schemas.microsoft.com/sharepoint/v3">Corporate guideline</Category>
    <_dlc_DocIdPersistId xmlns="8eaf8db2-22bd-46e9-ba1a-3b94a37cd118" xsi:nil="true"/>
    <_dlc_DocId xmlns="8eaf8db2-22bd-46e9-ba1a-3b94a37cd118" xsi:nil="true"/>
    <_dlc_DocIdUrl xmlns="8eaf8db2-22bd-46e9-ba1a-3b94a37cd118">
      <Url xsi:nil="true"/>
      <Description xsi:nil="true"/>
    </_dlc_DocIdUrl>
  </documentManagement>
</p:properties>
</file>

<file path=customXml/item4.xml><?xml version="1.0" encoding="utf-8"?>
<?mso-contentType ?>
<spe:Receivers xmlns:spe="http://schemas.microsoft.com/sharepoint/events"/>
</file>

<file path=customXml/itemProps1.xml><?xml version="1.0" encoding="utf-8"?>
<ds:datastoreItem xmlns:ds="http://schemas.openxmlformats.org/officeDocument/2006/customXml" ds:itemID="{4C76D6EA-06C0-4CE6-985B-D47C81B669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8b2cd93-6665-485e-a71c-3a6b058601cd"/>
    <ds:schemaRef ds:uri="8eaf8db2-22bd-46e9-ba1a-3b94a37cd11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04049C1-0C78-44C4-BB0C-2B28A889A870}">
  <ds:schemaRefs>
    <ds:schemaRef ds:uri="http://schemas.microsoft.com/sharepoint/v3/contenttype/forms"/>
  </ds:schemaRefs>
</ds:datastoreItem>
</file>

<file path=customXml/itemProps3.xml><?xml version="1.0" encoding="utf-8"?>
<ds:datastoreItem xmlns:ds="http://schemas.openxmlformats.org/officeDocument/2006/customXml" ds:itemID="{F54EF8BD-8DED-4BA5-8B7D-B48664D58C30}">
  <ds:schemaRefs>
    <ds:schemaRef ds:uri="http://schemas.microsoft.com/office/2006/documentManagement/types"/>
    <ds:schemaRef ds:uri="8eaf8db2-22bd-46e9-ba1a-3b94a37cd118"/>
    <ds:schemaRef ds:uri="http://purl.org/dc/elements/1.1/"/>
    <ds:schemaRef ds:uri="http://purl.org/dc/dcmitype/"/>
    <ds:schemaRef ds:uri="http://schemas.openxmlformats.org/package/2006/metadata/core-properties"/>
    <ds:schemaRef ds:uri="http://schemas.microsoft.com/office/2006/metadata/properties"/>
    <ds:schemaRef ds:uri="http://www.w3.org/XML/1998/namespace"/>
    <ds:schemaRef ds:uri="http://purl.org/dc/terms/"/>
    <ds:schemaRef ds:uri="http://schemas.microsoft.com/office/infopath/2007/PartnerControls"/>
    <ds:schemaRef ds:uri="08b2cd93-6665-485e-a71c-3a6b058601cd"/>
    <ds:schemaRef ds:uri="http://schemas.microsoft.com/sharepoint/v3"/>
  </ds:schemaRefs>
</ds:datastoreItem>
</file>

<file path=customXml/itemProps4.xml><?xml version="1.0" encoding="utf-8"?>
<ds:datastoreItem xmlns:ds="http://schemas.openxmlformats.org/officeDocument/2006/customXml" ds:itemID="{D3CB3DA2-30EB-4B9C-8413-843B2F740202}">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783</TotalTime>
  <Words>1616</Words>
  <Application>Microsoft Office PowerPoint</Application>
  <PresentationFormat>On-screen Show (16:9)</PresentationFormat>
  <Paragraphs>289</Paragraphs>
  <Slides>19</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Symbol</vt:lpstr>
      <vt:lpstr>Times New Roman</vt:lpstr>
      <vt:lpstr>FirstDraft</vt:lpstr>
      <vt:lpstr>SP80 and SP80H</vt:lpstr>
      <vt:lpstr>SP80 and SP80H design principles</vt:lpstr>
      <vt:lpstr>SP80 and SP80H design principles</vt:lpstr>
      <vt:lpstr>SP80 and SP80H design principles</vt:lpstr>
      <vt:lpstr>SP80 and SP80H design principles</vt:lpstr>
      <vt:lpstr>SP80 and SP80H design principles</vt:lpstr>
      <vt:lpstr>SP80 and SP80H design principles</vt:lpstr>
      <vt:lpstr>SP80 and SP80H design principles</vt:lpstr>
      <vt:lpstr>SP80 and SP80H design principles</vt:lpstr>
      <vt:lpstr>SP80 and SP80H design principles</vt:lpstr>
      <vt:lpstr>SP80 and SP80H design principles</vt:lpstr>
      <vt:lpstr>SP80 and SP80H design principles</vt:lpstr>
      <vt:lpstr>SP80 and SP80H design principles</vt:lpstr>
      <vt:lpstr>SP80 and SP80H design principles</vt:lpstr>
      <vt:lpstr>SP80 and SP80H design principles</vt:lpstr>
      <vt:lpstr>SP80 - scanning performance (up to 1000 mm stylus)</vt:lpstr>
      <vt:lpstr>SP80 and SP80H specification summary</vt:lpstr>
      <vt:lpstr>SP80 and SP80H specification summary</vt:lpstr>
      <vt:lpstr>SP80 and SP80H</vt:lpstr>
    </vt:vector>
  </TitlesOfParts>
  <Company>Renishaw</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Georgina Wild</dc:creator>
  <cp:lastModifiedBy>Georgina Wild</cp:lastModifiedBy>
  <cp:revision>76</cp:revision>
  <cp:lastPrinted>2015-01-23T11:11:31Z</cp:lastPrinted>
  <dcterms:created xsi:type="dcterms:W3CDTF">2014-11-26T14:06:26Z</dcterms:created>
  <dcterms:modified xsi:type="dcterms:W3CDTF">2015-05-05T11:57:35Z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0x01010051EE4AF65A4A4749AA7034E08E7422E8</vt:lpwstr>
  </property>
  <property fmtid="{D5CDD505-2E9C-101B-9397-08002B2CF9AE}" pid="3" name="Division">
    <vt:lpwstr>CORPORATE</vt:lpwstr>
  </property>
  <property fmtid="{D5CDD505-2E9C-101B-9397-08002B2CF9AE}" pid="4" name="Order">
    <vt:r8>500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TemplateUrl">
    <vt:lpwstr/>
  </property>
</Properties>
</file>