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5"/>
  </p:sldMasterIdLst>
  <p:notesMasterIdLst>
    <p:notesMasterId r:id="rId44"/>
  </p:notesMasterIdLst>
  <p:handoutMasterIdLst>
    <p:handoutMasterId r:id="rId45"/>
  </p:handoutMasterIdLst>
  <p:sldIdLst>
    <p:sldId id="258" r:id="rId6"/>
    <p:sldId id="260" r:id="rId7"/>
    <p:sldId id="261" r:id="rId8"/>
    <p:sldId id="304" r:id="rId9"/>
    <p:sldId id="307" r:id="rId10"/>
    <p:sldId id="308" r:id="rId11"/>
    <p:sldId id="309" r:id="rId12"/>
    <p:sldId id="310" r:id="rId13"/>
    <p:sldId id="306"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31" r:id="rId33"/>
    <p:sldId id="330" r:id="rId34"/>
    <p:sldId id="332" r:id="rId35"/>
    <p:sldId id="333" r:id="rId36"/>
    <p:sldId id="334" r:id="rId37"/>
    <p:sldId id="335" r:id="rId38"/>
    <p:sldId id="336" r:id="rId39"/>
    <p:sldId id="337" r:id="rId40"/>
    <p:sldId id="338" r:id="rId41"/>
    <p:sldId id="340" r:id="rId42"/>
    <p:sldId id="305" r:id="rId43"/>
  </p:sldIdLst>
  <p:sldSz cx="9144000" cy="5143500" type="screen16x9"/>
  <p:notesSz cx="6797675" cy="9928225"/>
  <p:defaultTextStyle>
    <a:defPPr>
      <a:defRPr lang="en-GB"/>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78844" autoAdjust="0"/>
  </p:normalViewPr>
  <p:slideViewPr>
    <p:cSldViewPr>
      <p:cViewPr varScale="1">
        <p:scale>
          <a:sx n="81" d="100"/>
          <a:sy n="81" d="100"/>
        </p:scale>
        <p:origin x="102" y="54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32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GB"/>
              <a:t>Renishaw plc</a:t>
            </a:r>
          </a:p>
        </p:txBody>
      </p:sp>
      <p:sp>
        <p:nvSpPr>
          <p:cNvPr id="4099" name="Rectangle 3"/>
          <p:cNvSpPr>
            <a:spLocks noGrp="1" noChangeArrowheads="1"/>
          </p:cNvSpPr>
          <p:nvPr>
            <p:ph type="dt" sz="quarter" idx="1"/>
          </p:nvPr>
        </p:nvSpPr>
        <p:spPr bwMode="auto">
          <a:xfrm>
            <a:off x="3852016"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E6B15EEB-6199-4F78-90B5-CBFBC9CD7B28}" type="datetime1">
              <a:rPr lang="en-GB"/>
              <a:pPr/>
              <a:t>05/05/2015</a:t>
            </a:fld>
            <a:endParaRPr lang="en-GB"/>
          </a:p>
        </p:txBody>
      </p:sp>
      <p:sp>
        <p:nvSpPr>
          <p:cNvPr id="4100" name="Rectangle 4"/>
          <p:cNvSpPr>
            <a:spLocks noGrp="1" noChangeArrowheads="1"/>
          </p:cNvSpPr>
          <p:nvPr>
            <p:ph type="ftr" sz="quarter" idx="2"/>
          </p:nvPr>
        </p:nvSpPr>
        <p:spPr bwMode="auto">
          <a:xfrm>
            <a:off x="0"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GB"/>
              <a:t>Confidential</a:t>
            </a:r>
          </a:p>
        </p:txBody>
      </p:sp>
      <p:sp>
        <p:nvSpPr>
          <p:cNvPr id="4101" name="Rectangle 5"/>
          <p:cNvSpPr>
            <a:spLocks noGrp="1" noChangeArrowheads="1"/>
          </p:cNvSpPr>
          <p:nvPr>
            <p:ph type="sldNum" sz="quarter" idx="3"/>
          </p:nvPr>
        </p:nvSpPr>
        <p:spPr bwMode="auto">
          <a:xfrm>
            <a:off x="3852016"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r>
              <a:rPr lang="en-GB"/>
              <a:t>Page </a:t>
            </a:r>
            <a:fld id="{5AA4D7B2-1F14-4672-98E1-A719C31F9F77}" type="slidenum">
              <a:rPr lang="en-GB"/>
              <a:pPr/>
              <a:t>‹#›</a:t>
            </a:fld>
            <a:endParaRPr lang="en-GB"/>
          </a:p>
        </p:txBody>
      </p:sp>
    </p:spTree>
    <p:extLst>
      <p:ext uri="{BB962C8B-B14F-4D97-AF65-F5344CB8AC3E}">
        <p14:creationId xmlns:p14="http://schemas.microsoft.com/office/powerpoint/2010/main" val="3015796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GB"/>
              <a:t>Renishaw plc</a:t>
            </a:r>
          </a:p>
        </p:txBody>
      </p:sp>
      <p:sp>
        <p:nvSpPr>
          <p:cNvPr id="3075" name="Rectangle 3"/>
          <p:cNvSpPr>
            <a:spLocks noGrp="1" noChangeArrowheads="1"/>
          </p:cNvSpPr>
          <p:nvPr>
            <p:ph type="dt" idx="1"/>
          </p:nvPr>
        </p:nvSpPr>
        <p:spPr bwMode="auto">
          <a:xfrm>
            <a:off x="3852016"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BC49EE4D-5529-4661-BA30-F6CD3A5AF613}" type="datetime1">
              <a:rPr lang="en-GB"/>
              <a:pPr/>
              <a:t>05/05/2015</a:t>
            </a:fld>
            <a:endParaRPr lang="en-GB"/>
          </a:p>
        </p:txBody>
      </p:sp>
      <p:sp>
        <p:nvSpPr>
          <p:cNvPr id="307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GB"/>
              <a:t>Confidential</a:t>
            </a:r>
          </a:p>
        </p:txBody>
      </p:sp>
      <p:sp>
        <p:nvSpPr>
          <p:cNvPr id="3079"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r>
              <a:rPr lang="en-GB"/>
              <a:t>Page </a:t>
            </a:r>
            <a:fld id="{88230F06-C107-4A2E-AD06-18612C95C4F9}" type="slidenum">
              <a:rPr lang="en-GB"/>
              <a:pPr/>
              <a:t>‹#›</a:t>
            </a:fld>
            <a:endParaRPr lang="en-GB"/>
          </a:p>
        </p:txBody>
      </p:sp>
    </p:spTree>
    <p:extLst>
      <p:ext uri="{BB962C8B-B14F-4D97-AF65-F5344CB8AC3E}">
        <p14:creationId xmlns:p14="http://schemas.microsoft.com/office/powerpoint/2010/main" val="239572230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The presentation explains how Renishaw designs its touch-trigger probing systems, providing comparisons between various Renishaw’s solutions</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a:t>
            </a:fld>
            <a:endParaRPr lang="en-GB"/>
          </a:p>
        </p:txBody>
      </p:sp>
    </p:spTree>
    <p:extLst>
      <p:ext uri="{BB962C8B-B14F-4D97-AF65-F5344CB8AC3E}">
        <p14:creationId xmlns:p14="http://schemas.microsoft.com/office/powerpoint/2010/main" val="198639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The probe control circuit generates a trigger signal once the resistance exceeds a resistance threshold.  It is important to note that the probe triggers whilst the kinematics are still in contact (i.e. the is still a force holding all the sets of kinematics together) and before any pivoting occurs.  This means that the stylus is in a defined location at the point of trigger.  Once the contacts separate, the stylus is unconstrained.</a:t>
            </a:r>
          </a:p>
          <a:p>
            <a:pPr>
              <a:spcBef>
                <a:spcPts val="500"/>
              </a:spcBef>
              <a:spcAft>
                <a:spcPts val="500"/>
              </a:spcAft>
            </a:pPr>
            <a:r>
              <a:rPr lang="en-GB" altLang="en-US" dirty="0">
                <a:latin typeface="Arial" panose="020B0604020202020204" pitchFamily="34" charset="0"/>
              </a:rPr>
              <a:t>The probe control circuit cuts the current through the kinematics as soon as a trigger is generated.  This means that there is no potential across the contacts when they separate.  This avoids arcing across the small air gap immediately after the contacts separate, ensuring a longer operating life for the sensor</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10</a:t>
            </a:fld>
            <a:endParaRPr lang="en-GB"/>
          </a:p>
        </p:txBody>
      </p:sp>
    </p:spTree>
    <p:extLst>
      <p:ext uri="{BB962C8B-B14F-4D97-AF65-F5344CB8AC3E}">
        <p14:creationId xmlns:p14="http://schemas.microsoft.com/office/powerpoint/2010/main" val="37794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This slide highlights the forces that are in action during the trigger process.  The contact force F</a:t>
            </a:r>
            <a:r>
              <a:rPr lang="en-GB" altLang="en-US" baseline="-25000" dirty="0">
                <a:latin typeface="Arial" panose="020B0604020202020204" pitchFamily="34" charset="0"/>
              </a:rPr>
              <a:t>C</a:t>
            </a:r>
            <a:r>
              <a:rPr lang="en-GB" altLang="en-US" dirty="0">
                <a:latin typeface="Arial" panose="020B0604020202020204" pitchFamily="34" charset="0"/>
              </a:rPr>
              <a:t> generates a moment about the kinematics, resisted by the spring force F</a:t>
            </a:r>
            <a:r>
              <a:rPr lang="en-GB" altLang="en-US" baseline="-25000" dirty="0">
                <a:latin typeface="Arial" panose="020B0604020202020204" pitchFamily="34" charset="0"/>
              </a:rPr>
              <a:t>S</a:t>
            </a:r>
            <a:r>
              <a:rPr lang="en-GB" altLang="en-US" dirty="0">
                <a:latin typeface="Arial" panose="020B0604020202020204" pitchFamily="34" charset="0"/>
              </a:rPr>
              <a:t>.  The point of equilibrium is reached when the moment generated by F</a:t>
            </a:r>
            <a:r>
              <a:rPr lang="en-GB" altLang="en-US" baseline="-25000" dirty="0">
                <a:latin typeface="Arial" panose="020B0604020202020204" pitchFamily="34" charset="0"/>
              </a:rPr>
              <a:t>C</a:t>
            </a:r>
            <a:r>
              <a:rPr lang="en-GB" altLang="en-US" dirty="0">
                <a:latin typeface="Arial" panose="020B0604020202020204" pitchFamily="34" charset="0"/>
              </a:rPr>
              <a:t> x L matches that generated by F</a:t>
            </a:r>
            <a:r>
              <a:rPr lang="en-GB" altLang="en-US" baseline="-25000" dirty="0">
                <a:latin typeface="Arial" panose="020B0604020202020204" pitchFamily="34" charset="0"/>
              </a:rPr>
              <a:t>S</a:t>
            </a:r>
            <a:r>
              <a:rPr lang="en-GB" altLang="en-US" dirty="0">
                <a:latin typeface="Arial" panose="020B0604020202020204" pitchFamily="34" charset="0"/>
              </a:rPr>
              <a:t> x R.</a:t>
            </a:r>
          </a:p>
          <a:p>
            <a:pPr>
              <a:spcBef>
                <a:spcPts val="500"/>
              </a:spcBef>
              <a:spcAft>
                <a:spcPts val="500"/>
              </a:spcAft>
            </a:pPr>
            <a:r>
              <a:rPr lang="en-GB" altLang="en-US" dirty="0">
                <a:latin typeface="Arial" panose="020B0604020202020204" pitchFamily="34" charset="0"/>
              </a:rPr>
              <a:t>The load F</a:t>
            </a:r>
            <a:r>
              <a:rPr lang="en-GB" altLang="en-US" baseline="-25000" dirty="0">
                <a:latin typeface="Arial" panose="020B0604020202020204" pitchFamily="34" charset="0"/>
              </a:rPr>
              <a:t>C</a:t>
            </a:r>
            <a:r>
              <a:rPr lang="en-GB" altLang="en-US" dirty="0">
                <a:latin typeface="Arial" panose="020B0604020202020204" pitchFamily="34" charset="0"/>
              </a:rPr>
              <a:t> causes the stylus to bend.  The amount of bending prior to the point that a trigger occurs depends of the magnitude of F</a:t>
            </a:r>
            <a:r>
              <a:rPr lang="en-GB" altLang="en-US" baseline="-25000" dirty="0">
                <a:latin typeface="Arial" panose="020B0604020202020204" pitchFamily="34" charset="0"/>
              </a:rPr>
              <a:t>C</a:t>
            </a:r>
            <a:r>
              <a:rPr lang="en-GB" altLang="en-US" dirty="0">
                <a:latin typeface="Arial" panose="020B0604020202020204" pitchFamily="34" charset="0"/>
              </a:rPr>
              <a:t> needed to overcome the spring force, plus the length and stiffness of the stylus.</a:t>
            </a:r>
          </a:p>
          <a:p>
            <a:pPr>
              <a:spcBef>
                <a:spcPts val="500"/>
              </a:spcBef>
              <a:spcAft>
                <a:spcPts val="500"/>
              </a:spcAft>
            </a:pPr>
            <a:r>
              <a:rPr lang="en-GB" altLang="en-US" dirty="0">
                <a:latin typeface="Arial" panose="020B0604020202020204" pitchFamily="34" charset="0"/>
              </a:rPr>
              <a:t>The amount of stylus bending at the point that a trigger occurs is known as the </a:t>
            </a:r>
            <a:r>
              <a:rPr lang="en-GB" altLang="en-US" b="1" dirty="0">
                <a:latin typeface="Arial" panose="020B0604020202020204" pitchFamily="34" charset="0"/>
              </a:rPr>
              <a:t>pre-travel</a:t>
            </a:r>
            <a:r>
              <a:rPr lang="en-GB" altLang="en-US" dirty="0">
                <a:latin typeface="Arial" panose="020B0604020202020204" pitchFamily="34" charset="0"/>
              </a:rPr>
              <a:t>.</a:t>
            </a:r>
          </a:p>
          <a:p>
            <a:pPr>
              <a:spcBef>
                <a:spcPts val="500"/>
              </a:spcBef>
              <a:spcAft>
                <a:spcPts val="500"/>
              </a:spcAft>
            </a:pPr>
            <a:r>
              <a:rPr lang="en-GB" altLang="en-US" dirty="0">
                <a:latin typeface="Arial" panose="020B0604020202020204" pitchFamily="34" charset="0"/>
              </a:rPr>
              <a:t>The pre-travel is direction-dependent, since it depends on the lever arm over which the spring force acts (R).  As will be seen on the next slide, R changes depending on which direction the contact force acts relative to the probe mechanism, meaning the </a:t>
            </a:r>
            <a:r>
              <a:rPr lang="en-GB" altLang="en-US" dirty="0" smtClean="0">
                <a:latin typeface="Arial" panose="020B0604020202020204" pitchFamily="34" charset="0"/>
              </a:rPr>
              <a:t>magnitude </a:t>
            </a:r>
            <a:r>
              <a:rPr lang="en-GB" altLang="en-US" dirty="0">
                <a:latin typeface="Arial" panose="020B0604020202020204" pitchFamily="34" charset="0"/>
              </a:rPr>
              <a:t>of the contact force needed to trigger the probe also varies with probing direction. </a:t>
            </a: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11</a:t>
            </a:fld>
            <a:endParaRPr lang="en-GB"/>
          </a:p>
        </p:txBody>
      </p:sp>
    </p:spTree>
    <p:extLst>
      <p:ext uri="{BB962C8B-B14F-4D97-AF65-F5344CB8AC3E}">
        <p14:creationId xmlns:p14="http://schemas.microsoft.com/office/powerpoint/2010/main" val="81932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The diagram (top right) shows a plan view of the kinematics.  The direction of the contact force relative to this triangular arrangement of contacts will determine about which points the mechanism pivots.  </a:t>
            </a:r>
          </a:p>
          <a:p>
            <a:pPr>
              <a:spcBef>
                <a:spcPts val="500"/>
              </a:spcBef>
              <a:spcAft>
                <a:spcPts val="500"/>
              </a:spcAft>
            </a:pPr>
            <a:r>
              <a:rPr lang="en-GB" altLang="en-US" dirty="0">
                <a:latin typeface="Arial" panose="020B0604020202020204" pitchFamily="34" charset="0"/>
              </a:rPr>
              <a:t>In the high force direction, the mechanism must pivot about a single contact.  In the low force direction, the mechanism pivots around two contact pairs.  The value of R</a:t>
            </a:r>
            <a:r>
              <a:rPr lang="en-GB" altLang="en-US" baseline="-25000" dirty="0">
                <a:latin typeface="Arial" panose="020B0604020202020204" pitchFamily="34" charset="0"/>
              </a:rPr>
              <a:t>1</a:t>
            </a:r>
            <a:r>
              <a:rPr lang="en-GB" altLang="en-US" dirty="0">
                <a:latin typeface="Arial" panose="020B0604020202020204" pitchFamily="34" charset="0"/>
              </a:rPr>
              <a:t> is twice that of R</a:t>
            </a:r>
            <a:r>
              <a:rPr lang="en-GB" altLang="en-US" baseline="-25000" dirty="0">
                <a:latin typeface="Arial" panose="020B0604020202020204" pitchFamily="34" charset="0"/>
              </a:rPr>
              <a:t>2</a:t>
            </a:r>
            <a:r>
              <a:rPr lang="en-GB" altLang="en-US" dirty="0">
                <a:latin typeface="Arial" panose="020B0604020202020204" pitchFamily="34" charset="0"/>
              </a:rPr>
              <a:t>, meaning that the spring has greater mechanical advantage in the high force direction and therefore demands a higher contact force to trigger the probe.</a:t>
            </a:r>
          </a:p>
          <a:p>
            <a:pPr>
              <a:spcBef>
                <a:spcPts val="500"/>
              </a:spcBef>
              <a:spcAft>
                <a:spcPts val="500"/>
              </a:spcAft>
            </a:pPr>
            <a:r>
              <a:rPr lang="en-GB" altLang="en-US" dirty="0">
                <a:latin typeface="Arial" panose="020B0604020202020204" pitchFamily="34" charset="0"/>
              </a:rPr>
              <a:t>A higher contact force results in greater pre-travel in the high force direction.  The range of pre-travel as the contact direction varies in the XY plane is known as the XY pre-travel variation (XY PTV</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12</a:t>
            </a:fld>
            <a:endParaRPr lang="en-GB"/>
          </a:p>
        </p:txBody>
      </p:sp>
    </p:spTree>
    <p:extLst>
      <p:ext uri="{BB962C8B-B14F-4D97-AF65-F5344CB8AC3E}">
        <p14:creationId xmlns:p14="http://schemas.microsoft.com/office/powerpoint/2010/main" val="169589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The diagram (top right) shows a plan view of the kinematics.  The direction of the contact force relative to this triangular arrangement of contacts will determine about which points the mechanism pivots.  </a:t>
            </a:r>
          </a:p>
          <a:p>
            <a:pPr>
              <a:spcBef>
                <a:spcPts val="500"/>
              </a:spcBef>
              <a:spcAft>
                <a:spcPts val="500"/>
              </a:spcAft>
            </a:pPr>
            <a:r>
              <a:rPr lang="en-GB" altLang="en-US" dirty="0">
                <a:latin typeface="Arial" panose="020B0604020202020204" pitchFamily="34" charset="0"/>
              </a:rPr>
              <a:t>In the high force direction, the mechanism must pivot about a single contact.  In the low force direction, the mechanism pivots around two contact pairs.  The value of R</a:t>
            </a:r>
            <a:r>
              <a:rPr lang="en-GB" altLang="en-US" baseline="-25000" dirty="0">
                <a:latin typeface="Arial" panose="020B0604020202020204" pitchFamily="34" charset="0"/>
              </a:rPr>
              <a:t>1</a:t>
            </a:r>
            <a:r>
              <a:rPr lang="en-GB" altLang="en-US" dirty="0">
                <a:latin typeface="Arial" panose="020B0604020202020204" pitchFamily="34" charset="0"/>
              </a:rPr>
              <a:t> is twice that of R</a:t>
            </a:r>
            <a:r>
              <a:rPr lang="en-GB" altLang="en-US" baseline="-25000" dirty="0">
                <a:latin typeface="Arial" panose="020B0604020202020204" pitchFamily="34" charset="0"/>
              </a:rPr>
              <a:t>2</a:t>
            </a:r>
            <a:r>
              <a:rPr lang="en-GB" altLang="en-US" dirty="0">
                <a:latin typeface="Arial" panose="020B0604020202020204" pitchFamily="34" charset="0"/>
              </a:rPr>
              <a:t>, meaning that the spring has greater mechanical advantage in the high force direction and therefore demands a higher contact force to trigger the probe.</a:t>
            </a:r>
          </a:p>
          <a:p>
            <a:pPr>
              <a:spcBef>
                <a:spcPts val="500"/>
              </a:spcBef>
              <a:spcAft>
                <a:spcPts val="500"/>
              </a:spcAft>
            </a:pPr>
            <a:r>
              <a:rPr lang="en-GB" altLang="en-US" dirty="0">
                <a:latin typeface="Arial" panose="020B0604020202020204" pitchFamily="34" charset="0"/>
              </a:rPr>
              <a:t>A higher contact force results in greater pre-travel in the high force direction.  The range of pre-travel as the contact direction varies in the XY plane is known as the XY pre-travel variation (XY PTV</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13</a:t>
            </a:fld>
            <a:endParaRPr lang="en-GB"/>
          </a:p>
        </p:txBody>
      </p:sp>
    </p:spTree>
    <p:extLst>
      <p:ext uri="{BB962C8B-B14F-4D97-AF65-F5344CB8AC3E}">
        <p14:creationId xmlns:p14="http://schemas.microsoft.com/office/powerpoint/2010/main" val="11532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Probes are also triggered axially when measuring a flat surface, for instance.  In this instance, the contact force must match the spring force to trigger the probe since there is no leverage to exploit.  Trigger forces on kinematic resistive probes are much higher in the Z direction than in the XY plane.</a:t>
            </a:r>
          </a:p>
          <a:p>
            <a:pPr>
              <a:spcBef>
                <a:spcPts val="500"/>
              </a:spcBef>
              <a:spcAft>
                <a:spcPts val="500"/>
              </a:spcAft>
            </a:pPr>
            <a:r>
              <a:rPr lang="en-GB" altLang="en-US" dirty="0">
                <a:latin typeface="Arial" panose="020B0604020202020204" pitchFamily="34" charset="0"/>
              </a:rPr>
              <a:t>Another difference is the greater stiffness in this direction, since the stylus is in compression rather than bending.  This means that, despite the higher forces, pre-travel in the Z direction tends to be small.</a:t>
            </a:r>
          </a:p>
          <a:p>
            <a:pPr>
              <a:spcBef>
                <a:spcPts val="500"/>
              </a:spcBef>
              <a:spcAft>
                <a:spcPts val="500"/>
              </a:spcAft>
            </a:pPr>
            <a:r>
              <a:rPr lang="en-GB" altLang="en-US" dirty="0">
                <a:latin typeface="Arial" panose="020B0604020202020204" pitchFamily="34" charset="0"/>
              </a:rPr>
              <a:t>The 3D or XYZ pre-travel variation is a measure of the </a:t>
            </a:r>
            <a:r>
              <a:rPr lang="en-GB" altLang="en-US" dirty="0" err="1">
                <a:latin typeface="Arial" panose="020B0604020202020204" pitchFamily="34" charset="0"/>
              </a:rPr>
              <a:t>sphericity</a:t>
            </a:r>
            <a:r>
              <a:rPr lang="en-GB" altLang="en-US" dirty="0">
                <a:latin typeface="Arial" panose="020B0604020202020204" pitchFamily="34" charset="0"/>
              </a:rPr>
              <a:t> of the probe’s trigger performance, measured by </a:t>
            </a:r>
            <a:r>
              <a:rPr lang="en-GB" altLang="en-US" dirty="0" smtClean="0">
                <a:latin typeface="Arial" panose="020B0604020202020204" pitchFamily="34" charset="0"/>
              </a:rPr>
              <a:t>triggering </a:t>
            </a:r>
            <a:r>
              <a:rPr lang="en-GB" altLang="en-US" dirty="0">
                <a:latin typeface="Arial" panose="020B0604020202020204" pitchFamily="34" charset="0"/>
              </a:rPr>
              <a:t>the probe in many directions in both planes.  This is an important measure for inspection of contoured parts, where it is not always possible to calibrate the probe is each probing direction.</a:t>
            </a:r>
          </a:p>
          <a:p>
            <a:pPr>
              <a:spcBef>
                <a:spcPts val="500"/>
              </a:spcBef>
              <a:spcAft>
                <a:spcPts val="500"/>
              </a:spcAft>
            </a:pPr>
            <a:r>
              <a:rPr lang="en-GB" altLang="en-US" dirty="0">
                <a:latin typeface="Arial" panose="020B0604020202020204" pitchFamily="34" charset="0"/>
              </a:rPr>
              <a:t>The high Z trigger force can affect measurement performance on glancing contacts, where the stylus can slide along the surface bending laterally without triggering,  A low trigger force and low XYZ PTV characteristic is helpful for inspecting contoured parts</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14</a:t>
            </a:fld>
            <a:endParaRPr lang="en-GB"/>
          </a:p>
        </p:txBody>
      </p:sp>
    </p:spTree>
    <p:extLst>
      <p:ext uri="{BB962C8B-B14F-4D97-AF65-F5344CB8AC3E}">
        <p14:creationId xmlns:p14="http://schemas.microsoft.com/office/powerpoint/2010/main" val="169067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Even though pre-travel can be quite large, it’s effects can be eliminated through calibration.  By measuring the pre-travel characteristic, compensations can be applied to measured data to get true surface data.</a:t>
            </a:r>
          </a:p>
          <a:p>
            <a:pPr>
              <a:spcBef>
                <a:spcPts val="500"/>
              </a:spcBef>
              <a:spcAft>
                <a:spcPts val="500"/>
              </a:spcAft>
            </a:pPr>
            <a:r>
              <a:rPr lang="en-GB" altLang="en-US" dirty="0">
                <a:latin typeface="Arial" panose="020B0604020202020204" pitchFamily="34" charset="0"/>
              </a:rPr>
              <a:t>Calibration is needed for each stylus arrangement, since the stiffness and length of the stylus is a critical factor in PTV, as well as the performance and design of the probe itself.  Fast and simple calibration routines are therefore desirable, since probe calibration is a regular task on a CMM.</a:t>
            </a:r>
          </a:p>
          <a:p>
            <a:pPr>
              <a:spcBef>
                <a:spcPts val="500"/>
              </a:spcBef>
              <a:spcAft>
                <a:spcPts val="500"/>
              </a:spcAft>
            </a:pPr>
            <a:r>
              <a:rPr lang="en-GB" altLang="en-US" dirty="0">
                <a:latin typeface="Arial" panose="020B0604020202020204" pitchFamily="34" charset="0"/>
              </a:rPr>
              <a:t>Most calibration routines compensate for an average pre-travel value for the probe / stylus assembly.  Pre-travel variation (PTV) will therefore result in small </a:t>
            </a:r>
            <a:r>
              <a:rPr lang="en-GB" altLang="en-US" dirty="0" smtClean="0">
                <a:latin typeface="Arial" panose="020B0604020202020204" pitchFamily="34" charset="0"/>
              </a:rPr>
              <a:t>measurement </a:t>
            </a:r>
            <a:r>
              <a:rPr lang="en-GB" altLang="en-US" dirty="0">
                <a:latin typeface="Arial" panose="020B0604020202020204" pitchFamily="34" charset="0"/>
              </a:rPr>
              <a:t>errors either side of the mean pre-travel value.</a:t>
            </a:r>
          </a:p>
          <a:p>
            <a:pPr>
              <a:spcBef>
                <a:spcPts val="500"/>
              </a:spcBef>
              <a:spcAft>
                <a:spcPts val="500"/>
              </a:spcAft>
            </a:pPr>
            <a:r>
              <a:rPr lang="en-GB" altLang="en-US" dirty="0">
                <a:latin typeface="Arial" panose="020B0604020202020204" pitchFamily="34" charset="0"/>
              </a:rPr>
              <a:t>Once PTV is removed, the key performance factor is repeatability (see next slide).</a:t>
            </a:r>
          </a:p>
          <a:p>
            <a:pPr>
              <a:spcBef>
                <a:spcPts val="500"/>
              </a:spcBef>
              <a:spcAft>
                <a:spcPts val="500"/>
              </a:spcAft>
            </a:pPr>
            <a:r>
              <a:rPr lang="en-GB" altLang="en-US" dirty="0">
                <a:latin typeface="Arial" panose="020B0604020202020204" pitchFamily="34" charset="0"/>
              </a:rPr>
              <a:t>Calibration is performed on all probes, but there are limitations to trigger probe calibration. If PTV is low, then a few calibration measurements are all that is needed to compensate for the characteristics of each stylus.  Probe designs that feature low PTV are therefore useful for complex part inspection.</a:t>
            </a:r>
          </a:p>
          <a:p>
            <a:pPr>
              <a:spcBef>
                <a:spcPts val="500"/>
              </a:spcBef>
              <a:spcAft>
                <a:spcPts val="500"/>
              </a:spcAft>
            </a:pPr>
            <a:r>
              <a:rPr lang="en-GB" altLang="en-US" dirty="0">
                <a:latin typeface="Arial" panose="020B0604020202020204" pitchFamily="34" charset="0"/>
              </a:rPr>
              <a:t>If a probe has PTV that is significant compared to the allowable measurement error, then it may be necessary to calibrate in each probing directions.  For simple routines this is not a problem, but for inspection of complex parts this can itself become complex</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15</a:t>
            </a:fld>
            <a:endParaRPr lang="en-GB"/>
          </a:p>
        </p:txBody>
      </p:sp>
    </p:spTree>
    <p:extLst>
      <p:ext uri="{BB962C8B-B14F-4D97-AF65-F5344CB8AC3E}">
        <p14:creationId xmlns:p14="http://schemas.microsoft.com/office/powerpoint/2010/main" val="386222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The diagram shows a pre-travel plot for a typical kinematic resistive probe, showing the triangular ‘lobing’ effect around the XY plane.</a:t>
            </a:r>
          </a:p>
          <a:p>
            <a:pPr>
              <a:spcBef>
                <a:spcPts val="500"/>
              </a:spcBef>
              <a:spcAft>
                <a:spcPts val="500"/>
              </a:spcAft>
            </a:pPr>
            <a:r>
              <a:rPr lang="en-GB" altLang="en-US" dirty="0">
                <a:latin typeface="Arial" panose="020B0604020202020204" pitchFamily="34" charset="0"/>
              </a:rPr>
              <a:t>A typical calibration cycle will determine the average pre-travel, meaning that any variation in pre-travel will result in measurement errors.  In this case, the pre-travel variation is 3.3 microns, whilst the maximum measurement error likely to be encountered through using a single ball radius in all directions will be less than 2 microns.</a:t>
            </a:r>
          </a:p>
          <a:p>
            <a:pPr>
              <a:spcBef>
                <a:spcPts val="500"/>
              </a:spcBef>
              <a:spcAft>
                <a:spcPts val="500"/>
              </a:spcAft>
            </a:pPr>
            <a:r>
              <a:rPr lang="en-GB" altLang="en-US" dirty="0">
                <a:latin typeface="Arial" panose="020B0604020202020204" pitchFamily="34" charset="0"/>
              </a:rPr>
              <a:t>More sophisticated compensation, where multiple local ball radii are determined and applied depending on the contact vector, is rarely used.  Hence probes with low PTV (e.g. strain-gauge sensors) are best suited to complex part inspection</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16</a:t>
            </a:fld>
            <a:endParaRPr lang="en-GB"/>
          </a:p>
        </p:txBody>
      </p:sp>
    </p:spTree>
    <p:extLst>
      <p:ext uri="{BB962C8B-B14F-4D97-AF65-F5344CB8AC3E}">
        <p14:creationId xmlns:p14="http://schemas.microsoft.com/office/powerpoint/2010/main" val="301784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sz="1200" dirty="0" smtClean="0">
                <a:latin typeface="Arial" panose="020B0604020202020204" pitchFamily="34" charset="0"/>
              </a:rPr>
              <a:t>Once calibration has been performed, repeatability is the critical factor that governs measurement performance.  Repeatability is a measure of the range of readings taken by the same probe on the same feature.  It arises due to the small variations in mechanical and electrical reseating of the probe mechanism, and is measured in terms of the standard deviation of a Normal distribution.</a:t>
            </a:r>
          </a:p>
          <a:p>
            <a:pPr>
              <a:spcBef>
                <a:spcPts val="500"/>
              </a:spcBef>
              <a:spcAft>
                <a:spcPts val="500"/>
              </a:spcAft>
            </a:pPr>
            <a:r>
              <a:rPr lang="en-GB" altLang="en-US" sz="1200" dirty="0" smtClean="0">
                <a:latin typeface="Arial" panose="020B0604020202020204" pitchFamily="34" charset="0"/>
              </a:rPr>
              <a:t>Renishaw quotes repeatability as 2 sigma values - i.e. 95% of the readings can be expected to fall within the quoted repeatability value of a mean. </a:t>
            </a:r>
          </a:p>
          <a:p>
            <a:pPr>
              <a:spcBef>
                <a:spcPts val="500"/>
              </a:spcBef>
              <a:spcAft>
                <a:spcPts val="500"/>
              </a:spcAft>
            </a:pPr>
            <a:r>
              <a:rPr lang="en-GB" altLang="en-US" sz="1200" dirty="0" smtClean="0">
                <a:latin typeface="Arial" panose="020B0604020202020204" pitchFamily="34" charset="0"/>
              </a:rPr>
              <a:t>Repeatability tends to increase linearly with trigger force and stylus length.</a:t>
            </a:r>
          </a:p>
          <a:p>
            <a:pPr>
              <a:spcBef>
                <a:spcPts val="500"/>
              </a:spcBef>
              <a:spcAft>
                <a:spcPts val="500"/>
              </a:spcAft>
            </a:pPr>
            <a:r>
              <a:rPr lang="en-GB" altLang="en-US" sz="1200" dirty="0" smtClean="0">
                <a:latin typeface="Arial" panose="020B0604020202020204" pitchFamily="34" charset="0"/>
              </a:rPr>
              <a:t>Whilst repeatability is a random phenomenon, hysteresis is a systematic variation that depends on the previous measurement activity.  As the probe reseats, its resting position depends on the direction in which it was deflected - the mechanism ‘favours’ the direction in which it was last triggered.  This means that another trigger in the same direction will require a little less force than one in a different direction.  This effect is superimposed on top of the predictable pre-</a:t>
            </a:r>
            <a:r>
              <a:rPr lang="en-GB" altLang="en-US" sz="1200" dirty="0" err="1" smtClean="0">
                <a:latin typeface="Arial" panose="020B0604020202020204" pitchFamily="34" charset="0"/>
              </a:rPr>
              <a:t>travle</a:t>
            </a:r>
            <a:r>
              <a:rPr lang="en-GB" altLang="en-US" sz="1200" dirty="0" smtClean="0">
                <a:latin typeface="Arial" panose="020B0604020202020204" pitchFamily="34" charset="0"/>
              </a:rPr>
              <a:t> variation that arises due to the design of the mechanism.</a:t>
            </a:r>
          </a:p>
          <a:p>
            <a:pPr>
              <a:spcBef>
                <a:spcPts val="500"/>
              </a:spcBef>
              <a:spcAft>
                <a:spcPts val="500"/>
              </a:spcAft>
            </a:pPr>
            <a:r>
              <a:rPr lang="en-GB" altLang="en-US" sz="1200" dirty="0" smtClean="0">
                <a:latin typeface="Arial" panose="020B0604020202020204" pitchFamily="34" charset="0"/>
              </a:rPr>
              <a:t>Hysteresis is at its highest when a trigger follows a measurement in the opposite direction.</a:t>
            </a:r>
          </a:p>
          <a:p>
            <a:pPr>
              <a:spcBef>
                <a:spcPts val="500"/>
              </a:spcBef>
              <a:spcAft>
                <a:spcPts val="500"/>
              </a:spcAft>
            </a:pPr>
            <a:r>
              <a:rPr lang="en-GB" altLang="en-US" sz="1200" dirty="0" smtClean="0">
                <a:latin typeface="Arial" panose="020B0604020202020204" pitchFamily="34" charset="0"/>
              </a:rPr>
              <a:t>In practice, hysteresis manifests itself as a very small measurement error. The amount of hysteresis for most probes tends to be significantly smaller than the repeatability.  The kinematic mechanism ensures a repeatable reseat position with very low hysteresis.</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17</a:t>
            </a:fld>
            <a:endParaRPr lang="en-GB"/>
          </a:p>
        </p:txBody>
      </p:sp>
    </p:spTree>
    <p:extLst>
      <p:ext uri="{BB962C8B-B14F-4D97-AF65-F5344CB8AC3E}">
        <p14:creationId xmlns:p14="http://schemas.microsoft.com/office/powerpoint/2010/main" val="336786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sz="1200" dirty="0" smtClean="0">
                <a:latin typeface="Arial" panose="020B0604020202020204" pitchFamily="34" charset="0"/>
              </a:rPr>
              <a:t>Once calibration has been performed, repeatability is the critical factor that governs measurement performance.  Repeatability is a measure of the range of readings taken by the same probe on the same feature.  It arises due to the small variations in mechanical and electrical reseating of the probe mechanism, and is measured in terms of the standard deviation of a Normal distribution.</a:t>
            </a:r>
          </a:p>
          <a:p>
            <a:pPr>
              <a:spcBef>
                <a:spcPts val="500"/>
              </a:spcBef>
              <a:spcAft>
                <a:spcPts val="500"/>
              </a:spcAft>
            </a:pPr>
            <a:r>
              <a:rPr lang="en-GB" altLang="en-US" sz="1200" dirty="0" smtClean="0">
                <a:latin typeface="Arial" panose="020B0604020202020204" pitchFamily="34" charset="0"/>
              </a:rPr>
              <a:t>Renishaw quotes repeatability as 2 sigma values - i.e. 95% of the readings can be expected to fall within the quoted repeatability value of a mean. </a:t>
            </a:r>
          </a:p>
          <a:p>
            <a:pPr>
              <a:spcBef>
                <a:spcPts val="500"/>
              </a:spcBef>
              <a:spcAft>
                <a:spcPts val="500"/>
              </a:spcAft>
            </a:pPr>
            <a:r>
              <a:rPr lang="en-GB" altLang="en-US" sz="1200" dirty="0" smtClean="0">
                <a:latin typeface="Arial" panose="020B0604020202020204" pitchFamily="34" charset="0"/>
              </a:rPr>
              <a:t>Repeatability tends to increase linearly with trigger force and stylus length.</a:t>
            </a:r>
          </a:p>
          <a:p>
            <a:pPr>
              <a:spcBef>
                <a:spcPts val="500"/>
              </a:spcBef>
              <a:spcAft>
                <a:spcPts val="500"/>
              </a:spcAft>
            </a:pPr>
            <a:r>
              <a:rPr lang="en-GB" altLang="en-US" sz="1200" dirty="0" smtClean="0">
                <a:latin typeface="Arial" panose="020B0604020202020204" pitchFamily="34" charset="0"/>
              </a:rPr>
              <a:t>Whilst repeatability is a random phenomenon, hysteresis is a systematic variation that depends on the previous measurement activity.  As the probe reseats, its resting position depends on the direction in which it was deflected - the mechanism ‘favours’ the direction in which it was last triggered.  This means that another trigger in the same direction will require a little less force than one in a different direction.  This effect is superimposed on top of the predictable pre-</a:t>
            </a:r>
            <a:r>
              <a:rPr lang="en-GB" altLang="en-US" sz="1200" dirty="0" err="1" smtClean="0">
                <a:latin typeface="Arial" panose="020B0604020202020204" pitchFamily="34" charset="0"/>
              </a:rPr>
              <a:t>travle</a:t>
            </a:r>
            <a:r>
              <a:rPr lang="en-GB" altLang="en-US" sz="1200" dirty="0" smtClean="0">
                <a:latin typeface="Arial" panose="020B0604020202020204" pitchFamily="34" charset="0"/>
              </a:rPr>
              <a:t> variation that arises due to the design of the mechanism.</a:t>
            </a:r>
          </a:p>
          <a:p>
            <a:pPr>
              <a:spcBef>
                <a:spcPts val="500"/>
              </a:spcBef>
              <a:spcAft>
                <a:spcPts val="500"/>
              </a:spcAft>
            </a:pPr>
            <a:r>
              <a:rPr lang="en-GB" altLang="en-US" sz="1200" dirty="0" smtClean="0">
                <a:latin typeface="Arial" panose="020B0604020202020204" pitchFamily="34" charset="0"/>
              </a:rPr>
              <a:t>Hysteresis is at its highest when a trigger follows a measurement in the opposite direction.</a:t>
            </a:r>
          </a:p>
          <a:p>
            <a:pPr>
              <a:spcBef>
                <a:spcPts val="500"/>
              </a:spcBef>
              <a:spcAft>
                <a:spcPts val="500"/>
              </a:spcAft>
            </a:pPr>
            <a:r>
              <a:rPr lang="en-GB" altLang="en-US" sz="1200" dirty="0" smtClean="0">
                <a:latin typeface="Arial" panose="020B0604020202020204" pitchFamily="34" charset="0"/>
              </a:rPr>
              <a:t>In practice, hysteresis manifests itself as a very small measurement error. The amount of hysteresis for most probes tends to be significantly smaller than the repeatability.  The kinematic mechanism ensures a repeatable reseat position with very low hysteresis.</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18</a:t>
            </a:fld>
            <a:endParaRPr lang="en-GB"/>
          </a:p>
        </p:txBody>
      </p:sp>
    </p:spTree>
    <p:extLst>
      <p:ext uri="{BB962C8B-B14F-4D97-AF65-F5344CB8AC3E}">
        <p14:creationId xmlns:p14="http://schemas.microsoft.com/office/powerpoint/2010/main" val="721944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sz="1200" dirty="0" smtClean="0">
                <a:latin typeface="Arial" panose="020B0604020202020204" pitchFamily="34" charset="0"/>
              </a:rPr>
              <a:t>Two factors are vital when selecting in trigger probe:</a:t>
            </a:r>
          </a:p>
          <a:p>
            <a:pPr>
              <a:spcBef>
                <a:spcPts val="500"/>
              </a:spcBef>
              <a:spcAft>
                <a:spcPts val="500"/>
              </a:spcAft>
            </a:pPr>
            <a:r>
              <a:rPr lang="en-GB" altLang="en-US" sz="1200" b="1" dirty="0" smtClean="0">
                <a:latin typeface="Arial" panose="020B0604020202020204" pitchFamily="34" charset="0"/>
              </a:rPr>
              <a:t>Repeatability</a:t>
            </a:r>
            <a:r>
              <a:rPr lang="en-GB" altLang="en-US" sz="1200" dirty="0" smtClean="0">
                <a:latin typeface="Arial" panose="020B0604020202020204" pitchFamily="34" charset="0"/>
              </a:rPr>
              <a:t> is the ultimate limit for measurement performance.</a:t>
            </a:r>
          </a:p>
          <a:p>
            <a:pPr>
              <a:spcBef>
                <a:spcPts val="500"/>
              </a:spcBef>
              <a:spcAft>
                <a:spcPts val="500"/>
              </a:spcAft>
            </a:pPr>
            <a:r>
              <a:rPr lang="en-GB" altLang="en-US" sz="1200" b="1" dirty="0" smtClean="0">
                <a:latin typeface="Arial" panose="020B0604020202020204" pitchFamily="34" charset="0"/>
              </a:rPr>
              <a:t>Pre-travel variation</a:t>
            </a:r>
            <a:r>
              <a:rPr lang="en-GB" altLang="en-US" sz="1200" dirty="0" smtClean="0">
                <a:latin typeface="Arial" panose="020B0604020202020204" pitchFamily="34" charset="0"/>
              </a:rPr>
              <a:t> can be compensated, but low PTV is good for measurement of complex parts.  PTV increases exponentially with stylus length, so good performance with long styli demands a probe with consistent pre-travel.</a:t>
            </a:r>
          </a:p>
          <a:p>
            <a:pPr>
              <a:spcBef>
                <a:spcPts val="500"/>
              </a:spcBef>
              <a:spcAft>
                <a:spcPts val="500"/>
              </a:spcAft>
            </a:pPr>
            <a:r>
              <a:rPr lang="en-GB" altLang="en-US" sz="1200" b="1" dirty="0" smtClean="0">
                <a:latin typeface="Arial" panose="020B0604020202020204" pitchFamily="34" charset="0"/>
              </a:rPr>
              <a:t>Hysteresis</a:t>
            </a:r>
            <a:r>
              <a:rPr lang="en-GB" altLang="en-US" sz="1200" dirty="0" smtClean="0">
                <a:latin typeface="Arial" panose="020B0604020202020204" pitchFamily="34" charset="0"/>
              </a:rPr>
              <a:t> manifests itself as a small measurement error and is generally a far smaller value than the other factors.  Kinematic stylus seats ensure low hysteresis.</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19</a:t>
            </a:fld>
            <a:endParaRPr lang="en-GB"/>
          </a:p>
        </p:txBody>
      </p:sp>
    </p:spTree>
    <p:extLst>
      <p:ext uri="{BB962C8B-B14F-4D97-AF65-F5344CB8AC3E}">
        <p14:creationId xmlns:p14="http://schemas.microsoft.com/office/powerpoint/2010/main" val="180999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All Renishaw probes use a kinematic mechanism to retain the stylus and to provide overtravel.  However, the method of trigger sensing varies from model to model.</a:t>
            </a:r>
          </a:p>
          <a:p>
            <a:pPr marL="114300" indent="-114300">
              <a:spcBef>
                <a:spcPts val="500"/>
              </a:spcBef>
              <a:spcAft>
                <a:spcPts val="500"/>
              </a:spcAft>
            </a:pPr>
            <a:r>
              <a:rPr lang="en-GB" altLang="en-US" dirty="0">
                <a:latin typeface="Arial" panose="020B0604020202020204" pitchFamily="34" charset="0"/>
              </a:rPr>
              <a:t>Three main sensing technologies:</a:t>
            </a:r>
          </a:p>
          <a:p>
            <a:pPr marL="114300" indent="-114300">
              <a:spcBef>
                <a:spcPts val="500"/>
              </a:spcBef>
              <a:spcAft>
                <a:spcPts val="500"/>
              </a:spcAft>
              <a:buFontTx/>
              <a:buChar char="•"/>
            </a:pPr>
            <a:r>
              <a:rPr lang="en-GB" altLang="en-US" b="1" dirty="0">
                <a:latin typeface="Arial" panose="020B0604020202020204" pitchFamily="34" charset="0"/>
              </a:rPr>
              <a:t>Resistive</a:t>
            </a:r>
            <a:r>
              <a:rPr lang="en-GB" altLang="en-US" dirty="0">
                <a:latin typeface="Arial" panose="020B0604020202020204" pitchFamily="34" charset="0"/>
              </a:rPr>
              <a:t> - the original design of touch-trigger probe, in which a kinematic mechanism also provides the trigger sensing.  These probes are simple, cost-effective, very compact and rugged.</a:t>
            </a:r>
          </a:p>
          <a:p>
            <a:pPr marL="114300" indent="-114300">
              <a:spcBef>
                <a:spcPts val="500"/>
              </a:spcBef>
              <a:spcAft>
                <a:spcPts val="500"/>
              </a:spcAft>
              <a:buFontTx/>
              <a:buChar char="•"/>
            </a:pPr>
            <a:r>
              <a:rPr lang="en-GB" altLang="en-US" b="1" dirty="0">
                <a:latin typeface="Arial" panose="020B0604020202020204" pitchFamily="34" charset="0"/>
              </a:rPr>
              <a:t>Strain-gauge</a:t>
            </a:r>
            <a:r>
              <a:rPr lang="en-GB" altLang="en-US" dirty="0">
                <a:latin typeface="Arial" panose="020B0604020202020204" pitchFamily="34" charset="0"/>
              </a:rPr>
              <a:t> - silicon gauges measure the contact force and trigger once a threshold is breached.  This provides a consistent and highly repeatable trigger characteristic, eliminating the ‘lobing’ effects of resistive probes.  Solid-state switching is inherently more reliable than electro-mechanical switching, mean that strain-gauge probes have much longer operational lives</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a:t>
            </a:fld>
            <a:endParaRPr lang="en-GB"/>
          </a:p>
        </p:txBody>
      </p:sp>
    </p:spTree>
    <p:extLst>
      <p:ext uri="{BB962C8B-B14F-4D97-AF65-F5344CB8AC3E}">
        <p14:creationId xmlns:p14="http://schemas.microsoft.com/office/powerpoint/2010/main" val="165386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latin typeface="Arial" panose="020B0604020202020204" pitchFamily="34" charset="0"/>
              </a:rPr>
              <a:t>The kinematic resistive probe mechanism has already been examined in some detail.  It is a simple and robust mechanism, that uses electro-mechanical contacts to affect switching.</a:t>
            </a:r>
          </a:p>
          <a:p>
            <a:r>
              <a:rPr lang="en-GB" altLang="en-US" sz="1200" dirty="0" smtClean="0">
                <a:latin typeface="Arial" panose="020B0604020202020204" pitchFamily="34" charset="0"/>
              </a:rPr>
              <a:t>A consequence of the triangular arrangement of contacts is significant pre-travel variation.</a:t>
            </a:r>
          </a:p>
          <a:p>
            <a:r>
              <a:rPr lang="en-GB" altLang="en-US" sz="1200" dirty="0" smtClean="0">
                <a:latin typeface="Arial" panose="020B0604020202020204" pitchFamily="34" charset="0"/>
              </a:rPr>
              <a:t>Although trigger forces can be low, these tend to be higher than for strain and shock sensing probes.</a:t>
            </a:r>
          </a:p>
          <a:p>
            <a:r>
              <a:rPr lang="en-GB" altLang="en-US" sz="1200" dirty="0" smtClean="0">
                <a:latin typeface="Arial" panose="020B0604020202020204" pitchFamily="34" charset="0"/>
              </a:rPr>
              <a:t>These two factors - PTV and higher contact forces - result in limited performance with long styli.</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20</a:t>
            </a:fld>
            <a:endParaRPr lang="en-GB"/>
          </a:p>
        </p:txBody>
      </p:sp>
    </p:spTree>
    <p:extLst>
      <p:ext uri="{BB962C8B-B14F-4D97-AF65-F5344CB8AC3E}">
        <p14:creationId xmlns:p14="http://schemas.microsoft.com/office/powerpoint/2010/main" val="299090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a:r>
              <a:rPr lang="en-GB" altLang="en-US" sz="1200" dirty="0" smtClean="0">
                <a:latin typeface="Arial" panose="020B0604020202020204" pitchFamily="34" charset="0"/>
              </a:rPr>
              <a:t>Qualities of kinematic resistive probes:</a:t>
            </a:r>
          </a:p>
          <a:p>
            <a:pPr marL="114300" indent="-114300">
              <a:buFontTx/>
              <a:buChar char="•"/>
            </a:pPr>
            <a:r>
              <a:rPr lang="en-GB" altLang="en-US" sz="1200" b="1" dirty="0" smtClean="0">
                <a:latin typeface="Arial" panose="020B0604020202020204" pitchFamily="34" charset="0"/>
              </a:rPr>
              <a:t>Robust</a:t>
            </a:r>
            <a:r>
              <a:rPr lang="en-GB" altLang="en-US" sz="1200" dirty="0" smtClean="0">
                <a:latin typeface="Arial" panose="020B0604020202020204" pitchFamily="34" charset="0"/>
              </a:rPr>
              <a:t>- the kinematic mechanism is simple and rugged, able to cope with shock and vibration.</a:t>
            </a:r>
          </a:p>
          <a:p>
            <a:pPr marL="114300" indent="-114300">
              <a:buFontTx/>
              <a:buChar char="•"/>
            </a:pPr>
            <a:r>
              <a:rPr lang="en-GB" altLang="en-US" sz="1200" b="1" dirty="0" smtClean="0">
                <a:latin typeface="Arial" panose="020B0604020202020204" pitchFamily="34" charset="0"/>
              </a:rPr>
              <a:t>Compact</a:t>
            </a:r>
            <a:r>
              <a:rPr lang="en-GB" altLang="en-US" sz="1200" dirty="0" smtClean="0">
                <a:latin typeface="Arial" panose="020B0604020202020204" pitchFamily="34" charset="0"/>
              </a:rPr>
              <a:t> - small and lightweight probes can be mounted on articulating heads for flexible reorientation, and on long extensions (up to 750 mm), enabling access to deep features.</a:t>
            </a:r>
          </a:p>
          <a:p>
            <a:pPr marL="114300" indent="-114300">
              <a:buFontTx/>
              <a:buChar char="•"/>
            </a:pPr>
            <a:r>
              <a:rPr lang="en-GB" altLang="en-US" sz="1200" b="1" dirty="0" smtClean="0">
                <a:latin typeface="Arial" panose="020B0604020202020204" pitchFamily="34" charset="0"/>
              </a:rPr>
              <a:t>Repeatability</a:t>
            </a:r>
            <a:r>
              <a:rPr lang="en-GB" altLang="en-US" sz="1200" dirty="0" smtClean="0">
                <a:latin typeface="Arial" panose="020B0604020202020204" pitchFamily="34" charset="0"/>
              </a:rPr>
              <a:t> - good mechanical and electrical repeatability is achieved, although repeatability spans are related to the square of stylus length.  This means that performance on the smaller trigger probes is compromised with longer styli.  However, excellent part access can still be achieved through mounting on extension bars, thus limiting the need for long styli.</a:t>
            </a:r>
          </a:p>
          <a:p>
            <a:pPr marL="114300" indent="-114300">
              <a:buFontTx/>
              <a:buChar char="•"/>
            </a:pPr>
            <a:r>
              <a:rPr lang="en-GB" altLang="en-US" sz="1200" b="1" dirty="0" smtClean="0">
                <a:latin typeface="Arial" panose="020B0604020202020204" pitchFamily="34" charset="0"/>
              </a:rPr>
              <a:t>Universal fitment</a:t>
            </a:r>
            <a:r>
              <a:rPr lang="en-GB" altLang="en-US" sz="1200" dirty="0" smtClean="0">
                <a:latin typeface="Arial" panose="020B0604020202020204" pitchFamily="34" charset="0"/>
              </a:rPr>
              <a:t> - a well established technology, with simple mechanical and electrical installation.  Power and signals are carried on just two wires.</a:t>
            </a:r>
          </a:p>
          <a:p>
            <a:pPr marL="114300" indent="-114300">
              <a:buFontTx/>
              <a:buChar char="•"/>
            </a:pPr>
            <a:r>
              <a:rPr lang="en-GB" altLang="en-US" sz="1200" b="1" dirty="0" smtClean="0">
                <a:latin typeface="Arial" panose="020B0604020202020204" pitchFamily="34" charset="0"/>
              </a:rPr>
              <a:t>Cost-effective</a:t>
            </a:r>
            <a:r>
              <a:rPr lang="en-GB" altLang="en-US" sz="1200" dirty="0" smtClean="0">
                <a:latin typeface="Arial" panose="020B0604020202020204" pitchFamily="34" charset="0"/>
              </a:rPr>
              <a:t> - resistive probes feature the simplest technology and are therefore affordable, with low running and replacement costs.</a:t>
            </a:r>
          </a:p>
          <a:p>
            <a:pPr marL="114300" indent="-114300">
              <a:buFontTx/>
              <a:buChar char="•"/>
            </a:pPr>
            <a:r>
              <a:rPr lang="en-GB" altLang="en-US" sz="1200" b="1" dirty="0" smtClean="0">
                <a:latin typeface="Arial" panose="020B0604020202020204" pitchFamily="34" charset="0"/>
              </a:rPr>
              <a:t>Operating life</a:t>
            </a:r>
            <a:r>
              <a:rPr lang="en-GB" altLang="en-US" sz="1200" dirty="0" smtClean="0">
                <a:latin typeface="Arial" panose="020B0604020202020204" pitchFamily="34" charset="0"/>
              </a:rPr>
              <a:t> - the electro-mechanical switch does suffer from wear over time, thus limiting the life of this type of probe.  Kinematic resistive probes are therefore not well suited to very high intensity probing applications like ‘peck’ or ‘stitch’ digitising.  Such applications are better served by scanning probes or strain gauge touch-trigger sensors.</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21</a:t>
            </a:fld>
            <a:endParaRPr lang="en-GB"/>
          </a:p>
        </p:txBody>
      </p:sp>
    </p:spTree>
    <p:extLst>
      <p:ext uri="{BB962C8B-B14F-4D97-AF65-F5344CB8AC3E}">
        <p14:creationId xmlns:p14="http://schemas.microsoft.com/office/powerpoint/2010/main" val="1510531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a:r>
              <a:rPr lang="en-GB" altLang="en-US" sz="1200" b="1" dirty="0" smtClean="0">
                <a:latin typeface="Arial" panose="020B0604020202020204" pitchFamily="34" charset="0"/>
              </a:rPr>
              <a:t>The new industry standard</a:t>
            </a:r>
            <a:endParaRPr lang="en-GB" altLang="en-US" sz="1200" dirty="0" smtClean="0">
              <a:latin typeface="Arial" panose="020B0604020202020204" pitchFamily="34" charset="0"/>
            </a:endParaRPr>
          </a:p>
          <a:p>
            <a:pPr marL="114300" indent="-114300"/>
            <a:r>
              <a:rPr lang="en-GB" altLang="en-US" sz="1200" dirty="0" smtClean="0">
                <a:latin typeface="Arial" panose="020B0604020202020204" pitchFamily="34" charset="0"/>
              </a:rPr>
              <a:t>The TP20 directly replaces the TP2, the previous industry standard touch-trigger probe.  The TP20 is fit, form and function compatible, making upgrades simple.</a:t>
            </a:r>
          </a:p>
          <a:p>
            <a:pPr marL="114300" indent="-114300"/>
            <a:r>
              <a:rPr lang="en-GB" altLang="en-US" sz="1200" dirty="0" smtClean="0">
                <a:latin typeface="Arial" panose="020B0604020202020204" pitchFamily="34" charset="0"/>
              </a:rPr>
              <a:t>Comparison with TP2:</a:t>
            </a:r>
          </a:p>
          <a:p>
            <a:pPr marL="114300" indent="-114300">
              <a:buFontTx/>
              <a:buChar char="•"/>
            </a:pPr>
            <a:r>
              <a:rPr lang="en-GB" altLang="en-US" sz="1200" dirty="0" smtClean="0">
                <a:latin typeface="Arial" panose="020B0604020202020204" pitchFamily="34" charset="0"/>
              </a:rPr>
              <a:t>Same length (37 mm) and diameter (13.2 mm)</a:t>
            </a:r>
          </a:p>
          <a:p>
            <a:pPr marL="114300" indent="-114300">
              <a:buFontTx/>
              <a:buChar char="•"/>
            </a:pPr>
            <a:r>
              <a:rPr lang="en-GB" altLang="en-US" sz="1200" dirty="0" smtClean="0">
                <a:latin typeface="Arial" panose="020B0604020202020204" pitchFamily="34" charset="0"/>
              </a:rPr>
              <a:t>TP20 has a wider trigger force range (0.055 N to 0.35 N) to allow for longer styli and probing of soft materials</a:t>
            </a:r>
          </a:p>
          <a:p>
            <a:pPr marL="114300" indent="-114300">
              <a:buFontTx/>
              <a:buChar char="•"/>
            </a:pPr>
            <a:r>
              <a:rPr lang="en-GB" altLang="en-US" sz="1200" dirty="0" smtClean="0">
                <a:latin typeface="Arial" panose="020B0604020202020204" pitchFamily="34" charset="0"/>
              </a:rPr>
              <a:t>Same stylus attachment (M2)</a:t>
            </a:r>
          </a:p>
          <a:p>
            <a:pPr marL="114300" indent="-114300">
              <a:buFontTx/>
              <a:buChar char="•"/>
            </a:pPr>
            <a:r>
              <a:rPr lang="en-GB" altLang="en-US" sz="1200" dirty="0" smtClean="0">
                <a:latin typeface="Arial" panose="020B0604020202020204" pitchFamily="34" charset="0"/>
              </a:rPr>
              <a:t>Same probe mount (M8)</a:t>
            </a:r>
          </a:p>
          <a:p>
            <a:pPr marL="114300" indent="-114300"/>
            <a:endParaRPr lang="en-GB" altLang="en-US" sz="1200" dirty="0" smtClean="0">
              <a:latin typeface="Arial" panose="020B0604020202020204" pitchFamily="34" charset="0"/>
            </a:endParaRPr>
          </a:p>
          <a:p>
            <a:pPr marL="114300" indent="-114300"/>
            <a:r>
              <a:rPr lang="en-GB" altLang="en-US" sz="1200" dirty="0" smtClean="0">
                <a:latin typeface="Arial" panose="020B0604020202020204" pitchFamily="34" charset="0"/>
              </a:rPr>
              <a:t>The principal advantage of TP20 is </a:t>
            </a:r>
            <a:r>
              <a:rPr lang="en-GB" altLang="en-US" sz="1200" b="1" dirty="0" smtClean="0">
                <a:latin typeface="Arial" panose="020B0604020202020204" pitchFamily="34" charset="0"/>
              </a:rPr>
              <a:t>repeatable stylus changing</a:t>
            </a:r>
            <a:r>
              <a:rPr lang="en-GB" altLang="en-US" sz="1200" dirty="0" smtClean="0">
                <a:latin typeface="Arial" panose="020B0604020202020204" pitchFamily="34" charset="0"/>
              </a:rPr>
              <a:t>, which broadens the range of measurement applications that can be supported by such a compact probe.</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22</a:t>
            </a:fld>
            <a:endParaRPr lang="en-GB"/>
          </a:p>
        </p:txBody>
      </p:sp>
    </p:spTree>
    <p:extLst>
      <p:ext uri="{BB962C8B-B14F-4D97-AF65-F5344CB8AC3E}">
        <p14:creationId xmlns:p14="http://schemas.microsoft.com/office/powerpoint/2010/main" val="818304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1" dirty="0" smtClean="0">
                <a:latin typeface="Arial" panose="020B0604020202020204" pitchFamily="34" charset="0"/>
              </a:rPr>
              <a:t>Stylus changing benefits</a:t>
            </a:r>
            <a:endParaRPr lang="en-GB" altLang="en-US" sz="1200" dirty="0" smtClean="0">
              <a:latin typeface="Arial" panose="020B0604020202020204" pitchFamily="34" charset="0"/>
            </a:endParaRPr>
          </a:p>
          <a:p>
            <a:r>
              <a:rPr lang="en-GB" altLang="en-US" sz="1200" dirty="0" smtClean="0">
                <a:latin typeface="Arial" panose="020B0604020202020204" pitchFamily="34" charset="0"/>
              </a:rPr>
              <a:t>On complex parts, different styli are often needed to inspect specific features.  Stylus changing using magnetic modules can be done in seconds, whilst a manual change can take minutes.  There is then the further advantage that the new TP20 stylus need not be qualified if it has already been </a:t>
            </a:r>
            <a:r>
              <a:rPr lang="en-GB" altLang="en-US" sz="1200" dirty="0" err="1" smtClean="0">
                <a:latin typeface="Arial" panose="020B0604020202020204" pitchFamily="34" charset="0"/>
              </a:rPr>
              <a:t>datumed</a:t>
            </a:r>
            <a:r>
              <a:rPr lang="en-GB" altLang="en-US" sz="1200" dirty="0" smtClean="0">
                <a:latin typeface="Arial" panose="020B0604020202020204" pitchFamily="34" charset="0"/>
              </a:rPr>
              <a:t>.  This greatly reduces measurement cycle times on complex parts.</a:t>
            </a:r>
          </a:p>
          <a:p>
            <a:endParaRPr lang="en-GB" altLang="en-US" sz="1200" dirty="0" smtClean="0">
              <a:latin typeface="Arial" panose="020B0604020202020204" pitchFamily="34" charset="0"/>
            </a:endParaRPr>
          </a:p>
          <a:p>
            <a:r>
              <a:rPr lang="en-GB" altLang="en-US" sz="1200" b="1" dirty="0" smtClean="0">
                <a:latin typeface="Arial" panose="020B0604020202020204" pitchFamily="34" charset="0"/>
              </a:rPr>
              <a:t>Stylus modules</a:t>
            </a:r>
            <a:endParaRPr lang="en-GB" altLang="en-US" sz="1200" dirty="0" smtClean="0">
              <a:latin typeface="Arial" panose="020B0604020202020204" pitchFamily="34" charset="0"/>
            </a:endParaRPr>
          </a:p>
          <a:p>
            <a:r>
              <a:rPr lang="en-GB" altLang="en-US" sz="1200" dirty="0" smtClean="0">
                <a:latin typeface="Arial" panose="020B0604020202020204" pitchFamily="34" charset="0"/>
              </a:rPr>
              <a:t>7 different modules mean that you can always select the best one for each measurement task, resulting in better measurement accuracy.</a:t>
            </a:r>
          </a:p>
          <a:p>
            <a:endParaRPr lang="en-GB" altLang="en-US" sz="1200" dirty="0" smtClean="0">
              <a:latin typeface="Arial" panose="020B0604020202020204" pitchFamily="34" charset="0"/>
            </a:endParaRPr>
          </a:p>
          <a:p>
            <a:r>
              <a:rPr lang="en-GB" altLang="en-US" sz="1200" b="1" dirty="0" smtClean="0">
                <a:latin typeface="Arial" panose="020B0604020202020204" pitchFamily="34" charset="0"/>
              </a:rPr>
              <a:t>Upgrades</a:t>
            </a:r>
            <a:endParaRPr lang="en-GB" altLang="en-US" sz="1200" dirty="0" smtClean="0">
              <a:latin typeface="Arial" panose="020B0604020202020204" pitchFamily="34" charset="0"/>
            </a:endParaRPr>
          </a:p>
          <a:p>
            <a:r>
              <a:rPr lang="en-GB" altLang="en-US" sz="1200" dirty="0" smtClean="0">
                <a:latin typeface="Arial" panose="020B0604020202020204" pitchFamily="34" charset="0"/>
              </a:rPr>
              <a:t>If you currently use a TP2, you can use a TP20 immediately.  Full compatibility with existing installations means that you can use existing inspection programmes at once.</a:t>
            </a:r>
          </a:p>
          <a:p>
            <a:endParaRPr lang="en-GB" altLang="en-US" sz="1200" dirty="0" smtClean="0">
              <a:latin typeface="Arial" panose="020B0604020202020204" pitchFamily="34" charset="0"/>
            </a:endParaRPr>
          </a:p>
          <a:p>
            <a:r>
              <a:rPr lang="en-GB" altLang="en-US" sz="1200" b="1" dirty="0" smtClean="0">
                <a:latin typeface="Arial" panose="020B0604020202020204" pitchFamily="34" charset="0"/>
              </a:rPr>
              <a:t>Flexibility</a:t>
            </a:r>
            <a:endParaRPr lang="en-GB" altLang="en-US" sz="1200" dirty="0" smtClean="0">
              <a:latin typeface="Arial" panose="020B0604020202020204" pitchFamily="34" charset="0"/>
            </a:endParaRPr>
          </a:p>
          <a:p>
            <a:r>
              <a:rPr lang="en-GB" altLang="en-US" sz="1200" dirty="0" smtClean="0">
                <a:latin typeface="Arial" panose="020B0604020202020204" pitchFamily="34" charset="0"/>
              </a:rPr>
              <a:t>Stylus changing brings no loss of measurement performance - only increased flexibility.  The TP20 can measure deeper features than a TP2, or softer materials, or undercuts that require 6-way capability.</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23</a:t>
            </a:fld>
            <a:endParaRPr lang="en-GB"/>
          </a:p>
        </p:txBody>
      </p:sp>
    </p:spTree>
    <p:extLst>
      <p:ext uri="{BB962C8B-B14F-4D97-AF65-F5344CB8AC3E}">
        <p14:creationId xmlns:p14="http://schemas.microsoft.com/office/powerpoint/2010/main" val="4437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1" dirty="0" smtClean="0">
                <a:latin typeface="Arial" panose="020B0604020202020204" pitchFamily="34" charset="0"/>
              </a:rPr>
              <a:t>Stylus module changing</a:t>
            </a:r>
            <a:endParaRPr lang="en-GB" altLang="en-US" sz="1200" dirty="0" smtClean="0">
              <a:latin typeface="Arial" panose="020B0604020202020204" pitchFamily="34" charset="0"/>
            </a:endParaRPr>
          </a:p>
          <a:p>
            <a:r>
              <a:rPr lang="en-GB" altLang="en-US" sz="1200" dirty="0" smtClean="0">
                <a:latin typeface="Arial" panose="020B0604020202020204" pitchFamily="34" charset="0"/>
              </a:rPr>
              <a:t>A range of modules, each with a fixed trigger force, can support a wide range of styli and extensions.  A fixed spring force means that, unlike the TP2, you do not need to adjust the force to suit the application (thus voiding your previous stylus qualification results).  Your results will be more repeatable, and cycle times will be shorter.</a:t>
            </a:r>
          </a:p>
          <a:p>
            <a:endParaRPr lang="en-GB" altLang="en-US" sz="1200" dirty="0" smtClean="0">
              <a:latin typeface="Arial" panose="020B0604020202020204" pitchFamily="34" charset="0"/>
            </a:endParaRPr>
          </a:p>
          <a:p>
            <a:r>
              <a:rPr lang="en-GB" altLang="en-US" sz="1200" dirty="0" smtClean="0">
                <a:latin typeface="Arial" panose="020B0604020202020204" pitchFamily="34" charset="0"/>
              </a:rPr>
              <a:t>The probe body contains a magnet which retains the stylus module against a set of kinematic contacts.  This ensures repeatability, whilst allowing the stylus to detach in the event of a crash.</a:t>
            </a:r>
          </a:p>
          <a:p>
            <a:endParaRPr lang="en-GB" altLang="en-US" sz="1200" dirty="0" smtClean="0">
              <a:latin typeface="Arial" panose="020B0604020202020204" pitchFamily="34" charset="0"/>
            </a:endParaRPr>
          </a:p>
          <a:p>
            <a:r>
              <a:rPr lang="en-GB" altLang="en-US" sz="1200" dirty="0" smtClean="0">
                <a:latin typeface="Arial" panose="020B0604020202020204" pitchFamily="34" charset="0"/>
              </a:rPr>
              <a:t>The low force TP20 stylus module provides a lower trigger force than a TP2 with its spring rate set at the minimum end of its range.</a:t>
            </a:r>
          </a:p>
          <a:p>
            <a:endParaRPr lang="en-GB" altLang="en-US" sz="1200" dirty="0" smtClean="0">
              <a:latin typeface="Arial" panose="020B0604020202020204" pitchFamily="34" charset="0"/>
            </a:endParaRPr>
          </a:p>
          <a:p>
            <a:r>
              <a:rPr lang="en-GB" altLang="en-US" sz="1200" dirty="0" smtClean="0">
                <a:latin typeface="Arial" panose="020B0604020202020204" pitchFamily="34" charset="0"/>
              </a:rPr>
              <a:t>The extended force module provides a higher spring rate than the maximum TP2 value, enabling it to carry heavier styli.</a:t>
            </a:r>
          </a:p>
          <a:p>
            <a:endParaRPr lang="en-GB" altLang="en-US" sz="1200" dirty="0" smtClean="0">
              <a:latin typeface="Arial" panose="020B0604020202020204" pitchFamily="34" charset="0"/>
            </a:endParaRPr>
          </a:p>
          <a:p>
            <a:r>
              <a:rPr lang="en-GB" altLang="en-US" sz="1200" dirty="0" smtClean="0">
                <a:latin typeface="Arial" panose="020B0604020202020204" pitchFamily="34" charset="0"/>
              </a:rPr>
              <a:t>A 6-way TP20 module replaces the discontinued TP2-6W probe, and is suited to measurement of grooves and undercuts.</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24</a:t>
            </a:fld>
            <a:endParaRPr lang="en-GB"/>
          </a:p>
        </p:txBody>
      </p:sp>
    </p:spTree>
    <p:extLst>
      <p:ext uri="{BB962C8B-B14F-4D97-AF65-F5344CB8AC3E}">
        <p14:creationId xmlns:p14="http://schemas.microsoft.com/office/powerpoint/2010/main" val="3844186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1" dirty="0" smtClean="0">
                <a:latin typeface="Arial" panose="020B0604020202020204" pitchFamily="34" charset="0"/>
              </a:rPr>
              <a:t>Stylus modules</a:t>
            </a:r>
            <a:endParaRPr lang="en-GB" altLang="en-US" sz="1200" dirty="0" smtClean="0">
              <a:latin typeface="Arial" panose="020B0604020202020204" pitchFamily="34" charset="0"/>
            </a:endParaRPr>
          </a:p>
          <a:p>
            <a:r>
              <a:rPr lang="en-GB" altLang="en-US" sz="1200" dirty="0" smtClean="0">
                <a:latin typeface="Arial" panose="020B0604020202020204" pitchFamily="34" charset="0"/>
              </a:rPr>
              <a:t>The range of modules also allows a greater reach into deep features - up to 125 mm with the EM2 standard force module.  </a:t>
            </a:r>
          </a:p>
          <a:p>
            <a:endParaRPr lang="en-GB" altLang="en-US" sz="1200" dirty="0" smtClean="0">
              <a:latin typeface="Arial" panose="020B0604020202020204" pitchFamily="34" charset="0"/>
            </a:endParaRPr>
          </a:p>
          <a:p>
            <a:r>
              <a:rPr lang="en-GB" altLang="en-US" sz="1200" dirty="0" smtClean="0">
                <a:latin typeface="Arial" panose="020B0604020202020204" pitchFamily="34" charset="0"/>
              </a:rPr>
              <a:t>The extension modules allow the probe sensor to be positioned closer to the workpiece, improving the measurement performance compared to a conventional probe with a longer stylus.</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25</a:t>
            </a:fld>
            <a:endParaRPr lang="en-GB"/>
          </a:p>
        </p:txBody>
      </p:sp>
    </p:spTree>
    <p:extLst>
      <p:ext uri="{BB962C8B-B14F-4D97-AF65-F5344CB8AC3E}">
        <p14:creationId xmlns:p14="http://schemas.microsoft.com/office/powerpoint/2010/main" val="25017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1" dirty="0" smtClean="0">
                <a:latin typeface="Arial" panose="020B0604020202020204" pitchFamily="34" charset="0"/>
              </a:rPr>
              <a:t>Strain gauge technology</a:t>
            </a:r>
            <a:endParaRPr lang="en-GB" altLang="en-US" sz="1200" dirty="0" smtClean="0">
              <a:latin typeface="Arial" panose="020B0604020202020204" pitchFamily="34" charset="0"/>
            </a:endParaRPr>
          </a:p>
          <a:p>
            <a:r>
              <a:rPr lang="en-GB" altLang="en-US" sz="1200" dirty="0" smtClean="0">
                <a:latin typeface="Arial" panose="020B0604020202020204" pitchFamily="34" charset="0"/>
              </a:rPr>
              <a:t>Strain gauge probes use a different sensing technology to resistive probes, whilst still using the kinematic mechanism to mechanically retain the stylus and to provide overtravel.  Inside the probe sensor are micro silicon strain gauges that sense the contact force in three directions.  The outputs from these three gauges are combined by electronics in the probe, which look for the total force vector to exceed a threshold value.  When this threshold is reached, a trigger signal is generated.</a:t>
            </a:r>
          </a:p>
          <a:p>
            <a:endParaRPr lang="en-GB" altLang="en-US" sz="1200" dirty="0" smtClean="0">
              <a:latin typeface="Arial" panose="020B0604020202020204" pitchFamily="34" charset="0"/>
            </a:endParaRPr>
          </a:p>
          <a:p>
            <a:r>
              <a:rPr lang="en-GB" altLang="en-US" sz="1200" dirty="0" smtClean="0">
                <a:latin typeface="Arial" panose="020B0604020202020204" pitchFamily="34" charset="0"/>
              </a:rPr>
              <a:t>Strain gauge probes trigger at a much lower force than resistive probes, meaning that there is less stylus bending or pre-travel.  Because they measure the force vector in all three axes at once and combine the results, strain gauge probes are much better suited than resistive sensors to measuring surfaces at compound angles.  Unlike resistive probes, they have a consistent trigger force in all directions (resistive probes tend to have much higher trigger forces in Z than in the XY plane).</a:t>
            </a:r>
          </a:p>
          <a:p>
            <a:endParaRPr lang="en-GB" altLang="en-US" sz="1200" dirty="0" smtClean="0">
              <a:latin typeface="Arial" panose="020B0604020202020204" pitchFamily="34" charset="0"/>
            </a:endParaRPr>
          </a:p>
          <a:p>
            <a:r>
              <a:rPr lang="en-GB" altLang="en-US" sz="1200" dirty="0" smtClean="0">
                <a:latin typeface="Arial" panose="020B0604020202020204" pitchFamily="34" charset="0"/>
              </a:rPr>
              <a:t>The signal processing electronics are contained within the probe body, with a trigger signal generated to latch the machine position.  Due to the high sensitivity of the sensor, filtering must be applied to the output to prevent machine vibrations causing the probe to trigger when it is not in contact with the part.  This filtering introduces a small, fixed delay in the trigger signal whilst the circuit checks to see if the contact is real rather than a transient shock.  This delay, typically a few milliseconds, is highly repeatable, ensuring that measurement repeatability is maintained.  It is important that the probing speed is constant since the machine motion during the sensing delay forms part of the probe’s trigger characteristic.</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26</a:t>
            </a:fld>
            <a:endParaRPr lang="en-GB"/>
          </a:p>
        </p:txBody>
      </p:sp>
    </p:spTree>
    <p:extLst>
      <p:ext uri="{BB962C8B-B14F-4D97-AF65-F5344CB8AC3E}">
        <p14:creationId xmlns:p14="http://schemas.microsoft.com/office/powerpoint/2010/main" val="3729777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sz="1200" dirty="0" smtClean="0">
                <a:latin typeface="Arial" panose="020B0604020202020204" pitchFamily="34" charset="0"/>
              </a:rPr>
              <a:t>The diagram shows how the strain gauges are mounted above the kinematics, which are still used to provide overtravel and mechanical repeatability for the stylus.</a:t>
            </a:r>
          </a:p>
          <a:p>
            <a:pPr>
              <a:spcBef>
                <a:spcPts val="500"/>
              </a:spcBef>
              <a:spcAft>
                <a:spcPts val="500"/>
              </a:spcAft>
            </a:pPr>
            <a:r>
              <a:rPr lang="en-GB" altLang="en-US" sz="1200" dirty="0" smtClean="0">
                <a:latin typeface="Arial" panose="020B0604020202020204" pitchFamily="34" charset="0"/>
              </a:rPr>
              <a:t>The strain gauges are aligned to directly sense force in any direction that the stylus makes contact.  The gauges are mounted on thin webs of the probe structure to allow them to sense the strains.  A fourth gauge is used as a master to eliminate thermal drift from the three measuring gauges.</a:t>
            </a:r>
          </a:p>
          <a:p>
            <a:pPr>
              <a:spcBef>
                <a:spcPts val="500"/>
              </a:spcBef>
              <a:spcAft>
                <a:spcPts val="500"/>
              </a:spcAft>
            </a:pPr>
            <a:r>
              <a:rPr lang="en-GB" altLang="en-US" sz="1200" dirty="0" smtClean="0">
                <a:latin typeface="Arial" panose="020B0604020202020204" pitchFamily="34" charset="0"/>
              </a:rPr>
              <a:t>The strain gauges are very sensitive and can trigger at forces which do not unseat the kinematics.  At these forces, the kinematic mechanism is effectively solid.</a:t>
            </a:r>
          </a:p>
          <a:p>
            <a:pPr>
              <a:spcBef>
                <a:spcPts val="500"/>
              </a:spcBef>
              <a:spcAft>
                <a:spcPts val="500"/>
              </a:spcAft>
            </a:pPr>
            <a:r>
              <a:rPr lang="en-GB" altLang="en-US" sz="1200" dirty="0" smtClean="0">
                <a:latin typeface="Arial" panose="020B0604020202020204" pitchFamily="34" charset="0"/>
              </a:rPr>
              <a:t>A key advantage of strain-gauge sensing is the ability to combine the forces in each direction and trigger at a constant force, whichever direction the contact occurs.  This largely eliminates the pre-travel variation effects of resistive probes, since the triangular kinematics are not part of the trigger circuit.</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27</a:t>
            </a:fld>
            <a:endParaRPr lang="en-GB"/>
          </a:p>
        </p:txBody>
      </p:sp>
    </p:spTree>
    <p:extLst>
      <p:ext uri="{BB962C8B-B14F-4D97-AF65-F5344CB8AC3E}">
        <p14:creationId xmlns:p14="http://schemas.microsoft.com/office/powerpoint/2010/main" val="2108585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sz="1200" dirty="0" smtClean="0">
                <a:latin typeface="Arial" panose="020B0604020202020204" pitchFamily="34" charset="0"/>
              </a:rPr>
              <a:t>A key advantage of strain-gauge technology is the low and uniform pre-travel in all probing directions.  Strain-gauge sensing effectively eliminates the lobing characteristics of resistive probes, making them ideal for precision measurements on complex parts where measurements must be taken in many different directions.</a:t>
            </a:r>
          </a:p>
          <a:p>
            <a:pPr>
              <a:spcBef>
                <a:spcPts val="500"/>
              </a:spcBef>
              <a:spcAft>
                <a:spcPts val="500"/>
              </a:spcAft>
            </a:pPr>
            <a:r>
              <a:rPr lang="en-GB" altLang="en-US" sz="1200" dirty="0" smtClean="0">
                <a:latin typeface="Arial" panose="020B0604020202020204" pitchFamily="34" charset="0"/>
              </a:rPr>
              <a:t>The plot shows the pre-travel in the XY plane for a typical strain-gauge probe.  </a:t>
            </a:r>
            <a:r>
              <a:rPr lang="en-GB" altLang="en-US" sz="1200" smtClean="0">
                <a:latin typeface="Arial" panose="020B0604020202020204" pitchFamily="34" charset="0"/>
              </a:rPr>
              <a:t>Note that the scale of this plot is very different to the previous plot for TP6.</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28</a:t>
            </a:fld>
            <a:endParaRPr lang="en-GB"/>
          </a:p>
        </p:txBody>
      </p:sp>
    </p:spTree>
    <p:extLst>
      <p:ext uri="{BB962C8B-B14F-4D97-AF65-F5344CB8AC3E}">
        <p14:creationId xmlns:p14="http://schemas.microsoft.com/office/powerpoint/2010/main" val="2037410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sz="1200" dirty="0" smtClean="0">
                <a:latin typeface="Arial" panose="020B0604020202020204" pitchFamily="34" charset="0"/>
              </a:rPr>
              <a:t>These two plots highlight the difference in performance between a strain-gauge probe and a kinematic resistive probe.  The strain-gauge probe delivers a lower and much more consistent pre-travel characteristic.</a:t>
            </a:r>
            <a:endParaRPr lang="en-GB" altLang="en-US" sz="12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29</a:t>
            </a:fld>
            <a:endParaRPr lang="en-GB"/>
          </a:p>
        </p:txBody>
      </p:sp>
    </p:spTree>
    <p:extLst>
      <p:ext uri="{BB962C8B-B14F-4D97-AF65-F5344CB8AC3E}">
        <p14:creationId xmlns:p14="http://schemas.microsoft.com/office/powerpoint/2010/main" val="335634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In a kinematic resistive probe, the stylus is located such that all degrees of freedom are constrained by </a:t>
            </a:r>
            <a:r>
              <a:rPr lang="en-GB" altLang="en-US" dirty="0" smtClean="0">
                <a:latin typeface="Arial" panose="020B0604020202020204" pitchFamily="34" charset="0"/>
              </a:rPr>
              <a:t>six </a:t>
            </a:r>
            <a:r>
              <a:rPr lang="en-GB" altLang="en-US" dirty="0">
                <a:latin typeface="Arial" panose="020B0604020202020204" pitchFamily="34" charset="0"/>
              </a:rPr>
              <a:t>points of contact between a set of spheres and cylinders. The diagram shows a typical kinematic mechanism. </a:t>
            </a:r>
            <a:br>
              <a:rPr lang="en-GB" altLang="en-US" dirty="0">
                <a:latin typeface="Arial" panose="020B0604020202020204" pitchFamily="34" charset="0"/>
              </a:rPr>
            </a:br>
            <a:r>
              <a:rPr lang="en-GB" altLang="en-US" dirty="0">
                <a:latin typeface="Arial" panose="020B0604020202020204" pitchFamily="34" charset="0"/>
              </a:rPr>
              <a:t/>
            </a:r>
            <a:br>
              <a:rPr lang="en-GB" altLang="en-US" dirty="0">
                <a:latin typeface="Arial" panose="020B0604020202020204" pitchFamily="34" charset="0"/>
              </a:rPr>
            </a:br>
            <a:r>
              <a:rPr lang="en-GB" altLang="en-US" dirty="0">
                <a:latin typeface="Arial" panose="020B0604020202020204" pitchFamily="34" charset="0"/>
              </a:rPr>
              <a:t>A spring holds the stylus carrier against a ball plate that is fitted to the probe housing. The ultra-hard contacts ensure that there is little deformation of the surfaces under the retaining spring force. An electrical circuit runs through the six contacts and the electrical resistance is monitored. </a:t>
            </a:r>
            <a:br>
              <a:rPr lang="en-GB" altLang="en-US" dirty="0">
                <a:latin typeface="Arial" panose="020B0604020202020204" pitchFamily="34" charset="0"/>
              </a:rPr>
            </a:br>
            <a:r>
              <a:rPr lang="en-GB" altLang="en-US" dirty="0">
                <a:latin typeface="Arial" panose="020B0604020202020204" pitchFamily="34" charset="0"/>
              </a:rPr>
              <a:t/>
            </a:r>
            <a:br>
              <a:rPr lang="en-GB" altLang="en-US" dirty="0">
                <a:latin typeface="Arial" panose="020B0604020202020204" pitchFamily="34" charset="0"/>
              </a:rPr>
            </a:br>
            <a:r>
              <a:rPr lang="en-GB" altLang="en-US" dirty="0">
                <a:latin typeface="Arial" panose="020B0604020202020204" pitchFamily="34" charset="0"/>
              </a:rPr>
              <a:t>When the probe stylus contacts the surface, this force acts against the retaining spring and causes one or two pairs of the contacts to move apart. As the force between the kinematic contacts reduces, the contact patch between the elements gets smaller. As a result, the electrical resistance around the circuit increases. It is this change that is sensed by the probe electronics. </a:t>
            </a:r>
            <a:br>
              <a:rPr lang="en-GB" altLang="en-US" dirty="0">
                <a:latin typeface="Arial" panose="020B0604020202020204" pitchFamily="34" charset="0"/>
              </a:rPr>
            </a:br>
            <a:r>
              <a:rPr lang="en-GB" altLang="en-US" dirty="0">
                <a:latin typeface="Arial" panose="020B0604020202020204" pitchFamily="34" charset="0"/>
              </a:rPr>
              <a:t/>
            </a:r>
            <a:br>
              <a:rPr lang="en-GB" altLang="en-US" dirty="0">
                <a:latin typeface="Arial" panose="020B0604020202020204" pitchFamily="34" charset="0"/>
              </a:rPr>
            </a:br>
            <a:r>
              <a:rPr lang="en-GB" altLang="en-US" dirty="0">
                <a:latin typeface="Arial" panose="020B0604020202020204" pitchFamily="34" charset="0"/>
              </a:rPr>
              <a:t>The elegance of the kinematic resistive sensor is that it combines a mechanically repeatable location and electrical sensing in a simple mechanism. Kinematic trigger probes can be very compact, whilst their robust design makes them suitable for most measurement applications.</a:t>
            </a:r>
          </a:p>
          <a:p>
            <a:pPr>
              <a:spcBef>
                <a:spcPts val="500"/>
              </a:spcBef>
              <a:spcAft>
                <a:spcPts val="500"/>
              </a:spcAft>
            </a:pPr>
            <a:r>
              <a:rPr lang="en-GB" altLang="en-US" dirty="0">
                <a:latin typeface="Arial" panose="020B0604020202020204" pitchFamily="34" charset="0"/>
              </a:rPr>
              <a:t>The arrangement of contacts means that the force required to trigger the probe in the XY plane varies depending on the direction of contact.  This varying force causes the stylus to deflect by a different amount when the trigger occurs.  This characteristic - called ‘lobing’ or pre-travel variation (PTV) - can be easily compensated through probe calibration.</a:t>
            </a:r>
          </a:p>
          <a:p>
            <a:pPr>
              <a:spcBef>
                <a:spcPts val="500"/>
              </a:spcBef>
              <a:spcAft>
                <a:spcPts val="500"/>
              </a:spcAft>
            </a:pPr>
            <a:r>
              <a:rPr lang="en-GB" altLang="en-US" dirty="0">
                <a:latin typeface="Arial" panose="020B0604020202020204" pitchFamily="34" charset="0"/>
              </a:rPr>
              <a:t>The PTV effect is more severe during 3D contacts - i.e. where the probe meets the surface along a compound vector in all three axes.  This makes kinematic resistive probe unsuitable for complex digitising applications</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a:t>
            </a:fld>
            <a:endParaRPr lang="en-GB"/>
          </a:p>
        </p:txBody>
      </p:sp>
    </p:spTree>
    <p:extLst>
      <p:ext uri="{BB962C8B-B14F-4D97-AF65-F5344CB8AC3E}">
        <p14:creationId xmlns:p14="http://schemas.microsoft.com/office/powerpoint/2010/main" val="2033250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a:r>
              <a:rPr lang="en-GB" altLang="en-US" sz="1000" b="1" dirty="0" smtClean="0">
                <a:latin typeface="Arial" panose="020B0604020202020204" pitchFamily="34" charset="0"/>
              </a:rPr>
              <a:t>Benefits of solid state switching</a:t>
            </a:r>
            <a:endParaRPr lang="en-GB" altLang="en-US" sz="1000" dirty="0" smtClean="0">
              <a:latin typeface="Arial" panose="020B0604020202020204" pitchFamily="34" charset="0"/>
            </a:endParaRPr>
          </a:p>
          <a:p>
            <a:pPr marL="114300" indent="-114300">
              <a:buFontTx/>
              <a:buChar char="•"/>
            </a:pPr>
            <a:r>
              <a:rPr lang="en-GB" altLang="en-US" sz="1000" dirty="0" smtClean="0">
                <a:latin typeface="Arial" panose="020B0604020202020204" pitchFamily="34" charset="0"/>
              </a:rPr>
              <a:t>Strain gauge sensors are more sensitive and trigger at lower forces than resistive probes, making them more repeatable, especially at longer stylus lengths.</a:t>
            </a:r>
          </a:p>
          <a:p>
            <a:pPr marL="114300" indent="-114300">
              <a:buFontTx/>
              <a:buChar char="•"/>
            </a:pPr>
            <a:r>
              <a:rPr lang="en-GB" altLang="en-US" sz="1000" dirty="0" smtClean="0">
                <a:latin typeface="Arial" panose="020B0604020202020204" pitchFamily="34" charset="0"/>
              </a:rPr>
              <a:t>Strain gauge probes have the same trigger force in all directions.  This force is also low.  This means that the level of stylus bending under contact loads is both smaller and more consistent than resistive probes.  This manifests itself in smaller pre-travel variation (PTV): </a:t>
            </a:r>
          </a:p>
          <a:p>
            <a:pPr lvl="1">
              <a:buFontTx/>
              <a:buChar char="•"/>
            </a:pPr>
            <a:r>
              <a:rPr lang="en-GB" altLang="en-US" sz="1000" dirty="0" smtClean="0">
                <a:latin typeface="Arial" panose="020B0604020202020204" pitchFamily="34" charset="0"/>
              </a:rPr>
              <a:t>TP7M = 0.25 microns	(strain gauge)	50 mm stylus</a:t>
            </a:r>
          </a:p>
          <a:p>
            <a:pPr lvl="1">
              <a:buFontTx/>
              <a:buChar char="•"/>
            </a:pPr>
            <a:r>
              <a:rPr lang="en-GB" altLang="en-US" sz="1000" dirty="0" smtClean="0">
                <a:latin typeface="Arial" panose="020B0604020202020204" pitchFamily="34" charset="0"/>
              </a:rPr>
              <a:t>TP6 = 1 micron	(resistive)	22 mm stylus</a:t>
            </a:r>
          </a:p>
          <a:p>
            <a:pPr marL="114300" indent="-114300">
              <a:buFontTx/>
              <a:buChar char="•"/>
            </a:pPr>
            <a:r>
              <a:rPr lang="en-GB" altLang="en-US" sz="1000" dirty="0" smtClean="0">
                <a:latin typeface="Arial" panose="020B0604020202020204" pitchFamily="34" charset="0"/>
              </a:rPr>
              <a:t>Resistive probes can suffer from reseat failures, where the resistance around the contact circuit fails to fall below the threshold after a trigger.  Reseat failures tend to increase in frequency during the life of the probe.  By contrast, strain gauge probes do not use the kinematics for trigger sensing.  The trigger circuit does not suffer from electro-mechanical wear.</a:t>
            </a:r>
          </a:p>
          <a:p>
            <a:pPr marL="114300" indent="-114300">
              <a:buFontTx/>
              <a:buChar char="•"/>
            </a:pPr>
            <a:r>
              <a:rPr lang="en-GB" altLang="en-US" sz="1000" dirty="0" smtClean="0">
                <a:latin typeface="Arial" panose="020B0604020202020204" pitchFamily="34" charset="0"/>
              </a:rPr>
              <a:t>This reliability makes strain gauge probes suited to high intensity applications like peck scanning.  An operating life in excess of 10 million triggers can be expected.</a:t>
            </a:r>
          </a:p>
          <a:p>
            <a:pPr marL="114300" indent="-114300">
              <a:buFontTx/>
              <a:buChar char="•"/>
            </a:pPr>
            <a:r>
              <a:rPr lang="en-GB" altLang="en-US" sz="1000" dirty="0" smtClean="0">
                <a:latin typeface="Arial" panose="020B0604020202020204" pitchFamily="34" charset="0"/>
              </a:rPr>
              <a:t>Resistive probes see PTV values that increase with the square of stylus length, meaning that they are best suited to applications with shorter styli.  Strain gauge probes can support much longer styli since the PTV value does not increase so rapidly with stylus length.</a:t>
            </a:r>
            <a:endParaRPr lang="en-GB" altLang="en-US" sz="10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30</a:t>
            </a:fld>
            <a:endParaRPr lang="en-GB"/>
          </a:p>
        </p:txBody>
      </p:sp>
    </p:spTree>
    <p:extLst>
      <p:ext uri="{BB962C8B-B14F-4D97-AF65-F5344CB8AC3E}">
        <p14:creationId xmlns:p14="http://schemas.microsoft.com/office/powerpoint/2010/main" val="955365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smtClean="0">
                <a:latin typeface="Arial" panose="020B0604020202020204" pitchFamily="34" charset="0"/>
              </a:rPr>
              <a:t>TP7M</a:t>
            </a:r>
            <a:endParaRPr lang="en-GB" altLang="en-US" sz="1000" dirty="0" smtClean="0">
              <a:latin typeface="Arial" panose="020B0604020202020204" pitchFamily="34" charset="0"/>
            </a:endParaRPr>
          </a:p>
          <a:p>
            <a:r>
              <a:rPr lang="en-GB" altLang="en-US" sz="1000" dirty="0" smtClean="0">
                <a:latin typeface="Arial" panose="020B0604020202020204" pitchFamily="34" charset="0"/>
              </a:rPr>
              <a:t>The TP7M was the first strain-gauge probe to be introduced, and is the most repeatable and accurate touch-trigger probe in widespread use.  Mounted on an Autojoint, the TP7M can be fitted to PH10M series heads for flexible reorientation, and can be used with </a:t>
            </a:r>
            <a:r>
              <a:rPr lang="en-GB" altLang="en-US" sz="1000" dirty="0" err="1" smtClean="0">
                <a:latin typeface="Arial" panose="020B0604020202020204" pitchFamily="34" charset="0"/>
              </a:rPr>
              <a:t>PAA</a:t>
            </a:r>
            <a:r>
              <a:rPr lang="en-GB" altLang="en-US" sz="1000" dirty="0" smtClean="0">
                <a:latin typeface="Arial" panose="020B0604020202020204" pitchFamily="34" charset="0"/>
              </a:rPr>
              <a:t> series extension bars for greater reach.</a:t>
            </a:r>
          </a:p>
          <a:p>
            <a:r>
              <a:rPr lang="en-GB" altLang="en-US" sz="1000" dirty="0" smtClean="0">
                <a:latin typeface="Arial" panose="020B0604020202020204" pitchFamily="34" charset="0"/>
              </a:rPr>
              <a:t>Long and star stylus configurations can be used with excellent measurement performance.  Graphite fibre styli of up to 180 mm (7.1 in) can be fitted.</a:t>
            </a:r>
            <a:endParaRPr lang="en-GB" altLang="en-US" sz="10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31</a:t>
            </a:fld>
            <a:endParaRPr lang="en-GB"/>
          </a:p>
        </p:txBody>
      </p:sp>
    </p:spTree>
    <p:extLst>
      <p:ext uri="{BB962C8B-B14F-4D97-AF65-F5344CB8AC3E}">
        <p14:creationId xmlns:p14="http://schemas.microsoft.com/office/powerpoint/2010/main" val="650441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smtClean="0">
                <a:latin typeface="Arial" panose="020B0604020202020204" pitchFamily="34" charset="0"/>
              </a:rPr>
              <a:t>TP7M</a:t>
            </a:r>
            <a:endParaRPr lang="en-GB" altLang="en-US" sz="1000" dirty="0" smtClean="0">
              <a:latin typeface="Arial" panose="020B0604020202020204" pitchFamily="34" charset="0"/>
            </a:endParaRPr>
          </a:p>
          <a:p>
            <a:r>
              <a:rPr lang="en-GB" altLang="en-US" sz="1000" dirty="0" smtClean="0">
                <a:latin typeface="Arial" panose="020B0604020202020204" pitchFamily="34" charset="0"/>
              </a:rPr>
              <a:t>The TP7M was the first strain-gauge probe to be introduced, and is the most repeatable and accurate touch-trigger probe in widespread use.  Mounted on an Autojoint, the TP7M can be fitted to PH10M series heads for flexible reorientation, and can be used with </a:t>
            </a:r>
            <a:r>
              <a:rPr lang="en-GB" altLang="en-US" sz="1000" dirty="0" err="1" smtClean="0">
                <a:latin typeface="Arial" panose="020B0604020202020204" pitchFamily="34" charset="0"/>
              </a:rPr>
              <a:t>PAA</a:t>
            </a:r>
            <a:r>
              <a:rPr lang="en-GB" altLang="en-US" sz="1000" dirty="0" smtClean="0">
                <a:latin typeface="Arial" panose="020B0604020202020204" pitchFamily="34" charset="0"/>
              </a:rPr>
              <a:t> series extension bars for greater reach.</a:t>
            </a:r>
          </a:p>
          <a:p>
            <a:r>
              <a:rPr lang="en-GB" altLang="en-US" sz="1000" dirty="0" smtClean="0">
                <a:latin typeface="Arial" panose="020B0604020202020204" pitchFamily="34" charset="0"/>
              </a:rPr>
              <a:t>Long and star stylus configurations can be used with excellent measurement performance.  Graphite fibre styli of up to 180 mm (7.1 in) can be fitted.</a:t>
            </a:r>
            <a:endParaRPr lang="en-GB" altLang="en-US" sz="10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32</a:t>
            </a:fld>
            <a:endParaRPr lang="en-GB"/>
          </a:p>
        </p:txBody>
      </p:sp>
    </p:spTree>
    <p:extLst>
      <p:ext uri="{BB962C8B-B14F-4D97-AF65-F5344CB8AC3E}">
        <p14:creationId xmlns:p14="http://schemas.microsoft.com/office/powerpoint/2010/main" val="3103259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smtClean="0">
                <a:latin typeface="Arial" panose="020B0604020202020204" pitchFamily="34" charset="0"/>
              </a:rPr>
              <a:t>Repeatability</a:t>
            </a:r>
            <a:endParaRPr lang="en-GB" altLang="en-US" sz="1000" dirty="0" smtClean="0">
              <a:latin typeface="Arial" panose="020B0604020202020204" pitchFamily="34" charset="0"/>
            </a:endParaRPr>
          </a:p>
          <a:p>
            <a:r>
              <a:rPr lang="en-GB" altLang="en-US" sz="1000" dirty="0" smtClean="0">
                <a:latin typeface="Arial" panose="020B0604020202020204" pitchFamily="34" charset="0"/>
              </a:rPr>
              <a:t>The graphs show test results from 5 TP7M probes, tested on a high accuracy calibration rig.  The probes have been triggered up to 20 million times, and still provide measurement repeatability well within the specification.  This illustrates the longevity of probes with solid state switching. </a:t>
            </a:r>
            <a:endParaRPr lang="en-GB" altLang="en-US" sz="10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33</a:t>
            </a:fld>
            <a:endParaRPr lang="en-GB"/>
          </a:p>
        </p:txBody>
      </p:sp>
    </p:spTree>
    <p:extLst>
      <p:ext uri="{BB962C8B-B14F-4D97-AF65-F5344CB8AC3E}">
        <p14:creationId xmlns:p14="http://schemas.microsoft.com/office/powerpoint/2010/main" val="679402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smtClean="0">
                <a:latin typeface="Arial" panose="020B0604020202020204" pitchFamily="34" charset="0"/>
              </a:rPr>
              <a:t>Pre-travel variation</a:t>
            </a:r>
            <a:endParaRPr lang="en-GB" altLang="en-US" sz="1000" dirty="0" smtClean="0">
              <a:latin typeface="Arial" panose="020B0604020202020204" pitchFamily="34" charset="0"/>
            </a:endParaRPr>
          </a:p>
          <a:p>
            <a:r>
              <a:rPr lang="en-GB" altLang="en-US" sz="1000" dirty="0" smtClean="0">
                <a:latin typeface="Arial" panose="020B0604020202020204" pitchFamily="34" charset="0"/>
              </a:rPr>
              <a:t>This graph shows the measured form error in the XY plane (which results from variation in the pre-travel of the probe).  Once again, this shows that the trigger characteristic of the probe remains well within specification throughout a very long operating life.</a:t>
            </a:r>
            <a:endParaRPr lang="en-GB" altLang="en-US" sz="10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34</a:t>
            </a:fld>
            <a:endParaRPr lang="en-GB"/>
          </a:p>
        </p:txBody>
      </p:sp>
    </p:spTree>
    <p:extLst>
      <p:ext uri="{BB962C8B-B14F-4D97-AF65-F5344CB8AC3E}">
        <p14:creationId xmlns:p14="http://schemas.microsoft.com/office/powerpoint/2010/main" val="137800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smtClean="0">
                <a:latin typeface="Arial" panose="020B0604020202020204" pitchFamily="34" charset="0"/>
              </a:rPr>
              <a:t>TP200</a:t>
            </a:r>
            <a:endParaRPr lang="en-GB" altLang="en-US" sz="1000" dirty="0" smtClean="0">
              <a:latin typeface="Arial" panose="020B0604020202020204" pitchFamily="34" charset="0"/>
            </a:endParaRPr>
          </a:p>
          <a:p>
            <a:r>
              <a:rPr lang="en-GB" altLang="en-US" sz="1000" dirty="0" smtClean="0">
                <a:latin typeface="Arial" panose="020B0604020202020204" pitchFamily="34" charset="0"/>
              </a:rPr>
              <a:t>The TP200 is the most widely used strain gauge probe, providing ultra-compact size and stylus changing capability.  Whilst the TP200 cannot quite match the measurement performance of the larger TP7M, it’s convenience and size make it ideal for general inspection applications where accuracy and longevity are critical requirements.</a:t>
            </a:r>
          </a:p>
          <a:p>
            <a:r>
              <a:rPr lang="en-GB" altLang="en-US" sz="1000" dirty="0" smtClean="0">
                <a:latin typeface="Arial" panose="020B0604020202020204" pitchFamily="34" charset="0"/>
              </a:rPr>
              <a:t>Power and signals are carried on two wires, meaning that the TP200 can be fitted to articulating heads that do not have an autojoint.</a:t>
            </a:r>
          </a:p>
          <a:p>
            <a:r>
              <a:rPr lang="en-GB" altLang="en-US" sz="1000" dirty="0" smtClean="0">
                <a:latin typeface="Arial" panose="020B0604020202020204" pitchFamily="34" charset="0"/>
              </a:rPr>
              <a:t>The TP200 is the same size as the TP20 kinematic resistive probe, and offers similar benefits in terms of part access and flexibility.  It exceeds the TP20’s performance in terms of measurement performance with long styli and operating life (&gt; 10 million triggers).</a:t>
            </a:r>
          </a:p>
          <a:p>
            <a:endParaRPr lang="en-GB" altLang="en-US" sz="10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35</a:t>
            </a:fld>
            <a:endParaRPr lang="en-GB"/>
          </a:p>
        </p:txBody>
      </p:sp>
    </p:spTree>
    <p:extLst>
      <p:ext uri="{BB962C8B-B14F-4D97-AF65-F5344CB8AC3E}">
        <p14:creationId xmlns:p14="http://schemas.microsoft.com/office/powerpoint/2010/main" val="1648334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smtClean="0">
                <a:latin typeface="Arial" panose="020B0604020202020204" pitchFamily="34" charset="0"/>
              </a:rPr>
              <a:t>TP200 stylus modules</a:t>
            </a:r>
            <a:endParaRPr lang="en-GB" altLang="en-US" sz="1000" dirty="0" smtClean="0">
              <a:latin typeface="Arial" panose="020B0604020202020204" pitchFamily="34" charset="0"/>
            </a:endParaRPr>
          </a:p>
          <a:p>
            <a:r>
              <a:rPr lang="en-GB" altLang="en-US" sz="1000" dirty="0" smtClean="0">
                <a:latin typeface="Arial" panose="020B0604020202020204" pitchFamily="34" charset="0"/>
              </a:rPr>
              <a:t>The body of the TP200 contains the strain gauges and signal processing electronics.  The magnetically attached stylus module acts simply as an overtravel mechanism with high mechanical repeatability.</a:t>
            </a:r>
          </a:p>
          <a:p>
            <a:r>
              <a:rPr lang="en-GB" altLang="en-US" sz="1000" dirty="0" smtClean="0">
                <a:latin typeface="Arial" panose="020B0604020202020204" pitchFamily="34" charset="0"/>
              </a:rPr>
              <a:t>Two module types are available with different spring rates.  The lower force version is designed to minimise forces on the component after the trigger has been recorded.  However, he trigger force is set by the probe electronics, and is the same for both modules.</a:t>
            </a:r>
          </a:p>
          <a:p>
            <a:r>
              <a:rPr lang="en-GB" altLang="en-US" sz="1000" dirty="0" smtClean="0">
                <a:latin typeface="Arial" panose="020B0604020202020204" pitchFamily="34" charset="0"/>
              </a:rPr>
              <a:t>Strain gauge sensors can detect forces in all six probing axes, including -Z, making the TP200 suitable for measuring grooves and undercuts.</a:t>
            </a:r>
            <a:endParaRPr lang="en-GB" altLang="en-US" sz="10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36</a:t>
            </a:fld>
            <a:endParaRPr lang="en-GB"/>
          </a:p>
        </p:txBody>
      </p:sp>
    </p:spTree>
    <p:extLst>
      <p:ext uri="{BB962C8B-B14F-4D97-AF65-F5344CB8AC3E}">
        <p14:creationId xmlns:p14="http://schemas.microsoft.com/office/powerpoint/2010/main" val="3148947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dirty="0" smtClean="0">
                <a:latin typeface="Arial" panose="020B0604020202020204" pitchFamily="34" charset="0"/>
              </a:rPr>
              <a:t>These charts show relative performance of four trigger probes, covering the major performance factors of repeatability and PTV. </a:t>
            </a:r>
          </a:p>
          <a:p>
            <a:endParaRPr lang="en-GB" altLang="en-US" sz="1000" dirty="0" smtClean="0">
              <a:latin typeface="Arial" panose="020B0604020202020204" pitchFamily="34" charset="0"/>
            </a:endParaRPr>
          </a:p>
          <a:p>
            <a:r>
              <a:rPr lang="en-GB" altLang="en-US" sz="1000" b="1" dirty="0" smtClean="0">
                <a:latin typeface="Arial" panose="020B0604020202020204" pitchFamily="34" charset="0"/>
              </a:rPr>
              <a:t>Repeatability</a:t>
            </a:r>
            <a:endParaRPr lang="en-GB" altLang="en-US" sz="1000" dirty="0" smtClean="0">
              <a:latin typeface="Arial" panose="020B0604020202020204" pitchFamily="34" charset="0"/>
            </a:endParaRPr>
          </a:p>
          <a:p>
            <a:r>
              <a:rPr lang="en-GB" altLang="en-US" sz="1000" dirty="0" smtClean="0">
                <a:latin typeface="Arial" panose="020B0604020202020204" pitchFamily="34" charset="0"/>
              </a:rPr>
              <a:t>All probes provide good repeatability with short styli, but strain-gauge and piezo probes perform better at long stylus lengths.</a:t>
            </a:r>
          </a:p>
          <a:p>
            <a:endParaRPr lang="en-GB" altLang="en-US" sz="1000" b="1" dirty="0" smtClean="0">
              <a:latin typeface="Arial" panose="020B0604020202020204" pitchFamily="34" charset="0"/>
            </a:endParaRPr>
          </a:p>
          <a:p>
            <a:r>
              <a:rPr lang="en-GB" altLang="en-US" sz="1000" b="1" dirty="0" smtClean="0">
                <a:latin typeface="Arial" panose="020B0604020202020204" pitchFamily="34" charset="0"/>
              </a:rPr>
              <a:t>ISO 10360-2 2D form</a:t>
            </a:r>
            <a:endParaRPr lang="en-GB" altLang="en-US" sz="1000" dirty="0" smtClean="0">
              <a:latin typeface="Arial" panose="020B0604020202020204" pitchFamily="34" charset="0"/>
            </a:endParaRPr>
          </a:p>
          <a:p>
            <a:r>
              <a:rPr lang="en-GB" altLang="en-US" sz="1000" dirty="0" smtClean="0">
                <a:latin typeface="Arial" panose="020B0604020202020204" pitchFamily="34" charset="0"/>
              </a:rPr>
              <a:t>This chart shows comparative measurement performance in 2D, using the ISO 10360 Part 2 test.  The results show the deviation from a circular trigger characteristic (i.e. one in which the same stylus deflection is seen in all directions in the XY plane).</a:t>
            </a:r>
          </a:p>
          <a:p>
            <a:r>
              <a:rPr lang="en-GB" altLang="en-US" sz="1000" dirty="0" smtClean="0">
                <a:latin typeface="Arial" panose="020B0604020202020204" pitchFamily="34" charset="0"/>
              </a:rPr>
              <a:t>The TP200 and TP7M strain-gauge probes show lower form errors than theTP20 resistive probe.  Under the correct conditions, the TP800 can provide exceptionally low PTV at very long stylus lengths.</a:t>
            </a:r>
            <a:endParaRPr lang="en-GB" altLang="en-US" sz="1000"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37</a:t>
            </a:fld>
            <a:endParaRPr lang="en-GB"/>
          </a:p>
        </p:txBody>
      </p:sp>
    </p:spTree>
    <p:extLst>
      <p:ext uri="{BB962C8B-B14F-4D97-AF65-F5344CB8AC3E}">
        <p14:creationId xmlns:p14="http://schemas.microsoft.com/office/powerpoint/2010/main" val="323412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38</a:t>
            </a:fld>
            <a:endParaRPr lang="en-GB"/>
          </a:p>
        </p:txBody>
      </p:sp>
    </p:spTree>
    <p:extLst>
      <p:ext uri="{BB962C8B-B14F-4D97-AF65-F5344CB8AC3E}">
        <p14:creationId xmlns:p14="http://schemas.microsoft.com/office/powerpoint/2010/main" val="349400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a:spcBef>
                <a:spcPts val="500"/>
              </a:spcBef>
              <a:spcAft>
                <a:spcPts val="500"/>
              </a:spcAft>
            </a:pPr>
            <a:r>
              <a:rPr lang="en-GB" altLang="en-US" dirty="0">
                <a:latin typeface="Arial" panose="020B0604020202020204" pitchFamily="34" charset="0"/>
              </a:rPr>
              <a:t>This slide shows the actions of the probe mechanism during a trigger.</a:t>
            </a:r>
          </a:p>
          <a:p>
            <a:pPr marL="114300" indent="-114300">
              <a:spcBef>
                <a:spcPts val="500"/>
              </a:spcBef>
              <a:spcAft>
                <a:spcPts val="500"/>
              </a:spcAft>
              <a:buFontTx/>
              <a:buChar char="•"/>
            </a:pPr>
            <a:r>
              <a:rPr lang="en-GB" altLang="en-US" dirty="0">
                <a:latin typeface="Arial" panose="020B0604020202020204" pitchFamily="34" charset="0"/>
              </a:rPr>
              <a:t>The probe is in free space and the mechanism is seated.</a:t>
            </a:r>
          </a:p>
          <a:p>
            <a:pPr marL="114300" indent="-114300">
              <a:spcBef>
                <a:spcPts val="500"/>
              </a:spcBef>
              <a:spcAft>
                <a:spcPts val="500"/>
              </a:spcAft>
              <a:buFontTx/>
              <a:buChar char="•"/>
            </a:pPr>
            <a:r>
              <a:rPr lang="en-GB" altLang="en-US" dirty="0">
                <a:latin typeface="Arial" panose="020B0604020202020204" pitchFamily="34" charset="0"/>
              </a:rPr>
              <a:t>Once the stylus touches the component, contact forces start to build.  At first, the spring in the probe mechanism holds the kinematic contacts together.  The contacts remain seated until the point where the spring force reaches a threshold level where the moment generated by the contact force match the resistive moment generated by the spring.</a:t>
            </a:r>
          </a:p>
          <a:p>
            <a:pPr marL="114300" indent="-114300">
              <a:spcBef>
                <a:spcPts val="500"/>
              </a:spcBef>
              <a:spcAft>
                <a:spcPts val="500"/>
              </a:spcAft>
              <a:buFontTx/>
              <a:buChar char="•"/>
            </a:pPr>
            <a:r>
              <a:rPr lang="en-GB" altLang="en-US" dirty="0">
                <a:latin typeface="Arial" panose="020B0604020202020204" pitchFamily="34" charset="0"/>
              </a:rPr>
              <a:t>Before this point of equilibrium is reached, the contact force causes the stylus to bend by a small amount (depending on the probe spring rate, the stylus stiffness and the stylus length).</a:t>
            </a:r>
          </a:p>
          <a:p>
            <a:pPr marL="114300" indent="-114300">
              <a:spcBef>
                <a:spcPts val="500"/>
              </a:spcBef>
              <a:spcAft>
                <a:spcPts val="500"/>
              </a:spcAft>
              <a:buFontTx/>
              <a:buChar char="•"/>
            </a:pPr>
            <a:r>
              <a:rPr lang="en-GB" altLang="en-US" dirty="0">
                <a:latin typeface="Arial" panose="020B0604020202020204" pitchFamily="34" charset="0"/>
              </a:rPr>
              <a:t>When the contact moment exceeds the resistive moment, the kinematic contacts start to separate.  An increase in resistance across the contacts causes a trigger signal to be generated, and the current to be cut off, before the contacts separate.</a:t>
            </a:r>
          </a:p>
          <a:p>
            <a:pPr marL="114300" indent="-114300">
              <a:spcBef>
                <a:spcPts val="500"/>
              </a:spcBef>
              <a:spcAft>
                <a:spcPts val="500"/>
              </a:spcAft>
              <a:buFontTx/>
              <a:buChar char="•"/>
            </a:pPr>
            <a:r>
              <a:rPr lang="en-GB" altLang="en-US" dirty="0">
                <a:latin typeface="Arial" panose="020B0604020202020204" pitchFamily="34" charset="0"/>
              </a:rPr>
              <a:t>The machine then stars to decelerate, with the probe mechanism continuing to deflect to accommodate this movement.</a:t>
            </a:r>
          </a:p>
          <a:p>
            <a:pPr marL="114300" indent="-114300">
              <a:spcBef>
                <a:spcPts val="500"/>
              </a:spcBef>
              <a:spcAft>
                <a:spcPts val="500"/>
              </a:spcAft>
              <a:buFontTx/>
              <a:buChar char="•"/>
            </a:pPr>
            <a:r>
              <a:rPr lang="en-GB" altLang="en-US" dirty="0">
                <a:latin typeface="Arial" panose="020B0604020202020204" pitchFamily="34" charset="0"/>
              </a:rPr>
              <a:t>Finally, the machine backs off the part, allowing the mechanism to reseat and the stylus to return to its repeatable location</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4</a:t>
            </a:fld>
            <a:endParaRPr lang="en-GB"/>
          </a:p>
        </p:txBody>
      </p:sp>
    </p:spTree>
    <p:extLst>
      <p:ext uri="{BB962C8B-B14F-4D97-AF65-F5344CB8AC3E}">
        <p14:creationId xmlns:p14="http://schemas.microsoft.com/office/powerpoint/2010/main" val="339640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5</a:t>
            </a:fld>
            <a:endParaRPr lang="en-GB"/>
          </a:p>
        </p:txBody>
      </p:sp>
    </p:spTree>
    <p:extLst>
      <p:ext uri="{BB962C8B-B14F-4D97-AF65-F5344CB8AC3E}">
        <p14:creationId xmlns:p14="http://schemas.microsoft.com/office/powerpoint/2010/main" val="387355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6</a:t>
            </a:fld>
            <a:endParaRPr lang="en-GB"/>
          </a:p>
        </p:txBody>
      </p:sp>
    </p:spTree>
    <p:extLst>
      <p:ext uri="{BB962C8B-B14F-4D97-AF65-F5344CB8AC3E}">
        <p14:creationId xmlns:p14="http://schemas.microsoft.com/office/powerpoint/2010/main" val="381204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7</a:t>
            </a:fld>
            <a:endParaRPr lang="en-GB"/>
          </a:p>
        </p:txBody>
      </p:sp>
    </p:spTree>
    <p:extLst>
      <p:ext uri="{BB962C8B-B14F-4D97-AF65-F5344CB8AC3E}">
        <p14:creationId xmlns:p14="http://schemas.microsoft.com/office/powerpoint/2010/main" val="177889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8</a:t>
            </a:fld>
            <a:endParaRPr lang="en-GB"/>
          </a:p>
        </p:txBody>
      </p:sp>
    </p:spTree>
    <p:extLst>
      <p:ext uri="{BB962C8B-B14F-4D97-AF65-F5344CB8AC3E}">
        <p14:creationId xmlns:p14="http://schemas.microsoft.com/office/powerpoint/2010/main" val="253352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en-GB" altLang="en-US" dirty="0">
                <a:latin typeface="Arial" panose="020B0604020202020204" pitchFamily="34" charset="0"/>
              </a:rPr>
              <a:t>The probe control circuit continuously monitors the resistance through the kinematic contacts.  At rest, the kinematics are pressed together by the retaining spring, causing a small amount of elastic deformation where the contacts meet.  The resistance of the circuit is controlled by the size of these contact patches between the kinematics and the resistivity of the material from which they are made (R = </a:t>
            </a:r>
            <a:r>
              <a:rPr lang="en-GB" altLang="en-US" dirty="0">
                <a:latin typeface="Arial" panose="020B0604020202020204" pitchFamily="34" charset="0"/>
                <a:sym typeface="Symbol" panose="05050102010706020507" pitchFamily="18" charset="2"/>
              </a:rPr>
              <a:t>/A).</a:t>
            </a:r>
          </a:p>
          <a:p>
            <a:pPr>
              <a:spcBef>
                <a:spcPts val="500"/>
              </a:spcBef>
              <a:spcAft>
                <a:spcPts val="500"/>
              </a:spcAft>
            </a:pPr>
            <a:r>
              <a:rPr lang="en-GB" altLang="en-US" dirty="0">
                <a:latin typeface="Arial" panose="020B0604020202020204" pitchFamily="34" charset="0"/>
              </a:rPr>
              <a:t>When the stylus strikes the surface, the force of contact starts to acts against the spring force.  Before the stylus starts to pivot, this has the effect of reducing the elastic deformation of some of the contacts.  Reducing the contact area increases the resistance</a:t>
            </a:r>
            <a:r>
              <a:rPr lang="en-GB" altLang="en-US" dirty="0" smtClean="0">
                <a:latin typeface="Arial" panose="020B0604020202020204" pitchFamily="34" charset="0"/>
              </a:rPr>
              <a:t>.</a:t>
            </a:r>
            <a:endParaRPr lang="en-GB" altLang="en-US" dirty="0">
              <a:latin typeface="Arial" panose="020B0604020202020204" pitchFamily="34" charset="0"/>
            </a:endParaRPr>
          </a:p>
        </p:txBody>
      </p:sp>
      <p:sp>
        <p:nvSpPr>
          <p:cNvPr id="4" name="Header Placeholder 3"/>
          <p:cNvSpPr>
            <a:spLocks noGrp="1"/>
          </p:cNvSpPr>
          <p:nvPr>
            <p:ph type="hdr" sz="quarter" idx="10"/>
          </p:nvPr>
        </p:nvSpPr>
        <p:spPr/>
        <p:txBody>
          <a:bodyPr/>
          <a:lstStyle/>
          <a:p>
            <a:r>
              <a:rPr lang="en-GB" smtClean="0"/>
              <a:t>Renishaw plc</a:t>
            </a:r>
            <a:endParaRPr lang="en-GB"/>
          </a:p>
        </p:txBody>
      </p:sp>
      <p:sp>
        <p:nvSpPr>
          <p:cNvPr id="5" name="Date Placeholder 4"/>
          <p:cNvSpPr>
            <a:spLocks noGrp="1"/>
          </p:cNvSpPr>
          <p:nvPr>
            <p:ph type="dt" idx="11"/>
          </p:nvPr>
        </p:nvSpPr>
        <p:spPr/>
        <p:txBody>
          <a:bodyPr/>
          <a:lstStyle/>
          <a:p>
            <a:fld id="{BC49EE4D-5529-4661-BA30-F6CD3A5AF613}" type="datetime1">
              <a:rPr lang="en-GB" smtClean="0"/>
              <a:pPr/>
              <a:t>05/05/2015</a:t>
            </a:fld>
            <a:endParaRPr lang="en-GB"/>
          </a:p>
        </p:txBody>
      </p:sp>
      <p:sp>
        <p:nvSpPr>
          <p:cNvPr id="6" name="Footer Placeholder 5"/>
          <p:cNvSpPr>
            <a:spLocks noGrp="1"/>
          </p:cNvSpPr>
          <p:nvPr>
            <p:ph type="ftr" sz="quarter" idx="12"/>
          </p:nvPr>
        </p:nvSpPr>
        <p:spPr/>
        <p:txBody>
          <a:bodyPr/>
          <a:lstStyle/>
          <a:p>
            <a:r>
              <a:rPr lang="en-GB" smtClean="0"/>
              <a:t>Confidential</a:t>
            </a:r>
            <a:endParaRPr lang="en-GB"/>
          </a:p>
        </p:txBody>
      </p:sp>
      <p:sp>
        <p:nvSpPr>
          <p:cNvPr id="7" name="Slide Number Placeholder 6"/>
          <p:cNvSpPr>
            <a:spLocks noGrp="1"/>
          </p:cNvSpPr>
          <p:nvPr>
            <p:ph type="sldNum" sz="quarter" idx="13"/>
          </p:nvPr>
        </p:nvSpPr>
        <p:spPr/>
        <p:txBody>
          <a:bodyPr/>
          <a:lstStyle/>
          <a:p>
            <a:r>
              <a:rPr lang="en-GB" smtClean="0"/>
              <a:t>Page </a:t>
            </a:r>
            <a:fld id="{88230F06-C107-4A2E-AD06-18612C95C4F9}" type="slidenum">
              <a:rPr lang="en-GB" smtClean="0"/>
              <a:pPr/>
              <a:t>9</a:t>
            </a:fld>
            <a:endParaRPr lang="en-GB"/>
          </a:p>
        </p:txBody>
      </p:sp>
    </p:spTree>
    <p:extLst>
      <p:ext uri="{BB962C8B-B14F-4D97-AF65-F5344CB8AC3E}">
        <p14:creationId xmlns:p14="http://schemas.microsoft.com/office/powerpoint/2010/main" val="346411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9" name="Rectangle 11"/>
          <p:cNvSpPr>
            <a:spLocks noGrp="1" noChangeArrowheads="1"/>
          </p:cNvSpPr>
          <p:nvPr>
            <p:ph type="ctrTitle"/>
          </p:nvPr>
        </p:nvSpPr>
        <p:spPr>
          <a:xfrm>
            <a:off x="467544" y="1419622"/>
            <a:ext cx="7681936" cy="1714500"/>
          </a:xfrm>
          <a:prstGeom prst="rect">
            <a:avLst/>
          </a:prstGeom>
          <a:noFill/>
          <a:effectLst>
            <a:outerShdw dist="17961" dir="2700000" algn="ctr" rotWithShape="0">
              <a:schemeClr val="bg2"/>
            </a:outerShdw>
          </a:effectLst>
        </p:spPr>
        <p:txBody>
          <a:bodyPr/>
          <a:lstStyle>
            <a:lvl1pPr>
              <a:defRPr sz="3600">
                <a:solidFill>
                  <a:srgbClr val="FF9934"/>
                </a:solidFill>
              </a:defRPr>
            </a:lvl1pPr>
          </a:lstStyle>
          <a:p>
            <a:r>
              <a:rPr lang="en-US" smtClean="0"/>
              <a:t>Click to edit Master title style</a:t>
            </a:r>
            <a:endParaRPr lang="en-GB"/>
          </a:p>
        </p:txBody>
      </p:sp>
      <p:sp>
        <p:nvSpPr>
          <p:cNvPr id="7180" name="Rectangle 12"/>
          <p:cNvSpPr>
            <a:spLocks noGrp="1" noChangeArrowheads="1"/>
          </p:cNvSpPr>
          <p:nvPr>
            <p:ph type="subTitle" idx="1"/>
          </p:nvPr>
        </p:nvSpPr>
        <p:spPr>
          <a:xfrm>
            <a:off x="467544" y="3543300"/>
            <a:ext cx="7671424" cy="914400"/>
          </a:xfrm>
        </p:spPr>
        <p:txBody>
          <a:bodyPr/>
          <a:lstStyle>
            <a:lvl1pPr marL="0" indent="0">
              <a:buFontTx/>
              <a:buNone/>
              <a:defRPr sz="2400"/>
            </a:lvl1pPr>
          </a:lstStyle>
          <a:p>
            <a:r>
              <a:rPr lang="en-US" smtClean="0"/>
              <a:t>Click to edit Master subtitle style</a:t>
            </a:r>
            <a:endParaRPr lang="en-GB"/>
          </a:p>
        </p:txBody>
      </p:sp>
      <p:pic>
        <p:nvPicPr>
          <p:cNvPr id="9" name="Picture 33" descr="D:\pri_strap_PC\digital\reg\rn_2307.jpg"/>
          <p:cNvPicPr>
            <a:picLocks noChangeAspect="1" noChangeArrowheads="1"/>
          </p:cNvPicPr>
          <p:nvPr userDrawn="1"/>
        </p:nvPicPr>
        <p:blipFill>
          <a:blip r:embed="rId2" cstate="print"/>
          <a:srcRect l="8772" t="23843" r="8772" b="23843"/>
          <a:stretch>
            <a:fillRect/>
          </a:stretch>
        </p:blipFill>
        <p:spPr bwMode="auto">
          <a:xfrm>
            <a:off x="474439" y="186342"/>
            <a:ext cx="1649289" cy="393022"/>
          </a:xfrm>
          <a:prstGeom prst="rect">
            <a:avLst/>
          </a:prstGeom>
          <a:noFill/>
          <a:ln w="9525">
            <a:noFill/>
            <a:miter lim="800000"/>
            <a:headEnd/>
            <a:tailEnd/>
          </a:ln>
        </p:spPr>
      </p:pic>
      <p:sp>
        <p:nvSpPr>
          <p:cNvPr id="14" name="Rectangle 13"/>
          <p:cNvSpPr>
            <a:spLocks noChangeArrowheads="1"/>
          </p:cNvSpPr>
          <p:nvPr userDrawn="1"/>
        </p:nvSpPr>
        <p:spPr bwMode="auto">
          <a:xfrm>
            <a:off x="0" y="699542"/>
            <a:ext cx="9144000" cy="507600"/>
          </a:xfrm>
          <a:prstGeom prst="rect">
            <a:avLst/>
          </a:prstGeom>
          <a:solidFill>
            <a:srgbClr val="FF9933"/>
          </a:soli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7614"/>
            <a:ext cx="8280920" cy="3330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15"/>
          <p:cNvSpPr>
            <a:spLocks noGrp="1" noChangeArrowheads="1"/>
          </p:cNvSpPr>
          <p:nvPr>
            <p:ph type="title"/>
          </p:nvPr>
        </p:nvSpPr>
        <p:spPr bwMode="auto">
          <a:xfrm>
            <a:off x="360104" y="736118"/>
            <a:ext cx="8414648" cy="3345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400"/>
            </a:lvl1pPr>
          </a:lstStyle>
          <a:p>
            <a:pPr lvl="0"/>
            <a:r>
              <a:rPr lang="en-US" dirty="0" smtClean="0"/>
              <a:t>Click to edit Master title style</a:t>
            </a:r>
            <a:endParaRPr lang="en-GB" dirty="0"/>
          </a:p>
        </p:txBody>
      </p:sp>
      <p:sp>
        <p:nvSpPr>
          <p:cNvPr id="7" name="Footer Placeholder 3"/>
          <p:cNvSpPr>
            <a:spLocks noGrp="1"/>
          </p:cNvSpPr>
          <p:nvPr>
            <p:ph type="ftr" sz="quarter" idx="3"/>
          </p:nvPr>
        </p:nvSpPr>
        <p:spPr>
          <a:xfrm>
            <a:off x="3635896" y="4894008"/>
            <a:ext cx="4953000" cy="192342"/>
          </a:xfrm>
          <a:prstGeom prst="rect">
            <a:avLst/>
          </a:prstGeom>
        </p:spPr>
        <p:txBody>
          <a:bodyPr/>
          <a:lstStyle>
            <a:lvl1pPr>
              <a:defRPr sz="1000">
                <a:solidFill>
                  <a:schemeClr val="tx2">
                    <a:lumMod val="75000"/>
                  </a:schemeClr>
                </a:solidFill>
              </a:defRPr>
            </a:lvl1pPr>
          </a:lstStyle>
          <a:p>
            <a:r>
              <a:rPr lang="en-US" dirty="0" smtClean="0"/>
              <a:t>Footer</a:t>
            </a:r>
            <a:endParaRPr lang="en-US" dirty="0"/>
          </a:p>
        </p:txBody>
      </p:sp>
      <p:sp>
        <p:nvSpPr>
          <p:cNvPr id="9" name="Slide Number Placeholder 4"/>
          <p:cNvSpPr>
            <a:spLocks noGrp="1"/>
          </p:cNvSpPr>
          <p:nvPr>
            <p:ph type="sldNum" sz="quarter" idx="4"/>
          </p:nvPr>
        </p:nvSpPr>
        <p:spPr>
          <a:xfrm>
            <a:off x="1218499" y="4893249"/>
            <a:ext cx="792089" cy="171450"/>
          </a:xfrm>
          <a:prstGeom prst="rect">
            <a:avLst/>
          </a:prstGeom>
        </p:spPr>
        <p:txBody>
          <a:bodyPr/>
          <a:lstStyle>
            <a:lvl1pPr>
              <a:defRPr sz="1000"/>
            </a:lvl1pPr>
          </a:lstStyle>
          <a:p>
            <a:r>
              <a:rPr lang="en-US" dirty="0" smtClean="0"/>
              <a:t>Slide </a:t>
            </a:r>
            <a:fld id="{2C3277D1-BC98-493B-8101-346FFB0B7EC5}" type="slidenum">
              <a:rPr lang="en-US" smtClean="0"/>
              <a:pPr/>
              <a:t>‹#›</a:t>
            </a:fld>
            <a:endParaRPr lang="en-US" dirty="0"/>
          </a:p>
        </p:txBody>
      </p:sp>
      <p:sp>
        <p:nvSpPr>
          <p:cNvPr id="10" name="Date Placeholder 5"/>
          <p:cNvSpPr>
            <a:spLocks noGrp="1"/>
          </p:cNvSpPr>
          <p:nvPr>
            <p:ph type="dt" sz="half" idx="2"/>
          </p:nvPr>
        </p:nvSpPr>
        <p:spPr>
          <a:xfrm>
            <a:off x="395539" y="4894009"/>
            <a:ext cx="864095" cy="180975"/>
          </a:xfrm>
          <a:prstGeom prst="rect">
            <a:avLst/>
          </a:prstGeom>
        </p:spPr>
        <p:txBody>
          <a:bodyPr/>
          <a:lstStyle>
            <a:lvl1pPr>
              <a:defRPr sz="1000"/>
            </a:lvl1pPr>
          </a:lstStyle>
          <a:p>
            <a:fld id="{AF45947B-E012-4C20-AB64-3361ABD2C134}" type="datetime1">
              <a:rPr lang="en-US" smtClean="0"/>
              <a:pPr/>
              <a:t>5/5/2015</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3"/>
          <p:cNvSpPr>
            <a:spLocks noGrp="1"/>
          </p:cNvSpPr>
          <p:nvPr>
            <p:ph type="ftr" sz="quarter" idx="3"/>
          </p:nvPr>
        </p:nvSpPr>
        <p:spPr>
          <a:xfrm>
            <a:off x="3635896" y="4894008"/>
            <a:ext cx="4953000" cy="192342"/>
          </a:xfrm>
          <a:prstGeom prst="rect">
            <a:avLst/>
          </a:prstGeom>
        </p:spPr>
        <p:txBody>
          <a:bodyPr/>
          <a:lstStyle>
            <a:lvl1pPr>
              <a:defRPr sz="1000">
                <a:solidFill>
                  <a:schemeClr val="tx2">
                    <a:lumMod val="75000"/>
                  </a:schemeClr>
                </a:solidFill>
              </a:defRPr>
            </a:lvl1pPr>
          </a:lstStyle>
          <a:p>
            <a:r>
              <a:rPr lang="en-US" dirty="0" smtClean="0"/>
              <a:t>Footer</a:t>
            </a:r>
            <a:endParaRPr lang="en-US" dirty="0"/>
          </a:p>
        </p:txBody>
      </p:sp>
      <p:sp>
        <p:nvSpPr>
          <p:cNvPr id="7" name="Slide Number Placeholder 4"/>
          <p:cNvSpPr>
            <a:spLocks noGrp="1"/>
          </p:cNvSpPr>
          <p:nvPr>
            <p:ph type="sldNum" sz="quarter" idx="4"/>
          </p:nvPr>
        </p:nvSpPr>
        <p:spPr>
          <a:xfrm>
            <a:off x="1218499" y="4893249"/>
            <a:ext cx="792089" cy="171450"/>
          </a:xfrm>
          <a:prstGeom prst="rect">
            <a:avLst/>
          </a:prstGeom>
        </p:spPr>
        <p:txBody>
          <a:bodyPr/>
          <a:lstStyle>
            <a:lvl1pPr>
              <a:defRPr sz="1000"/>
            </a:lvl1pPr>
          </a:lstStyle>
          <a:p>
            <a:r>
              <a:rPr lang="en-US" dirty="0" smtClean="0"/>
              <a:t>Slide </a:t>
            </a:r>
            <a:fld id="{2C3277D1-BC98-493B-8101-346FFB0B7EC5}" type="slidenum">
              <a:rPr lang="en-US" smtClean="0"/>
              <a:pPr/>
              <a:t>‹#›</a:t>
            </a:fld>
            <a:endParaRPr lang="en-US" dirty="0"/>
          </a:p>
        </p:txBody>
      </p:sp>
      <p:sp>
        <p:nvSpPr>
          <p:cNvPr id="8" name="Date Placeholder 5"/>
          <p:cNvSpPr>
            <a:spLocks noGrp="1"/>
          </p:cNvSpPr>
          <p:nvPr>
            <p:ph type="dt" sz="half" idx="2"/>
          </p:nvPr>
        </p:nvSpPr>
        <p:spPr>
          <a:xfrm>
            <a:off x="395539" y="4894009"/>
            <a:ext cx="864095" cy="180975"/>
          </a:xfrm>
          <a:prstGeom prst="rect">
            <a:avLst/>
          </a:prstGeom>
        </p:spPr>
        <p:txBody>
          <a:bodyPr/>
          <a:lstStyle>
            <a:lvl1pPr>
              <a:defRPr sz="1000"/>
            </a:lvl1pPr>
          </a:lstStyle>
          <a:p>
            <a:fld id="{AF45947B-E012-4C20-AB64-3361ABD2C134}" type="datetime1">
              <a:rPr lang="en-US" smtClean="0"/>
              <a:pPr/>
              <a:t>5/5/2015</a:t>
            </a:fld>
            <a:endParaRPr lang="en-US" dirty="0"/>
          </a:p>
        </p:txBody>
      </p:sp>
      <p:sp>
        <p:nvSpPr>
          <p:cNvPr id="13" name="Rectangle 15"/>
          <p:cNvSpPr>
            <a:spLocks noGrp="1" noChangeArrowheads="1"/>
          </p:cNvSpPr>
          <p:nvPr>
            <p:ph type="title"/>
          </p:nvPr>
        </p:nvSpPr>
        <p:spPr bwMode="auto">
          <a:xfrm>
            <a:off x="360104" y="736118"/>
            <a:ext cx="8414648" cy="3345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400"/>
            </a:lvl1pPr>
          </a:lstStyle>
          <a:p>
            <a:pPr lvl="0"/>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3635896" y="4894008"/>
            <a:ext cx="4953000" cy="192342"/>
          </a:xfrm>
          <a:prstGeom prst="rect">
            <a:avLst/>
          </a:prstGeom>
        </p:spPr>
        <p:txBody>
          <a:bodyPr/>
          <a:lstStyle>
            <a:lvl1pPr>
              <a:defRPr sz="1000">
                <a:solidFill>
                  <a:schemeClr val="tx2">
                    <a:lumMod val="75000"/>
                  </a:schemeClr>
                </a:solidFill>
              </a:defRPr>
            </a:lvl1pPr>
          </a:lstStyle>
          <a:p>
            <a:r>
              <a:rPr lang="en-US" dirty="0" smtClean="0"/>
              <a:t>Footer</a:t>
            </a:r>
            <a:endParaRPr lang="en-US" dirty="0"/>
          </a:p>
        </p:txBody>
      </p:sp>
      <p:sp>
        <p:nvSpPr>
          <p:cNvPr id="11" name="Slide Number Placeholder 4"/>
          <p:cNvSpPr>
            <a:spLocks noGrp="1"/>
          </p:cNvSpPr>
          <p:nvPr>
            <p:ph type="sldNum" sz="quarter" idx="4"/>
          </p:nvPr>
        </p:nvSpPr>
        <p:spPr>
          <a:xfrm>
            <a:off x="1218499" y="4893249"/>
            <a:ext cx="792089" cy="171450"/>
          </a:xfrm>
          <a:prstGeom prst="rect">
            <a:avLst/>
          </a:prstGeom>
        </p:spPr>
        <p:txBody>
          <a:bodyPr/>
          <a:lstStyle>
            <a:lvl1pPr>
              <a:defRPr sz="1000"/>
            </a:lvl1pPr>
          </a:lstStyle>
          <a:p>
            <a:r>
              <a:rPr lang="en-US" dirty="0" smtClean="0"/>
              <a:t>Slide </a:t>
            </a:r>
            <a:fld id="{2C3277D1-BC98-493B-8101-346FFB0B7EC5}" type="slidenum">
              <a:rPr lang="en-US" smtClean="0"/>
              <a:pPr/>
              <a:t>‹#›</a:t>
            </a:fld>
            <a:endParaRPr lang="en-US" dirty="0"/>
          </a:p>
        </p:txBody>
      </p:sp>
      <p:sp>
        <p:nvSpPr>
          <p:cNvPr id="12" name="Date Placeholder 5"/>
          <p:cNvSpPr>
            <a:spLocks noGrp="1"/>
          </p:cNvSpPr>
          <p:nvPr>
            <p:ph type="dt" sz="half" idx="2"/>
          </p:nvPr>
        </p:nvSpPr>
        <p:spPr>
          <a:xfrm>
            <a:off x="395539" y="4894009"/>
            <a:ext cx="864095" cy="180975"/>
          </a:xfrm>
          <a:prstGeom prst="rect">
            <a:avLst/>
          </a:prstGeom>
        </p:spPr>
        <p:txBody>
          <a:bodyPr/>
          <a:lstStyle>
            <a:lvl1pPr>
              <a:defRPr sz="1000"/>
            </a:lvl1pPr>
          </a:lstStyle>
          <a:p>
            <a:fld id="{AF45947B-E012-4C20-AB64-3361ABD2C134}" type="datetime1">
              <a:rPr lang="en-US" smtClean="0"/>
              <a:pPr/>
              <a:t>5/5/2015</a:t>
            </a:fld>
            <a:endParaRPr lang="en-US" dirty="0"/>
          </a:p>
        </p:txBody>
      </p:sp>
    </p:spTree>
    <p:extLst>
      <p:ext uri="{BB962C8B-B14F-4D97-AF65-F5344CB8AC3E}">
        <p14:creationId xmlns:p14="http://schemas.microsoft.com/office/powerpoint/2010/main" val="17027437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5" name="Rectangle 11"/>
          <p:cNvSpPr>
            <a:spLocks noGrp="1" noChangeArrowheads="1"/>
          </p:cNvSpPr>
          <p:nvPr>
            <p:ph type="body" idx="1"/>
          </p:nvPr>
        </p:nvSpPr>
        <p:spPr bwMode="auto">
          <a:xfrm>
            <a:off x="395536" y="1401619"/>
            <a:ext cx="8208912" cy="34023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4"/>
          <p:cNvSpPr>
            <a:spLocks noChangeArrowheads="1"/>
          </p:cNvSpPr>
          <p:nvPr userDrawn="1"/>
        </p:nvSpPr>
        <p:spPr bwMode="auto">
          <a:xfrm>
            <a:off x="0" y="699542"/>
            <a:ext cx="9144000" cy="507600"/>
          </a:xfrm>
          <a:prstGeom prst="rect">
            <a:avLst/>
          </a:prstGeom>
          <a:solidFill>
            <a:srgbClr val="FF9933"/>
          </a:solidFill>
          <a:ln w="9525">
            <a:noFill/>
            <a:miter lim="800000"/>
            <a:headEnd/>
            <a:tailEnd/>
          </a:ln>
          <a:effectLst/>
        </p:spPr>
        <p:txBody>
          <a:bodyPr wrap="none" anchor="ctr"/>
          <a:lstStyle/>
          <a:p>
            <a:endParaRPr lang="en-GB"/>
          </a:p>
        </p:txBody>
      </p:sp>
      <p:pic>
        <p:nvPicPr>
          <p:cNvPr id="7" name="Picture 33" descr="D:\pri_strap_PC\digital\reg\rn_2307.jpg"/>
          <p:cNvPicPr>
            <a:picLocks noChangeAspect="1" noChangeArrowheads="1"/>
          </p:cNvPicPr>
          <p:nvPr userDrawn="1"/>
        </p:nvPicPr>
        <p:blipFill>
          <a:blip r:embed="rId6" cstate="print"/>
          <a:srcRect l="8772" t="23843" r="8772" b="23843"/>
          <a:stretch>
            <a:fillRect/>
          </a:stretch>
        </p:blipFill>
        <p:spPr bwMode="auto">
          <a:xfrm>
            <a:off x="474439" y="186342"/>
            <a:ext cx="1649289" cy="3930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61" r:id="rId4"/>
  </p:sldLayoutIdLst>
  <p:timing>
    <p:tnLst>
      <p:par>
        <p:cTn id="1" dur="indefinite" restart="never" nodeType="tmRoot"/>
      </p:par>
    </p:tnLst>
  </p:timing>
  <p:hf hdr="0" ftr="0"/>
  <p:txStyles>
    <p:titleStyle>
      <a:lvl1pPr algn="l" rtl="0" eaLnBrk="1" fontAlgn="base" hangingPunct="1">
        <a:spcBef>
          <a:spcPct val="0"/>
        </a:spcBef>
        <a:spcAft>
          <a:spcPct val="0"/>
        </a:spcAft>
        <a:defRPr sz="2800" b="1" baseline="0">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8.png"/><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31.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4.png"/><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4.png"/><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5.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e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7.png"/><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224000"/>
            <a:ext cx="3487884" cy="3240000"/>
          </a:xfrm>
          <a:prstGeom prst="rect">
            <a:avLst/>
          </a:prstGeom>
        </p:spPr>
      </p:pic>
      <p:sp>
        <p:nvSpPr>
          <p:cNvPr id="10" name="Title 9"/>
          <p:cNvSpPr>
            <a:spLocks noGrp="1"/>
          </p:cNvSpPr>
          <p:nvPr>
            <p:ph type="ctrTitle"/>
          </p:nvPr>
        </p:nvSpPr>
        <p:spPr>
          <a:xfrm>
            <a:off x="467544" y="1419622"/>
            <a:ext cx="7681936" cy="3168352"/>
          </a:xfrm>
        </p:spPr>
        <p:txBody>
          <a:bodyPr/>
          <a:lstStyle/>
          <a:p>
            <a:pPr>
              <a:spcAft>
                <a:spcPts val="1800"/>
              </a:spcAft>
            </a:pPr>
            <a:r>
              <a:rPr lang="en-GB" dirty="0"/>
              <a:t>Renishaw </a:t>
            </a:r>
            <a:r>
              <a:rPr lang="en-GB" dirty="0" smtClean="0"/>
              <a:t>touch-trigger </a:t>
            </a:r>
            <a:br>
              <a:rPr lang="en-GB" dirty="0" smtClean="0"/>
            </a:br>
            <a:r>
              <a:rPr lang="en-GB" dirty="0" smtClean="0"/>
              <a:t>probing technology</a:t>
            </a:r>
            <a:r>
              <a:rPr lang="en-GB" sz="2400" dirty="0" smtClean="0"/>
              <a:t/>
            </a:r>
            <a:br>
              <a:rPr lang="en-GB" sz="2400" dirty="0" smtClean="0"/>
            </a:br>
            <a:r>
              <a:rPr lang="en-GB" sz="1200" dirty="0" smtClean="0"/>
              <a:t/>
            </a:r>
            <a:br>
              <a:rPr lang="en-GB" sz="1200" dirty="0" smtClean="0"/>
            </a:br>
            <a:r>
              <a:rPr lang="en-GB" sz="2400" b="0" dirty="0" smtClean="0">
                <a:solidFill>
                  <a:schemeClr val="tx1"/>
                </a:solidFill>
              </a:rPr>
              <a:t>Rugged </a:t>
            </a:r>
            <a:r>
              <a:rPr lang="en-GB" sz="2400" b="0" dirty="0">
                <a:solidFill>
                  <a:schemeClr val="tx1"/>
                </a:solidFill>
              </a:rPr>
              <a:t>and flexible solutions for </a:t>
            </a:r>
            <a:r>
              <a:rPr lang="en-GB" sz="2400" b="0" dirty="0" smtClean="0">
                <a:solidFill>
                  <a:schemeClr val="tx1"/>
                </a:solidFill>
              </a:rPr>
              <a:t/>
            </a:r>
            <a:br>
              <a:rPr lang="en-GB" sz="2400" b="0" dirty="0" smtClean="0">
                <a:solidFill>
                  <a:schemeClr val="tx1"/>
                </a:solidFill>
              </a:rPr>
            </a:br>
            <a:r>
              <a:rPr lang="en-GB" sz="2400" b="0" dirty="0" smtClean="0">
                <a:solidFill>
                  <a:schemeClr val="tx1"/>
                </a:solidFill>
              </a:rPr>
              <a:t>discrete </a:t>
            </a:r>
            <a:r>
              <a:rPr lang="en-GB" sz="2400" b="0" dirty="0">
                <a:solidFill>
                  <a:schemeClr val="tx1"/>
                </a:solidFill>
              </a:rPr>
              <a:t>point measurement on CMMs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10</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3240000" cy="3330371"/>
          </a:xfrm>
        </p:spPr>
        <p:txBody>
          <a:bodyPr/>
          <a:lstStyle/>
          <a:p>
            <a:pPr marL="180000" indent="-180000">
              <a:spcBef>
                <a:spcPts val="0"/>
              </a:spcBef>
              <a:spcAft>
                <a:spcPts val="1200"/>
              </a:spcAft>
              <a:buFontTx/>
              <a:buNone/>
            </a:pPr>
            <a:r>
              <a:rPr lang="en-GB" altLang="en-US" sz="1800" b="1" dirty="0">
                <a:solidFill>
                  <a:schemeClr val="accent1"/>
                </a:solidFill>
              </a:rPr>
              <a:t>Electrical switching</a:t>
            </a:r>
          </a:p>
          <a:p>
            <a:pPr>
              <a:spcBef>
                <a:spcPts val="0"/>
              </a:spcBef>
              <a:spcAft>
                <a:spcPts val="1200"/>
              </a:spcAft>
            </a:pPr>
            <a:r>
              <a:rPr lang="en-GB" altLang="en-US" sz="1800" dirty="0" smtClean="0"/>
              <a:t>Resistance </a:t>
            </a:r>
            <a:r>
              <a:rPr lang="en-GB" altLang="en-US" sz="1800" dirty="0"/>
              <a:t>breaches threshold and probe triggers</a:t>
            </a:r>
          </a:p>
          <a:p>
            <a:pPr>
              <a:spcBef>
                <a:spcPts val="0"/>
              </a:spcBef>
              <a:spcAft>
                <a:spcPts val="1200"/>
              </a:spcAft>
            </a:pPr>
            <a:r>
              <a:rPr lang="en-GB" altLang="en-US" sz="1800" dirty="0" smtClean="0"/>
              <a:t>Kinematics </a:t>
            </a:r>
            <a:r>
              <a:rPr lang="en-GB" altLang="en-US" sz="1800" dirty="0"/>
              <a:t>are still in contact when probe triggers</a:t>
            </a:r>
          </a:p>
          <a:p>
            <a:pPr marL="360363" lvl="1" indent="-179388">
              <a:spcBef>
                <a:spcPts val="0"/>
              </a:spcBef>
              <a:spcAft>
                <a:spcPts val="1200"/>
              </a:spcAft>
              <a:buFont typeface="Arial" panose="020B0604020202020204" pitchFamily="34" charset="0"/>
              <a:buChar char="•"/>
              <a:tabLst>
                <a:tab pos="360363" algn="l"/>
              </a:tabLst>
            </a:pPr>
            <a:r>
              <a:rPr lang="en-GB" altLang="en-US" dirty="0" smtClean="0"/>
              <a:t>Stylus </a:t>
            </a:r>
            <a:r>
              <a:rPr lang="en-GB" altLang="en-US" dirty="0"/>
              <a:t>in defined position</a:t>
            </a:r>
          </a:p>
          <a:p>
            <a:pPr>
              <a:spcBef>
                <a:spcPts val="0"/>
              </a:spcBef>
              <a:spcAft>
                <a:spcPts val="1200"/>
              </a:spcAft>
            </a:pPr>
            <a:r>
              <a:rPr lang="en-GB" altLang="en-US" sz="1800" dirty="0" smtClean="0"/>
              <a:t>Current </a:t>
            </a:r>
            <a:r>
              <a:rPr lang="en-GB" altLang="en-US" sz="1800" dirty="0"/>
              <a:t>cut before kinematics separate to avoid arcing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350" y="1635646"/>
            <a:ext cx="3157728" cy="3084576"/>
          </a:xfrm>
          <a:prstGeom prst="rect">
            <a:avLst/>
          </a:prstGeom>
        </p:spPr>
      </p:pic>
      <p:sp>
        <p:nvSpPr>
          <p:cNvPr id="18" name="TextBox 17"/>
          <p:cNvSpPr txBox="1"/>
          <p:nvPr/>
        </p:nvSpPr>
        <p:spPr bwMode="auto">
          <a:xfrm>
            <a:off x="4404158" y="1275606"/>
            <a:ext cx="1309648" cy="3385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r>
              <a:rPr lang="en-GB" altLang="en-US" sz="1600" b="1" dirty="0"/>
              <a:t>Resistance</a:t>
            </a:r>
          </a:p>
        </p:txBody>
      </p:sp>
      <p:sp>
        <p:nvSpPr>
          <p:cNvPr id="19" name="TextBox 18"/>
          <p:cNvSpPr txBox="1"/>
          <p:nvPr/>
        </p:nvSpPr>
        <p:spPr bwMode="auto">
          <a:xfrm>
            <a:off x="6542030" y="1995686"/>
            <a:ext cx="2016000" cy="5847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r>
              <a:rPr lang="en-GB" altLang="en-US" sz="1600" dirty="0">
                <a:solidFill>
                  <a:schemeClr val="accent1"/>
                </a:solidFill>
              </a:rPr>
              <a:t>Force on kinematics when stylus is in free space</a:t>
            </a:r>
          </a:p>
        </p:txBody>
      </p:sp>
      <p:sp>
        <p:nvSpPr>
          <p:cNvPr id="20" name="TextBox 19"/>
          <p:cNvSpPr txBox="1"/>
          <p:nvPr/>
        </p:nvSpPr>
        <p:spPr bwMode="auto">
          <a:xfrm>
            <a:off x="6931796" y="4753476"/>
            <a:ext cx="2176708" cy="3385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GB" altLang="en-US" sz="1600" b="1" dirty="0"/>
              <a:t>Force on kinematics</a:t>
            </a:r>
          </a:p>
        </p:txBody>
      </p:sp>
      <p:sp>
        <p:nvSpPr>
          <p:cNvPr id="21" name="TextBox 20"/>
          <p:cNvSpPr txBox="1"/>
          <p:nvPr/>
        </p:nvSpPr>
        <p:spPr bwMode="auto">
          <a:xfrm>
            <a:off x="3970513" y="3318847"/>
            <a:ext cx="1095221" cy="5847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r>
              <a:rPr lang="en-GB" altLang="en-US" sz="1600" dirty="0">
                <a:solidFill>
                  <a:schemeClr val="accent1"/>
                </a:solidFill>
              </a:rPr>
              <a:t>Trigger threshold</a:t>
            </a:r>
          </a:p>
        </p:txBody>
      </p:sp>
      <p:sp>
        <p:nvSpPr>
          <p:cNvPr id="22" name="TextBox 21"/>
          <p:cNvSpPr txBox="1"/>
          <p:nvPr/>
        </p:nvSpPr>
        <p:spPr bwMode="auto">
          <a:xfrm>
            <a:off x="3862242" y="4745041"/>
            <a:ext cx="2509958" cy="3385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r>
              <a:rPr lang="en-GB" altLang="en-US" sz="1600" dirty="0">
                <a:solidFill>
                  <a:schemeClr val="accent1"/>
                </a:solidFill>
              </a:rPr>
              <a:t>Trigger signal generated</a:t>
            </a:r>
          </a:p>
        </p:txBody>
      </p:sp>
    </p:spTree>
    <p:extLst>
      <p:ext uri="{BB962C8B-B14F-4D97-AF65-F5344CB8AC3E}">
        <p14:creationId xmlns:p14="http://schemas.microsoft.com/office/powerpoint/2010/main" val="1446892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11</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5760000" cy="3330371"/>
          </a:xfrm>
        </p:spPr>
        <p:txBody>
          <a:bodyPr/>
          <a:lstStyle/>
          <a:p>
            <a:pPr>
              <a:spcBef>
                <a:spcPts val="0"/>
              </a:spcBef>
              <a:spcAft>
                <a:spcPts val="1200"/>
              </a:spcAft>
              <a:buFontTx/>
              <a:buNone/>
            </a:pPr>
            <a:r>
              <a:rPr lang="en-GB" altLang="en-US" b="1" dirty="0">
                <a:solidFill>
                  <a:schemeClr val="accent1"/>
                </a:solidFill>
              </a:rPr>
              <a:t>Pre-travel</a:t>
            </a:r>
          </a:p>
          <a:p>
            <a:pPr>
              <a:spcBef>
                <a:spcPts val="500"/>
              </a:spcBef>
              <a:spcAft>
                <a:spcPts val="600"/>
              </a:spcAft>
            </a:pPr>
            <a:r>
              <a:rPr lang="en-GB" altLang="en-US" sz="1800" dirty="0" smtClean="0"/>
              <a:t>Stylus </a:t>
            </a:r>
            <a:r>
              <a:rPr lang="en-GB" altLang="en-US" sz="1800" dirty="0"/>
              <a:t>bending under contact loads before trigger threshold is reached</a:t>
            </a:r>
          </a:p>
          <a:p>
            <a:pPr>
              <a:spcBef>
                <a:spcPts val="500"/>
              </a:spcBef>
              <a:spcAft>
                <a:spcPts val="600"/>
              </a:spcAft>
            </a:pPr>
            <a:r>
              <a:rPr lang="en-GB" altLang="en-US" sz="1800" b="1" dirty="0" smtClean="0"/>
              <a:t>Pre-travel </a:t>
            </a:r>
            <a:r>
              <a:rPr lang="en-GB" altLang="en-US" sz="1800" b="1" dirty="0"/>
              <a:t>depends on F</a:t>
            </a:r>
            <a:r>
              <a:rPr lang="en-GB" altLang="en-US" sz="1800" b="1" baseline="-25000" dirty="0"/>
              <a:t>C </a:t>
            </a:r>
            <a:r>
              <a:rPr lang="en-GB" altLang="en-US" sz="1800" b="1" dirty="0"/>
              <a:t>and L</a:t>
            </a:r>
            <a:endParaRPr lang="en-GB" altLang="en-US" sz="1800" dirty="0"/>
          </a:p>
          <a:p>
            <a:pPr>
              <a:spcBef>
                <a:spcPts val="500"/>
              </a:spcBef>
              <a:spcAft>
                <a:spcPts val="600"/>
              </a:spcAft>
            </a:pPr>
            <a:r>
              <a:rPr lang="en-GB" altLang="en-US" sz="1800" dirty="0" smtClean="0"/>
              <a:t>Trigger </a:t>
            </a:r>
            <a:r>
              <a:rPr lang="en-GB" altLang="en-US" sz="1800" dirty="0"/>
              <a:t>is generated a short distance after the stylus first touches the </a:t>
            </a:r>
            <a:r>
              <a:rPr lang="en-GB" altLang="en-US" sz="1800" dirty="0" smtClean="0"/>
              <a:t>component</a:t>
            </a:r>
          </a:p>
          <a:p>
            <a:pPr marL="0" indent="0" algn="ctr">
              <a:spcAft>
                <a:spcPts val="600"/>
              </a:spcAft>
              <a:buNone/>
            </a:pPr>
            <a:r>
              <a:rPr lang="en-GB" altLang="en-US" sz="1800" b="1" dirty="0"/>
              <a:t>F</a:t>
            </a:r>
            <a:r>
              <a:rPr lang="en-GB" altLang="en-US" sz="1800" b="1" baseline="-25000" dirty="0"/>
              <a:t>C</a:t>
            </a:r>
            <a:r>
              <a:rPr lang="en-GB" altLang="en-US" sz="1800" b="1" dirty="0"/>
              <a:t> </a:t>
            </a:r>
            <a:r>
              <a:rPr lang="en-GB" altLang="en-US" sz="1800" b="1" dirty="0" smtClean="0"/>
              <a:t>× </a:t>
            </a:r>
            <a:r>
              <a:rPr lang="en-GB" altLang="en-US" sz="1800" b="1" dirty="0"/>
              <a:t>L = F</a:t>
            </a:r>
            <a:r>
              <a:rPr lang="en-GB" altLang="en-US" sz="1800" b="1" baseline="-25000" dirty="0"/>
              <a:t>S</a:t>
            </a:r>
            <a:r>
              <a:rPr lang="en-GB" altLang="en-US" sz="1800" b="1" dirty="0"/>
              <a:t> </a:t>
            </a:r>
            <a:r>
              <a:rPr lang="en-GB" altLang="en-US" sz="1800" b="1" dirty="0" smtClean="0"/>
              <a:t>× </a:t>
            </a:r>
            <a:r>
              <a:rPr lang="en-GB" altLang="en-US" sz="1800" b="1" dirty="0"/>
              <a:t>R</a:t>
            </a:r>
            <a:endParaRPr lang="en-GB" altLang="en-US" sz="1800" b="1" baseline="-25000" dirty="0"/>
          </a:p>
          <a:p>
            <a:pPr marL="0" indent="0" algn="ctr">
              <a:spcAft>
                <a:spcPts val="600"/>
              </a:spcAft>
              <a:buNone/>
            </a:pPr>
            <a:r>
              <a:rPr lang="en-GB" altLang="en-US" sz="1800" dirty="0"/>
              <a:t>L and F</a:t>
            </a:r>
            <a:r>
              <a:rPr lang="en-GB" altLang="en-US" sz="1800" baseline="-25000" dirty="0"/>
              <a:t>S</a:t>
            </a:r>
            <a:r>
              <a:rPr lang="en-GB" altLang="en-US" sz="1800" dirty="0"/>
              <a:t> are constant</a:t>
            </a:r>
          </a:p>
          <a:p>
            <a:pPr marL="0" indent="0" algn="ctr">
              <a:spcAft>
                <a:spcPts val="600"/>
              </a:spcAft>
              <a:buNone/>
            </a:pPr>
            <a:r>
              <a:rPr lang="en-GB" altLang="en-US" sz="1800" b="1" dirty="0">
                <a:solidFill>
                  <a:schemeClr val="accent1"/>
                </a:solidFill>
                <a:sym typeface="Symbol" panose="05050102010706020507" pitchFamily="18" charset="2"/>
              </a:rPr>
              <a:t>F</a:t>
            </a:r>
            <a:r>
              <a:rPr lang="en-GB" altLang="en-US" sz="1800" b="1" baseline="-25000" dirty="0">
                <a:solidFill>
                  <a:schemeClr val="accent1"/>
                </a:solidFill>
                <a:sym typeface="Symbol" panose="05050102010706020507" pitchFamily="18" charset="2"/>
              </a:rPr>
              <a:t>C</a:t>
            </a:r>
            <a:r>
              <a:rPr lang="en-GB" altLang="en-US" sz="1800" b="1" dirty="0">
                <a:solidFill>
                  <a:schemeClr val="accent1"/>
                </a:solidFill>
                <a:sym typeface="Symbol" panose="05050102010706020507" pitchFamily="18" charset="2"/>
              </a:rPr>
              <a:t> is proportional to </a:t>
            </a:r>
            <a:r>
              <a:rPr lang="en-GB" altLang="en-US" sz="1800" b="1" dirty="0" smtClean="0">
                <a:solidFill>
                  <a:schemeClr val="accent1"/>
                </a:solidFill>
                <a:sym typeface="Symbol" panose="05050102010706020507" pitchFamily="18" charset="2"/>
              </a:rPr>
              <a:t>R</a:t>
            </a:r>
            <a:endParaRPr lang="en-GB" altLang="en-US" sz="1800" b="1" dirty="0">
              <a:solidFill>
                <a:schemeClr val="accent1"/>
              </a:solidFill>
            </a:endParaRPr>
          </a:p>
        </p:txBody>
      </p:sp>
      <p:pic>
        <p:nvPicPr>
          <p:cNvPr id="12" name="Picture 333"/>
          <p:cNvPicPr>
            <a:picLocks noChangeAspect="1" noChangeArrowheads="1"/>
          </p:cNvPicPr>
          <p:nvPr/>
        </p:nvPicPr>
        <p:blipFill>
          <a:blip r:embed="rId3">
            <a:extLst>
              <a:ext uri="{28A0092B-C50C-407E-A947-70E740481C1C}">
                <a14:useLocalDpi xmlns:a14="http://schemas.microsoft.com/office/drawing/2010/main" val="0"/>
              </a:ext>
            </a:extLst>
          </a:blip>
          <a:srcRect b="3847"/>
          <a:stretch>
            <a:fillRect/>
          </a:stretch>
        </p:blipFill>
        <p:spPr bwMode="auto">
          <a:xfrm>
            <a:off x="6372200" y="1228006"/>
            <a:ext cx="2141015" cy="39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20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12</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4212000" cy="1871583"/>
          </a:xfrm>
        </p:spPr>
        <p:txBody>
          <a:bodyPr/>
          <a:lstStyle/>
          <a:p>
            <a:pPr marL="180000" indent="-180000">
              <a:spcBef>
                <a:spcPts val="0"/>
              </a:spcBef>
              <a:spcAft>
                <a:spcPts val="1200"/>
              </a:spcAft>
              <a:buFontTx/>
              <a:buNone/>
            </a:pPr>
            <a:r>
              <a:rPr lang="en-GB" altLang="en-US" b="1" dirty="0">
                <a:solidFill>
                  <a:schemeClr val="accent1"/>
                </a:solidFill>
              </a:rPr>
              <a:t>Pre-travel variation - ‘lobing’</a:t>
            </a:r>
          </a:p>
          <a:p>
            <a:pPr marL="180000" indent="-180000">
              <a:spcBef>
                <a:spcPts val="0"/>
              </a:spcBef>
              <a:spcAft>
                <a:spcPts val="600"/>
              </a:spcAft>
            </a:pPr>
            <a:r>
              <a:rPr lang="en-GB" altLang="en-US" sz="1800" dirty="0" smtClean="0"/>
              <a:t>Trigger </a:t>
            </a:r>
            <a:r>
              <a:rPr lang="en-GB" altLang="en-US" sz="1800" dirty="0"/>
              <a:t>force depends on probing direction, since pivot point varies</a:t>
            </a:r>
          </a:p>
          <a:p>
            <a:pPr marL="360363" lvl="1" indent="-179388">
              <a:spcBef>
                <a:spcPts val="0"/>
              </a:spcBef>
              <a:spcAft>
                <a:spcPts val="600"/>
              </a:spcAft>
              <a:buFont typeface="Arial" panose="020B0604020202020204" pitchFamily="34" charset="0"/>
              <a:buChar char="•"/>
            </a:pPr>
            <a:r>
              <a:rPr lang="en-GB" altLang="en-US" dirty="0"/>
              <a:t>F</a:t>
            </a:r>
            <a:r>
              <a:rPr lang="en-GB" altLang="en-US" baseline="-25000" dirty="0"/>
              <a:t>C</a:t>
            </a:r>
            <a:r>
              <a:rPr lang="en-GB" altLang="en-US" dirty="0"/>
              <a:t> is proportional to R</a:t>
            </a:r>
          </a:p>
          <a:p>
            <a:pPr marL="180000" indent="-180000">
              <a:spcBef>
                <a:spcPts val="0"/>
              </a:spcBef>
              <a:spcAft>
                <a:spcPts val="600"/>
              </a:spcAft>
            </a:pPr>
            <a:r>
              <a:rPr lang="en-GB" altLang="en-US" sz="1800" dirty="0" smtClean="0"/>
              <a:t>Therefore</a:t>
            </a:r>
            <a:r>
              <a:rPr lang="en-GB" altLang="en-US" sz="1800" dirty="0"/>
              <a:t>, pre-travel varies around the XY plane</a:t>
            </a:r>
          </a:p>
        </p:txBody>
      </p:sp>
      <p:pic>
        <p:nvPicPr>
          <p:cNvPr id="24" name="Picture 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676" y="1967904"/>
            <a:ext cx="3833812" cy="233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93"/>
          <p:cNvSpPr txBox="1">
            <a:spLocks noChangeArrowheads="1"/>
          </p:cNvSpPr>
          <p:nvPr/>
        </p:nvSpPr>
        <p:spPr bwMode="auto">
          <a:xfrm>
            <a:off x="6468145" y="1476000"/>
            <a:ext cx="1158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ctr">
              <a:spcBef>
                <a:spcPct val="20000"/>
              </a:spcBef>
              <a:defRPr sz="2000">
                <a:solidFill>
                  <a:schemeClr val="tx1"/>
                </a:solidFill>
                <a:latin typeface="Arial" panose="020B0604020202020204" pitchFamily="34" charset="0"/>
              </a:defRPr>
            </a:lvl1pPr>
            <a:lvl2pPr marL="742950" indent="-285750" algn="ctr">
              <a:spcBef>
                <a:spcPct val="20000"/>
              </a:spcBef>
              <a:defRPr sz="2000">
                <a:solidFill>
                  <a:schemeClr val="tx1"/>
                </a:solidFill>
                <a:latin typeface="Arial" panose="020B0604020202020204" pitchFamily="34" charset="0"/>
              </a:defRPr>
            </a:lvl2pPr>
            <a:lvl3pPr marL="1143000" indent="-228600" algn="ctr">
              <a:spcBef>
                <a:spcPct val="20000"/>
              </a:spcBef>
              <a:defRPr sz="20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a:solidFill>
                  <a:schemeClr val="tx1"/>
                </a:solidFill>
                <a:latin typeface="Arial" panose="020B0604020202020204" pitchFamily="34" charset="0"/>
              </a:defRPr>
            </a:lvl9pPr>
          </a:lstStyle>
          <a:p>
            <a:r>
              <a:rPr lang="en-GB" altLang="en-US" sz="1800" b="1" dirty="0"/>
              <a:t>Top view</a:t>
            </a:r>
          </a:p>
        </p:txBody>
      </p:sp>
    </p:spTree>
    <p:extLst>
      <p:ext uri="{BB962C8B-B14F-4D97-AF65-F5344CB8AC3E}">
        <p14:creationId xmlns:p14="http://schemas.microsoft.com/office/powerpoint/2010/main" val="4034650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13</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5"/>
            <a:ext cx="4212000" cy="432048"/>
          </a:xfrm>
        </p:spPr>
        <p:txBody>
          <a:bodyPr/>
          <a:lstStyle/>
          <a:p>
            <a:pPr marL="180000" indent="-180000">
              <a:spcBef>
                <a:spcPts val="0"/>
              </a:spcBef>
              <a:spcAft>
                <a:spcPts val="1200"/>
              </a:spcAft>
              <a:buFontTx/>
              <a:buNone/>
            </a:pPr>
            <a:r>
              <a:rPr lang="en-GB" altLang="en-US" b="1" dirty="0">
                <a:solidFill>
                  <a:schemeClr val="accent1"/>
                </a:solidFill>
              </a:rPr>
              <a:t>Pre-travel variation - ‘lobing</a:t>
            </a:r>
            <a:r>
              <a:rPr lang="en-GB" altLang="en-US" b="1" dirty="0" smtClean="0">
                <a:solidFill>
                  <a:schemeClr val="accent1"/>
                </a:solidFill>
              </a:rPr>
              <a:t>’</a:t>
            </a:r>
            <a:endParaRPr lang="en-GB" altLang="en-US" b="1" dirty="0">
              <a:solidFill>
                <a:schemeClr val="accent1"/>
              </a:solidFill>
            </a:endParaRPr>
          </a:p>
        </p:txBody>
      </p:sp>
      <p:grpSp>
        <p:nvGrpSpPr>
          <p:cNvPr id="8" name="Group 226"/>
          <p:cNvGrpSpPr>
            <a:grpSpLocks/>
          </p:cNvGrpSpPr>
          <p:nvPr/>
        </p:nvGrpSpPr>
        <p:grpSpPr bwMode="auto">
          <a:xfrm>
            <a:off x="396000" y="2054112"/>
            <a:ext cx="3621088" cy="2770187"/>
            <a:chOff x="612" y="2575"/>
            <a:chExt cx="2281" cy="1745"/>
          </a:xfrm>
        </p:grpSpPr>
        <p:grpSp>
          <p:nvGrpSpPr>
            <p:cNvPr id="9" name="Group 225"/>
            <p:cNvGrpSpPr>
              <a:grpSpLocks/>
            </p:cNvGrpSpPr>
            <p:nvPr/>
          </p:nvGrpSpPr>
          <p:grpSpPr bwMode="auto">
            <a:xfrm>
              <a:off x="612" y="2575"/>
              <a:ext cx="1931" cy="1745"/>
              <a:chOff x="612" y="2575"/>
              <a:chExt cx="1931" cy="1745"/>
            </a:xfrm>
          </p:grpSpPr>
          <p:pic>
            <p:nvPicPr>
              <p:cNvPr id="12" name="Picture 223"/>
              <p:cNvPicPr>
                <a:picLocks noChangeAspect="1" noChangeArrowheads="1"/>
              </p:cNvPicPr>
              <p:nvPr/>
            </p:nvPicPr>
            <p:blipFill>
              <a:blip r:embed="rId3">
                <a:extLst>
                  <a:ext uri="{28A0092B-C50C-407E-A947-70E740481C1C}">
                    <a14:useLocalDpi xmlns:a14="http://schemas.microsoft.com/office/drawing/2010/main" val="0"/>
                  </a:ext>
                </a:extLst>
              </a:blip>
              <a:srcRect b="37737"/>
              <a:stretch>
                <a:fillRect/>
              </a:stretch>
            </p:blipFill>
            <p:spPr bwMode="auto">
              <a:xfrm>
                <a:off x="675" y="2656"/>
                <a:ext cx="1868" cy="1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52"/>
              <p:cNvSpPr txBox="1">
                <a:spLocks noChangeArrowheads="1"/>
              </p:cNvSpPr>
              <p:nvPr/>
            </p:nvSpPr>
            <p:spPr bwMode="auto">
              <a:xfrm>
                <a:off x="612" y="2575"/>
                <a:ext cx="97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ctr">
                  <a:spcBef>
                    <a:spcPct val="20000"/>
                  </a:spcBef>
                  <a:defRPr sz="2000">
                    <a:solidFill>
                      <a:schemeClr val="tx1"/>
                    </a:solidFill>
                    <a:latin typeface="Arial" panose="020B0604020202020204" pitchFamily="34" charset="0"/>
                  </a:defRPr>
                </a:lvl1pPr>
                <a:lvl2pPr marL="742950" indent="-285750" algn="ctr">
                  <a:spcBef>
                    <a:spcPct val="20000"/>
                  </a:spcBef>
                  <a:defRPr sz="2000">
                    <a:solidFill>
                      <a:schemeClr val="tx1"/>
                    </a:solidFill>
                    <a:latin typeface="Arial" panose="020B0604020202020204" pitchFamily="34" charset="0"/>
                  </a:defRPr>
                </a:lvl2pPr>
                <a:lvl3pPr marL="1143000" indent="-228600" algn="ctr">
                  <a:spcBef>
                    <a:spcPct val="20000"/>
                  </a:spcBef>
                  <a:defRPr sz="20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a:solidFill>
                      <a:schemeClr val="tx1"/>
                    </a:solidFill>
                    <a:latin typeface="Arial" panose="020B0604020202020204" pitchFamily="34" charset="0"/>
                  </a:defRPr>
                </a:lvl9pPr>
              </a:lstStyle>
              <a:p>
                <a:pPr algn="l"/>
                <a:r>
                  <a:rPr lang="en-GB" altLang="en-US" sz="1800" b="1" dirty="0"/>
                  <a:t>High force direction:</a:t>
                </a:r>
              </a:p>
            </p:txBody>
          </p:sp>
        </p:grpSp>
        <p:sp>
          <p:nvSpPr>
            <p:cNvPr id="10" name="Text Box 209"/>
            <p:cNvSpPr txBox="1">
              <a:spLocks noChangeArrowheads="1"/>
            </p:cNvSpPr>
            <p:nvPr/>
          </p:nvSpPr>
          <p:spPr bwMode="auto">
            <a:xfrm>
              <a:off x="2306" y="3914"/>
              <a:ext cx="58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ctr">
                <a:spcBef>
                  <a:spcPct val="20000"/>
                </a:spcBef>
                <a:defRPr sz="2000">
                  <a:solidFill>
                    <a:schemeClr val="tx1"/>
                  </a:solidFill>
                  <a:latin typeface="Arial" panose="020B0604020202020204" pitchFamily="34" charset="0"/>
                </a:defRPr>
              </a:lvl1pPr>
              <a:lvl2pPr marL="742950" indent="-285750" algn="ctr">
                <a:spcBef>
                  <a:spcPct val="20000"/>
                </a:spcBef>
                <a:defRPr sz="2000">
                  <a:solidFill>
                    <a:schemeClr val="tx1"/>
                  </a:solidFill>
                  <a:latin typeface="Arial" panose="020B0604020202020204" pitchFamily="34" charset="0"/>
                </a:defRPr>
              </a:lvl2pPr>
              <a:lvl3pPr marL="1143000" indent="-228600" algn="ctr">
                <a:spcBef>
                  <a:spcPct val="20000"/>
                </a:spcBef>
                <a:defRPr sz="20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a:solidFill>
                    <a:schemeClr val="tx1"/>
                  </a:solidFill>
                  <a:latin typeface="Arial" panose="020B0604020202020204" pitchFamily="34" charset="0"/>
                </a:defRPr>
              </a:lvl9pPr>
            </a:lstStyle>
            <a:p>
              <a:r>
                <a:rPr lang="en-GB" altLang="en-US" sz="1600" b="1"/>
                <a:t>Pivot point</a:t>
              </a:r>
            </a:p>
          </p:txBody>
        </p:sp>
        <p:sp>
          <p:nvSpPr>
            <p:cNvPr id="11" name="Line 210"/>
            <p:cNvSpPr>
              <a:spLocks noChangeShapeType="1"/>
            </p:cNvSpPr>
            <p:nvPr/>
          </p:nvSpPr>
          <p:spPr bwMode="auto">
            <a:xfrm flipH="1" flipV="1">
              <a:off x="2119" y="3663"/>
              <a:ext cx="292" cy="27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grpSp>
      <p:grpSp>
        <p:nvGrpSpPr>
          <p:cNvPr id="15" name="Group 227"/>
          <p:cNvGrpSpPr>
            <a:grpSpLocks/>
          </p:cNvGrpSpPr>
          <p:nvPr/>
        </p:nvGrpSpPr>
        <p:grpSpPr bwMode="auto">
          <a:xfrm>
            <a:off x="5760000" y="2015218"/>
            <a:ext cx="3024187" cy="2847975"/>
            <a:chOff x="3471" y="2526"/>
            <a:chExt cx="1905" cy="1794"/>
          </a:xfrm>
        </p:grpSpPr>
        <p:pic>
          <p:nvPicPr>
            <p:cNvPr id="16" name="Picture 224"/>
            <p:cNvPicPr>
              <a:picLocks noChangeAspect="1" noChangeArrowheads="1"/>
            </p:cNvPicPr>
            <p:nvPr/>
          </p:nvPicPr>
          <p:blipFill>
            <a:blip r:embed="rId4">
              <a:extLst>
                <a:ext uri="{28A0092B-C50C-407E-A947-70E740481C1C}">
                  <a14:useLocalDpi xmlns:a14="http://schemas.microsoft.com/office/drawing/2010/main" val="0"/>
                </a:ext>
              </a:extLst>
            </a:blip>
            <a:srcRect b="34210"/>
            <a:stretch>
              <a:fillRect/>
            </a:stretch>
          </p:blipFill>
          <p:spPr bwMode="auto">
            <a:xfrm>
              <a:off x="3666" y="2526"/>
              <a:ext cx="1710" cy="1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203"/>
            <p:cNvSpPr txBox="1">
              <a:spLocks noChangeArrowheads="1"/>
            </p:cNvSpPr>
            <p:nvPr/>
          </p:nvSpPr>
          <p:spPr bwMode="auto">
            <a:xfrm>
              <a:off x="3481" y="2577"/>
              <a:ext cx="97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ctr">
                <a:spcBef>
                  <a:spcPct val="20000"/>
                </a:spcBef>
                <a:defRPr sz="2000">
                  <a:solidFill>
                    <a:schemeClr val="tx1"/>
                  </a:solidFill>
                  <a:latin typeface="Arial" panose="020B0604020202020204" pitchFamily="34" charset="0"/>
                </a:defRPr>
              </a:lvl1pPr>
              <a:lvl2pPr marL="742950" indent="-285750" algn="ctr">
                <a:spcBef>
                  <a:spcPct val="20000"/>
                </a:spcBef>
                <a:defRPr sz="2000">
                  <a:solidFill>
                    <a:schemeClr val="tx1"/>
                  </a:solidFill>
                  <a:latin typeface="Arial" panose="020B0604020202020204" pitchFamily="34" charset="0"/>
                </a:defRPr>
              </a:lvl2pPr>
              <a:lvl3pPr marL="1143000" indent="-228600" algn="ctr">
                <a:spcBef>
                  <a:spcPct val="20000"/>
                </a:spcBef>
                <a:defRPr sz="20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a:solidFill>
                    <a:schemeClr val="tx1"/>
                  </a:solidFill>
                  <a:latin typeface="Arial" panose="020B0604020202020204" pitchFamily="34" charset="0"/>
                </a:defRPr>
              </a:lvl9pPr>
            </a:lstStyle>
            <a:p>
              <a:pPr algn="l"/>
              <a:r>
                <a:rPr lang="en-GB" altLang="en-US" sz="1800" b="1"/>
                <a:t>Low force direction:</a:t>
              </a:r>
            </a:p>
          </p:txBody>
        </p:sp>
        <p:sp>
          <p:nvSpPr>
            <p:cNvPr id="18" name="Line 211"/>
            <p:cNvSpPr>
              <a:spLocks noChangeShapeType="1"/>
            </p:cNvSpPr>
            <p:nvPr/>
          </p:nvSpPr>
          <p:spPr bwMode="auto">
            <a:xfrm flipV="1">
              <a:off x="3928" y="3558"/>
              <a:ext cx="466" cy="36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19" name="Text Box 212"/>
            <p:cNvSpPr txBox="1">
              <a:spLocks noChangeArrowheads="1"/>
            </p:cNvSpPr>
            <p:nvPr/>
          </p:nvSpPr>
          <p:spPr bwMode="auto">
            <a:xfrm>
              <a:off x="3471" y="3914"/>
              <a:ext cx="58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ctr">
                <a:spcBef>
                  <a:spcPct val="20000"/>
                </a:spcBef>
                <a:defRPr sz="2000">
                  <a:solidFill>
                    <a:schemeClr val="tx1"/>
                  </a:solidFill>
                  <a:latin typeface="Arial" panose="020B0604020202020204" pitchFamily="34" charset="0"/>
                </a:defRPr>
              </a:lvl1pPr>
              <a:lvl2pPr marL="742950" indent="-285750" algn="ctr">
                <a:spcBef>
                  <a:spcPct val="20000"/>
                </a:spcBef>
                <a:defRPr sz="2000">
                  <a:solidFill>
                    <a:schemeClr val="tx1"/>
                  </a:solidFill>
                  <a:latin typeface="Arial" panose="020B0604020202020204" pitchFamily="34" charset="0"/>
                </a:defRPr>
              </a:lvl2pPr>
              <a:lvl3pPr marL="1143000" indent="-228600" algn="ctr">
                <a:spcBef>
                  <a:spcPct val="20000"/>
                </a:spcBef>
                <a:defRPr sz="20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a:solidFill>
                    <a:schemeClr val="tx1"/>
                  </a:solidFill>
                  <a:latin typeface="Arial" panose="020B0604020202020204" pitchFamily="34" charset="0"/>
                </a:defRPr>
              </a:lvl9pPr>
            </a:lstStyle>
            <a:p>
              <a:r>
                <a:rPr lang="en-GB" altLang="en-US" sz="1600" b="1"/>
                <a:t>Pivot point</a:t>
              </a:r>
            </a:p>
          </p:txBody>
        </p:sp>
      </p:grpSp>
      <p:sp>
        <p:nvSpPr>
          <p:cNvPr id="20" name="Text Box 213"/>
          <p:cNvSpPr txBox="1">
            <a:spLocks noChangeArrowheads="1"/>
          </p:cNvSpPr>
          <p:nvPr/>
        </p:nvSpPr>
        <p:spPr bwMode="auto">
          <a:xfrm>
            <a:off x="4180519" y="2991530"/>
            <a:ext cx="141605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ctr">
              <a:spcBef>
                <a:spcPct val="20000"/>
              </a:spcBef>
              <a:defRPr sz="2000">
                <a:solidFill>
                  <a:schemeClr val="tx1"/>
                </a:solidFill>
                <a:latin typeface="Arial" panose="020B0604020202020204" pitchFamily="34" charset="0"/>
              </a:defRPr>
            </a:lvl1pPr>
            <a:lvl2pPr marL="742950" indent="-285750" algn="ctr">
              <a:spcBef>
                <a:spcPct val="20000"/>
              </a:spcBef>
              <a:defRPr sz="2000">
                <a:solidFill>
                  <a:schemeClr val="tx1"/>
                </a:solidFill>
                <a:latin typeface="Arial" panose="020B0604020202020204" pitchFamily="34" charset="0"/>
              </a:defRPr>
            </a:lvl2pPr>
            <a:lvl3pPr marL="1143000" indent="-228600" algn="ctr">
              <a:spcBef>
                <a:spcPct val="20000"/>
              </a:spcBef>
              <a:defRPr sz="20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a:solidFill>
                  <a:schemeClr val="tx1"/>
                </a:solidFill>
                <a:latin typeface="Arial" panose="020B0604020202020204" pitchFamily="34" charset="0"/>
              </a:defRPr>
            </a:lvl9pPr>
          </a:lstStyle>
          <a:p>
            <a:r>
              <a:rPr lang="en-GB" altLang="en-US" sz="2400" b="1" dirty="0">
                <a:solidFill>
                  <a:schemeClr val="accent1"/>
                </a:solidFill>
              </a:rPr>
              <a:t>R</a:t>
            </a:r>
            <a:r>
              <a:rPr lang="en-GB" altLang="en-US" sz="2400" b="1" baseline="-25000" dirty="0">
                <a:solidFill>
                  <a:schemeClr val="accent1"/>
                </a:solidFill>
              </a:rPr>
              <a:t>1</a:t>
            </a:r>
            <a:r>
              <a:rPr lang="en-GB" altLang="en-US" sz="2400" b="1" dirty="0">
                <a:solidFill>
                  <a:schemeClr val="accent1"/>
                </a:solidFill>
              </a:rPr>
              <a:t> &gt; R</a:t>
            </a:r>
            <a:r>
              <a:rPr lang="en-GB" altLang="en-US" sz="2400" b="1" baseline="-25000" dirty="0">
                <a:solidFill>
                  <a:schemeClr val="accent1"/>
                </a:solidFill>
              </a:rPr>
              <a:t>2</a:t>
            </a:r>
            <a:endParaRPr lang="en-GB" altLang="en-US" sz="2400" b="1" dirty="0">
              <a:solidFill>
                <a:schemeClr val="accent1"/>
              </a:solidFill>
            </a:endParaRPr>
          </a:p>
          <a:p>
            <a:r>
              <a:rPr lang="en-GB" altLang="en-US" sz="2400" b="1" dirty="0">
                <a:solidFill>
                  <a:schemeClr val="accent1"/>
                </a:solidFill>
              </a:rPr>
              <a:t>F</a:t>
            </a:r>
            <a:r>
              <a:rPr lang="en-GB" altLang="en-US" sz="2400" b="1" baseline="-25000" dirty="0">
                <a:solidFill>
                  <a:schemeClr val="accent1"/>
                </a:solidFill>
              </a:rPr>
              <a:t>C1</a:t>
            </a:r>
            <a:r>
              <a:rPr lang="en-GB" altLang="en-US" sz="2400" b="1" dirty="0">
                <a:solidFill>
                  <a:schemeClr val="accent1"/>
                </a:solidFill>
              </a:rPr>
              <a:t> &gt; F</a:t>
            </a:r>
            <a:r>
              <a:rPr lang="en-GB" altLang="en-US" sz="2400" b="1" baseline="-25000" dirty="0">
                <a:solidFill>
                  <a:schemeClr val="accent1"/>
                </a:solidFill>
              </a:rPr>
              <a:t>C2</a:t>
            </a:r>
            <a:endParaRPr lang="en-GB" altLang="en-US" sz="2400" b="1" dirty="0">
              <a:solidFill>
                <a:schemeClr val="accent1"/>
              </a:solidFill>
            </a:endParaRPr>
          </a:p>
        </p:txBody>
      </p:sp>
    </p:spTree>
    <p:extLst>
      <p:ext uri="{BB962C8B-B14F-4D97-AF65-F5344CB8AC3E}">
        <p14:creationId xmlns:p14="http://schemas.microsoft.com/office/powerpoint/2010/main" val="332617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14</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6084000" cy="3545635"/>
          </a:xfrm>
        </p:spPr>
        <p:txBody>
          <a:bodyPr/>
          <a:lstStyle/>
          <a:p>
            <a:pPr marL="0" indent="0">
              <a:spcBef>
                <a:spcPts val="0"/>
              </a:spcBef>
              <a:spcAft>
                <a:spcPts val="600"/>
              </a:spcAft>
              <a:buFontTx/>
              <a:buNone/>
            </a:pPr>
            <a:r>
              <a:rPr lang="en-GB" altLang="en-US" sz="1800" b="1" dirty="0">
                <a:solidFill>
                  <a:schemeClr val="accent1"/>
                </a:solidFill>
              </a:rPr>
              <a:t>Pre-travel variation - ‘lobing’</a:t>
            </a:r>
          </a:p>
          <a:p>
            <a:pPr>
              <a:spcBef>
                <a:spcPts val="0"/>
              </a:spcBef>
              <a:spcAft>
                <a:spcPts val="600"/>
              </a:spcAft>
            </a:pPr>
            <a:r>
              <a:rPr lang="en-GB" altLang="en-US" sz="1600" dirty="0" smtClean="0"/>
              <a:t>Trigger </a:t>
            </a:r>
            <a:r>
              <a:rPr lang="en-GB" altLang="en-US" sz="1600" dirty="0"/>
              <a:t>force in Z direction is higher than in XY plane</a:t>
            </a:r>
          </a:p>
          <a:p>
            <a:pPr marL="360363" lvl="1" indent="-179388">
              <a:spcBef>
                <a:spcPts val="0"/>
              </a:spcBef>
              <a:spcAft>
                <a:spcPts val="600"/>
              </a:spcAft>
              <a:buFont typeface="Arial" panose="020B0604020202020204" pitchFamily="34" charset="0"/>
              <a:buChar char="•"/>
              <a:tabLst>
                <a:tab pos="360363" algn="l"/>
              </a:tabLst>
            </a:pPr>
            <a:r>
              <a:rPr lang="en-GB" altLang="en-US" sz="1600" dirty="0" smtClean="0"/>
              <a:t>No </a:t>
            </a:r>
            <a:r>
              <a:rPr lang="en-GB" altLang="en-US" sz="1600" dirty="0"/>
              <a:t>mechanical advantage over spring</a:t>
            </a:r>
          </a:p>
          <a:p>
            <a:pPr marL="360363" lvl="1" indent="-179388">
              <a:spcBef>
                <a:spcPts val="0"/>
              </a:spcBef>
              <a:spcAft>
                <a:spcPts val="600"/>
              </a:spcAft>
              <a:buFont typeface="Arial" panose="020B0604020202020204" pitchFamily="34" charset="0"/>
              <a:buChar char="•"/>
              <a:tabLst>
                <a:tab pos="360363" algn="l"/>
              </a:tabLst>
            </a:pPr>
            <a:r>
              <a:rPr lang="en-GB" altLang="en-US" sz="1600" dirty="0"/>
              <a:t>F</a:t>
            </a:r>
            <a:r>
              <a:rPr lang="en-GB" altLang="en-US" sz="1600" baseline="-25000" dirty="0"/>
              <a:t>C</a:t>
            </a:r>
            <a:r>
              <a:rPr lang="en-GB" altLang="en-US" sz="1600" dirty="0"/>
              <a:t> = F</a:t>
            </a:r>
            <a:r>
              <a:rPr lang="en-GB" altLang="en-US" sz="1600" baseline="-25000" dirty="0"/>
              <a:t>S</a:t>
            </a:r>
            <a:endParaRPr lang="en-GB" altLang="en-US" sz="1600" dirty="0"/>
          </a:p>
          <a:p>
            <a:pPr>
              <a:spcBef>
                <a:spcPts val="0"/>
              </a:spcBef>
              <a:spcAft>
                <a:spcPts val="600"/>
              </a:spcAft>
            </a:pPr>
            <a:r>
              <a:rPr lang="en-GB" altLang="en-US" sz="1600" dirty="0" smtClean="0"/>
              <a:t>Kinematic </a:t>
            </a:r>
            <a:r>
              <a:rPr lang="en-GB" altLang="en-US" sz="1600" dirty="0"/>
              <a:t>resistive probes exhibit 3D (XYZ) pre-travel variation</a:t>
            </a:r>
          </a:p>
          <a:p>
            <a:pPr marL="360363" lvl="1" indent="-179388">
              <a:spcBef>
                <a:spcPts val="0"/>
              </a:spcBef>
              <a:spcAft>
                <a:spcPts val="600"/>
              </a:spcAft>
              <a:buFont typeface="Arial" panose="020B0604020202020204" pitchFamily="34" charset="0"/>
              <a:buChar char="•"/>
            </a:pPr>
            <a:r>
              <a:rPr lang="en-GB" altLang="en-US" sz="1600" dirty="0" smtClean="0"/>
              <a:t>Combination </a:t>
            </a:r>
            <a:r>
              <a:rPr lang="en-GB" altLang="en-US" sz="1600" dirty="0"/>
              <a:t>of Z and XY trigger effects</a:t>
            </a:r>
          </a:p>
          <a:p>
            <a:pPr marL="360363" lvl="1" indent="-179388">
              <a:spcBef>
                <a:spcPts val="0"/>
              </a:spcBef>
              <a:spcAft>
                <a:spcPts val="600"/>
              </a:spcAft>
              <a:buFont typeface="Arial" panose="020B0604020202020204" pitchFamily="34" charset="0"/>
              <a:buChar char="•"/>
            </a:pPr>
            <a:r>
              <a:rPr lang="en-GB" altLang="en-US" sz="1600" dirty="0" smtClean="0"/>
              <a:t>Low </a:t>
            </a:r>
            <a:r>
              <a:rPr lang="en-GB" altLang="en-US" sz="1600" dirty="0"/>
              <a:t>XYZ PTV useful for contoured part </a:t>
            </a:r>
            <a:r>
              <a:rPr lang="en-GB" altLang="en-US" sz="1600" dirty="0" smtClean="0"/>
              <a:t>inspection</a:t>
            </a:r>
          </a:p>
          <a:p>
            <a:pPr marL="0" indent="0">
              <a:spcBef>
                <a:spcPts val="0"/>
              </a:spcBef>
              <a:spcAft>
                <a:spcPts val="600"/>
              </a:spcAft>
              <a:buNone/>
            </a:pPr>
            <a:r>
              <a:rPr lang="en-GB" altLang="en-US" sz="1800" b="1" dirty="0">
                <a:solidFill>
                  <a:schemeClr val="accent1"/>
                </a:solidFill>
              </a:rPr>
              <a:t>Test data:</a:t>
            </a:r>
          </a:p>
          <a:p>
            <a:pPr>
              <a:spcBef>
                <a:spcPts val="0"/>
              </a:spcBef>
              <a:spcAft>
                <a:spcPts val="600"/>
              </a:spcAft>
            </a:pPr>
            <a:r>
              <a:rPr lang="en-GB" altLang="en-US" sz="1600" dirty="0"/>
              <a:t>ISO 10360-2 3D form</a:t>
            </a:r>
          </a:p>
          <a:p>
            <a:pPr>
              <a:spcBef>
                <a:spcPts val="0"/>
              </a:spcBef>
              <a:spcAft>
                <a:spcPts val="600"/>
              </a:spcAft>
            </a:pPr>
            <a:r>
              <a:rPr lang="en-GB" altLang="en-US" sz="1600" dirty="0"/>
              <a:t>TP20 with 50 mm stylus: 4.0 </a:t>
            </a:r>
            <a:r>
              <a:rPr lang="en-GB" altLang="en-US" sz="1600" dirty="0" smtClean="0">
                <a:sym typeface="Symbol" panose="05050102010706020507" pitchFamily="18" charset="2"/>
              </a:rPr>
              <a:t>µm </a:t>
            </a:r>
            <a:r>
              <a:rPr lang="en-GB" altLang="en-US" sz="1600" dirty="0">
                <a:sym typeface="Symbol" panose="05050102010706020507" pitchFamily="18" charset="2"/>
              </a:rPr>
              <a:t>(0.00016 in</a:t>
            </a:r>
            <a:r>
              <a:rPr lang="en-GB" altLang="en-US" sz="1600" dirty="0" smtClean="0">
                <a:sym typeface="Symbol" panose="05050102010706020507" pitchFamily="18" charset="2"/>
              </a:rPr>
              <a:t>)</a:t>
            </a:r>
            <a:endParaRPr lang="en-GB" altLang="en-US" sz="1600" dirty="0"/>
          </a:p>
        </p:txBody>
      </p:sp>
      <p:pic>
        <p:nvPicPr>
          <p:cNvPr id="8" name="Picture 1165"/>
          <p:cNvPicPr>
            <a:picLocks noChangeAspect="1" noChangeArrowheads="1"/>
          </p:cNvPicPr>
          <p:nvPr/>
        </p:nvPicPr>
        <p:blipFill>
          <a:blip r:embed="rId3">
            <a:extLst>
              <a:ext uri="{28A0092B-C50C-407E-A947-70E740481C1C}">
                <a14:useLocalDpi xmlns:a14="http://schemas.microsoft.com/office/drawing/2010/main" val="0"/>
              </a:ext>
            </a:extLst>
          </a:blip>
          <a:srcRect b="4314"/>
          <a:stretch>
            <a:fillRect/>
          </a:stretch>
        </p:blipFill>
        <p:spPr bwMode="auto">
          <a:xfrm>
            <a:off x="6372000" y="1227600"/>
            <a:ext cx="2222314" cy="39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493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15</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6120000" cy="3545635"/>
          </a:xfrm>
        </p:spPr>
        <p:txBody>
          <a:bodyPr/>
          <a:lstStyle/>
          <a:p>
            <a:pPr marL="180000" indent="-180000">
              <a:spcBef>
                <a:spcPts val="0"/>
              </a:spcBef>
              <a:spcAft>
                <a:spcPts val="600"/>
              </a:spcAft>
              <a:buFontTx/>
              <a:buNone/>
            </a:pPr>
            <a:r>
              <a:rPr lang="en-GB" altLang="en-US" sz="1800" b="1" dirty="0">
                <a:solidFill>
                  <a:schemeClr val="accent1"/>
                </a:solidFill>
              </a:rPr>
              <a:t>Probe calibration</a:t>
            </a:r>
          </a:p>
          <a:p>
            <a:pPr marL="180000" indent="-180000">
              <a:spcBef>
                <a:spcPts val="0"/>
              </a:spcBef>
              <a:spcAft>
                <a:spcPts val="600"/>
              </a:spcAft>
            </a:pPr>
            <a:r>
              <a:rPr lang="en-GB" altLang="en-US" sz="1600" dirty="0" smtClean="0"/>
              <a:t>Pre-travel </a:t>
            </a:r>
            <a:r>
              <a:rPr lang="en-GB" altLang="en-US" sz="1600" dirty="0"/>
              <a:t>can be compensated by probe calibration</a:t>
            </a:r>
          </a:p>
          <a:p>
            <a:pPr marL="180000" indent="-180000">
              <a:spcBef>
                <a:spcPts val="0"/>
              </a:spcBef>
              <a:spcAft>
                <a:spcPts val="600"/>
              </a:spcAft>
            </a:pPr>
            <a:r>
              <a:rPr lang="en-GB" altLang="en-US" sz="1600" dirty="0" smtClean="0"/>
              <a:t>A </a:t>
            </a:r>
            <a:r>
              <a:rPr lang="en-GB" altLang="en-US" sz="1600" dirty="0"/>
              <a:t>datum feature (of known size and position) is measured to establish the average pre-travel</a:t>
            </a:r>
          </a:p>
          <a:p>
            <a:pPr marL="180000" indent="-180000">
              <a:spcBef>
                <a:spcPts val="0"/>
              </a:spcBef>
              <a:spcAft>
                <a:spcPts val="600"/>
              </a:spcAft>
            </a:pPr>
            <a:r>
              <a:rPr lang="en-GB" altLang="en-US" sz="1600" dirty="0" smtClean="0"/>
              <a:t>Key </a:t>
            </a:r>
            <a:r>
              <a:rPr lang="en-GB" altLang="en-US" sz="1600" dirty="0"/>
              <a:t>performance factor is </a:t>
            </a:r>
            <a:r>
              <a:rPr lang="en-GB" altLang="en-US" sz="1600" dirty="0">
                <a:solidFill>
                  <a:schemeClr val="accent1"/>
                </a:solidFill>
              </a:rPr>
              <a:t>repeatability</a:t>
            </a:r>
            <a:endParaRPr lang="en-GB" altLang="en-US" sz="1600" dirty="0"/>
          </a:p>
          <a:p>
            <a:pPr marL="180000" indent="-180000">
              <a:spcBef>
                <a:spcPts val="1200"/>
              </a:spcBef>
              <a:spcAft>
                <a:spcPts val="600"/>
              </a:spcAft>
              <a:buFontTx/>
              <a:buNone/>
            </a:pPr>
            <a:r>
              <a:rPr lang="en-GB" altLang="en-US" sz="1800" b="1" dirty="0">
                <a:solidFill>
                  <a:schemeClr val="accent1"/>
                </a:solidFill>
              </a:rPr>
              <a:t>Limitations</a:t>
            </a:r>
            <a:endParaRPr lang="en-GB" altLang="en-US" sz="1800" dirty="0"/>
          </a:p>
          <a:p>
            <a:pPr marL="180000" indent="-180000">
              <a:spcBef>
                <a:spcPts val="0"/>
              </a:spcBef>
              <a:spcAft>
                <a:spcPts val="600"/>
              </a:spcAft>
            </a:pPr>
            <a:r>
              <a:rPr lang="en-GB" altLang="en-US" sz="1600" dirty="0" smtClean="0"/>
              <a:t>On </a:t>
            </a:r>
            <a:r>
              <a:rPr lang="en-GB" altLang="en-US" sz="1600" dirty="0"/>
              <a:t>complex parts, many probing directions may be needed</a:t>
            </a:r>
          </a:p>
          <a:p>
            <a:pPr marL="180000" indent="-180000">
              <a:spcBef>
                <a:spcPts val="0"/>
              </a:spcBef>
              <a:spcAft>
                <a:spcPts val="600"/>
              </a:spcAft>
            </a:pPr>
            <a:r>
              <a:rPr lang="en-GB" altLang="en-US" sz="1600" dirty="0" smtClean="0"/>
              <a:t>Low </a:t>
            </a:r>
            <a:r>
              <a:rPr lang="en-GB" altLang="en-US" sz="1600" dirty="0"/>
              <a:t>PTV means simple calibration can be used for complex measurements</a:t>
            </a:r>
          </a:p>
          <a:p>
            <a:pPr marL="180000" indent="-180000">
              <a:spcBef>
                <a:spcPts val="0"/>
              </a:spcBef>
              <a:spcAft>
                <a:spcPts val="600"/>
              </a:spcAft>
            </a:pPr>
            <a:r>
              <a:rPr lang="en-GB" altLang="en-US" sz="1600" dirty="0" smtClean="0"/>
              <a:t>If </a:t>
            </a:r>
            <a:r>
              <a:rPr lang="en-GB" altLang="en-US" sz="1600" dirty="0"/>
              <a:t>PTV is significant compared to allowable measurement error, may need to qualify the probe / stylus in each probing direction</a:t>
            </a:r>
          </a:p>
        </p:txBody>
      </p:sp>
      <p:pic>
        <p:nvPicPr>
          <p:cNvPr id="7" name="Picture 1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654" y="1354485"/>
            <a:ext cx="2228850" cy="36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051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16</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6120000" cy="3545635"/>
          </a:xfrm>
        </p:spPr>
        <p:txBody>
          <a:bodyPr/>
          <a:lstStyle/>
          <a:p>
            <a:pPr marL="180000" indent="-180000">
              <a:spcBef>
                <a:spcPts val="0"/>
              </a:spcBef>
              <a:spcAft>
                <a:spcPts val="1200"/>
              </a:spcAft>
              <a:buFontTx/>
              <a:buNone/>
            </a:pPr>
            <a:r>
              <a:rPr lang="en-GB" altLang="en-US" sz="1800" b="1" dirty="0">
                <a:solidFill>
                  <a:schemeClr val="accent1"/>
                </a:solidFill>
              </a:rPr>
              <a:t>Typical pre-travel </a:t>
            </a:r>
            <a:r>
              <a:rPr lang="en-GB" altLang="en-US" sz="1800" b="1" dirty="0" smtClean="0">
                <a:solidFill>
                  <a:schemeClr val="accent1"/>
                </a:solidFill>
              </a:rPr>
              <a:t>variation</a:t>
            </a:r>
          </a:p>
          <a:p>
            <a:pPr marL="180000" indent="-180000">
              <a:spcBef>
                <a:spcPts val="0"/>
              </a:spcBef>
              <a:spcAft>
                <a:spcPts val="1200"/>
              </a:spcAft>
              <a:buFontTx/>
              <a:buNone/>
            </a:pPr>
            <a:r>
              <a:rPr lang="en-GB" altLang="en-US" sz="1800" dirty="0" smtClean="0"/>
              <a:t>Scale in µm</a:t>
            </a:r>
            <a:endParaRPr lang="en-GB" altLang="en-US" sz="1800" dirty="0"/>
          </a:p>
          <a:p>
            <a:pPr marL="180000" indent="-180000">
              <a:spcBef>
                <a:spcPts val="0"/>
              </a:spcBef>
              <a:spcAft>
                <a:spcPts val="1200"/>
              </a:spcAft>
            </a:pPr>
            <a:r>
              <a:rPr lang="en-GB" altLang="en-US" sz="1800" dirty="0"/>
              <a:t>XY </a:t>
            </a:r>
            <a:r>
              <a:rPr lang="en-GB" altLang="en-US" sz="1800" dirty="0" smtClean="0"/>
              <a:t>plane</a:t>
            </a:r>
          </a:p>
        </p:txBody>
      </p:sp>
      <p:graphicFrame>
        <p:nvGraphicFramePr>
          <p:cNvPr id="2" name="Table 1"/>
          <p:cNvGraphicFramePr>
            <a:graphicFrameLocks noGrp="1"/>
          </p:cNvGraphicFramePr>
          <p:nvPr>
            <p:extLst>
              <p:ext uri="{D42A27DB-BD31-4B8C-83A1-F6EECF244321}">
                <p14:modId xmlns:p14="http://schemas.microsoft.com/office/powerpoint/2010/main" val="3628223845"/>
              </p:ext>
            </p:extLst>
          </p:nvPr>
        </p:nvGraphicFramePr>
        <p:xfrm>
          <a:off x="683568" y="2733774"/>
          <a:ext cx="3384000" cy="1854200"/>
        </p:xfrm>
        <a:graphic>
          <a:graphicData uri="http://schemas.openxmlformats.org/drawingml/2006/table">
            <a:tbl>
              <a:tblPr firstRow="1" bandRow="1">
                <a:tableStyleId>{5C22544A-7EE6-4342-B048-85BDC9FD1C3A}</a:tableStyleId>
              </a:tblPr>
              <a:tblGrid>
                <a:gridCol w="2376264"/>
                <a:gridCol w="1007736"/>
              </a:tblGrid>
              <a:tr h="370840">
                <a:tc>
                  <a:txBody>
                    <a:bodyPr/>
                    <a:lstStyle/>
                    <a:p>
                      <a:pPr marL="0" indent="0">
                        <a:spcBef>
                          <a:spcPts val="0"/>
                        </a:spcBef>
                        <a:spcAft>
                          <a:spcPts val="600"/>
                        </a:spcAft>
                      </a:pPr>
                      <a:r>
                        <a:rPr lang="en-GB" altLang="en-US" sz="1600" b="0" dirty="0" smtClean="0">
                          <a:solidFill>
                            <a:schemeClr val="tx1"/>
                          </a:solidFill>
                          <a:latin typeface="Arial" panose="020B0604020202020204" pitchFamily="34" charset="0"/>
                          <a:cs typeface="Arial" panose="020B0604020202020204" pitchFamily="34" charset="0"/>
                        </a:rPr>
                        <a:t>Probe: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TP6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indent="0">
                        <a:spcBef>
                          <a:spcPts val="0"/>
                        </a:spcBef>
                        <a:spcAft>
                          <a:spcPts val="600"/>
                        </a:spcAft>
                      </a:pPr>
                      <a:r>
                        <a:rPr lang="en-GB" altLang="en-US" sz="1600" b="0" dirty="0" smtClean="0">
                          <a:solidFill>
                            <a:schemeClr val="tx1"/>
                          </a:solidFill>
                          <a:latin typeface="Arial" panose="020B0604020202020204" pitchFamily="34" charset="0"/>
                          <a:cs typeface="Arial" panose="020B0604020202020204" pitchFamily="34" charset="0"/>
                        </a:rPr>
                        <a:t>Stylus: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50 mm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indent="0">
                        <a:spcBef>
                          <a:spcPts val="0"/>
                        </a:spcBef>
                        <a:spcAft>
                          <a:spcPts val="600"/>
                        </a:spcAft>
                      </a:pPr>
                      <a:r>
                        <a:rPr lang="en-GB" altLang="en-US" sz="1600" b="0" dirty="0" smtClean="0">
                          <a:solidFill>
                            <a:schemeClr val="tx1"/>
                          </a:solidFill>
                          <a:latin typeface="Arial" panose="020B0604020202020204" pitchFamily="34" charset="0"/>
                          <a:cs typeface="Arial" panose="020B0604020202020204" pitchFamily="34" charset="0"/>
                        </a:rPr>
                        <a:t>Pre-travel variation: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3.28 µm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indent="0">
                        <a:spcBef>
                          <a:spcPts val="0"/>
                        </a:spcBef>
                        <a:spcAft>
                          <a:spcPts val="600"/>
                        </a:spcAft>
                      </a:pPr>
                      <a:r>
                        <a:rPr lang="en-GB" altLang="en-US" sz="1600" b="0" dirty="0" smtClean="0">
                          <a:solidFill>
                            <a:schemeClr val="tx1"/>
                          </a:solidFill>
                          <a:latin typeface="Arial" panose="020B0604020202020204" pitchFamily="34" charset="0"/>
                          <a:cs typeface="Arial" panose="020B0604020202020204" pitchFamily="34" charset="0"/>
                        </a:rPr>
                        <a:t>Trigger 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15 gram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b="0" dirty="0" smtClean="0">
                          <a:solidFill>
                            <a:schemeClr val="tx1"/>
                          </a:solidFill>
                          <a:latin typeface="Arial" panose="020B0604020202020204" pitchFamily="34" charset="0"/>
                          <a:cs typeface="Arial" panose="020B0604020202020204" pitchFamily="34" charset="0"/>
                        </a:rPr>
                        <a:t>Repeatability (2 Sigma):</a:t>
                      </a:r>
                      <a:endParaRPr lang="en-GB"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0.5 µm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00" y="1275606"/>
            <a:ext cx="3835109" cy="3852000"/>
          </a:xfrm>
          <a:prstGeom prst="rect">
            <a:avLst/>
          </a:prstGeom>
        </p:spPr>
      </p:pic>
    </p:spTree>
    <p:extLst>
      <p:ext uri="{BB962C8B-B14F-4D97-AF65-F5344CB8AC3E}">
        <p14:creationId xmlns:p14="http://schemas.microsoft.com/office/powerpoint/2010/main" val="68132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821" y="2965201"/>
            <a:ext cx="3492683" cy="2126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17</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6660000" cy="3545635"/>
          </a:xfrm>
        </p:spPr>
        <p:txBody>
          <a:bodyPr/>
          <a:lstStyle/>
          <a:p>
            <a:pPr>
              <a:spcBef>
                <a:spcPts val="0"/>
              </a:spcBef>
              <a:spcAft>
                <a:spcPts val="1200"/>
              </a:spcAft>
              <a:buFontTx/>
              <a:buNone/>
            </a:pPr>
            <a:r>
              <a:rPr lang="en-GB" altLang="en-US" sz="1800" b="1" dirty="0">
                <a:solidFill>
                  <a:schemeClr val="accent1"/>
                </a:solidFill>
              </a:rPr>
              <a:t>Repeatability</a:t>
            </a:r>
          </a:p>
          <a:p>
            <a:pPr marL="180000" indent="-180000">
              <a:spcBef>
                <a:spcPts val="0"/>
              </a:spcBef>
              <a:spcAft>
                <a:spcPts val="1200"/>
              </a:spcAft>
            </a:pPr>
            <a:r>
              <a:rPr lang="en-GB" altLang="en-US" sz="1800" dirty="0" smtClean="0"/>
              <a:t>The </a:t>
            </a:r>
            <a:r>
              <a:rPr lang="en-GB" altLang="en-US" sz="1800" dirty="0"/>
              <a:t>ability of a probe to trigger at the same point each time</a:t>
            </a:r>
          </a:p>
          <a:p>
            <a:pPr marL="360000" lvl="1" indent="-180000">
              <a:spcBef>
                <a:spcPts val="0"/>
              </a:spcBef>
              <a:spcAft>
                <a:spcPts val="1200"/>
              </a:spcAft>
              <a:buFont typeface="Arial" panose="020B0604020202020204" pitchFamily="34" charset="0"/>
              <a:buChar char="•"/>
            </a:pPr>
            <a:r>
              <a:rPr lang="en-GB" altLang="en-US" dirty="0" smtClean="0"/>
              <a:t>A </a:t>
            </a:r>
            <a:r>
              <a:rPr lang="en-GB" altLang="en-US" dirty="0"/>
              <a:t>random error with a </a:t>
            </a:r>
            <a:r>
              <a:rPr lang="en-GB" altLang="en-US" dirty="0" smtClean="0"/>
              <a:t>normal </a:t>
            </a:r>
            <a:r>
              <a:rPr lang="en-GB" altLang="en-US" dirty="0"/>
              <a:t>distribution</a:t>
            </a:r>
          </a:p>
          <a:p>
            <a:pPr marL="360000" lvl="1" indent="-180000">
              <a:spcBef>
                <a:spcPts val="0"/>
              </a:spcBef>
              <a:spcAft>
                <a:spcPts val="1200"/>
              </a:spcAft>
              <a:buFont typeface="Arial" panose="020B0604020202020204" pitchFamily="34" charset="0"/>
              <a:buChar char="•"/>
            </a:pPr>
            <a:r>
              <a:rPr lang="en-GB" altLang="en-US" dirty="0" smtClean="0"/>
              <a:t>For </a:t>
            </a:r>
            <a:r>
              <a:rPr lang="en-GB" altLang="en-US" dirty="0"/>
              <a:t>a given probe and probing condition, repeatability is equal to twice the standard deviation (2</a:t>
            </a:r>
            <a:r>
              <a:rPr lang="en-GB" altLang="en-US" dirty="0">
                <a:sym typeface="Symbol" panose="05050102010706020507" pitchFamily="18" charset="2"/>
              </a:rPr>
              <a:t></a:t>
            </a:r>
            <a:r>
              <a:rPr lang="en-GB" altLang="en-US" dirty="0"/>
              <a:t>) of the </a:t>
            </a:r>
            <a:r>
              <a:rPr lang="en-GB" altLang="en-US" dirty="0" smtClean="0"/>
              <a:t>normal </a:t>
            </a:r>
            <a:r>
              <a:rPr lang="en-GB" altLang="en-US" dirty="0"/>
              <a:t>distribution</a:t>
            </a:r>
          </a:p>
          <a:p>
            <a:pPr marL="360000" lvl="1" indent="-180000">
              <a:spcBef>
                <a:spcPts val="0"/>
              </a:spcBef>
              <a:spcAft>
                <a:spcPts val="1200"/>
              </a:spcAft>
              <a:buFont typeface="Arial" panose="020B0604020202020204" pitchFamily="34" charset="0"/>
              <a:buChar char="•"/>
            </a:pPr>
            <a:r>
              <a:rPr lang="en-GB" altLang="en-US" dirty="0"/>
              <a:t>95% confidence level that all readings taken in this </a:t>
            </a:r>
            <a:r>
              <a:rPr lang="en-GB" altLang="en-US" dirty="0" smtClean="0"/>
              <a:t/>
            </a:r>
            <a:br>
              <a:rPr lang="en-GB" altLang="en-US" dirty="0" smtClean="0"/>
            </a:br>
            <a:r>
              <a:rPr lang="en-GB" altLang="en-US" dirty="0" smtClean="0"/>
              <a:t>mode </a:t>
            </a:r>
            <a:r>
              <a:rPr lang="en-GB" altLang="en-US" dirty="0"/>
              <a:t>will repeat within </a:t>
            </a:r>
            <a:r>
              <a:rPr lang="en-GB" altLang="en-US" dirty="0" smtClean="0"/>
              <a:t>±2</a:t>
            </a:r>
            <a:r>
              <a:rPr lang="en-GB" altLang="en-US" dirty="0" smtClean="0">
                <a:sym typeface="Symbol" panose="05050102010706020507" pitchFamily="18" charset="2"/>
              </a:rPr>
              <a:t></a:t>
            </a:r>
            <a:r>
              <a:rPr lang="en-GB" altLang="en-US" dirty="0" smtClean="0"/>
              <a:t> </a:t>
            </a:r>
            <a:r>
              <a:rPr lang="en-GB" altLang="en-US" dirty="0"/>
              <a:t>from a mean value</a:t>
            </a:r>
          </a:p>
        </p:txBody>
      </p:sp>
    </p:spTree>
    <p:extLst>
      <p:ext uri="{BB962C8B-B14F-4D97-AF65-F5344CB8AC3E}">
        <p14:creationId xmlns:p14="http://schemas.microsoft.com/office/powerpoint/2010/main" val="4261505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18</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7776000" cy="3545635"/>
          </a:xfrm>
        </p:spPr>
        <p:txBody>
          <a:bodyPr/>
          <a:lstStyle/>
          <a:p>
            <a:pPr>
              <a:spcBef>
                <a:spcPts val="0"/>
              </a:spcBef>
              <a:spcAft>
                <a:spcPts val="1200"/>
              </a:spcAft>
              <a:buFontTx/>
              <a:buNone/>
            </a:pPr>
            <a:r>
              <a:rPr lang="en-GB" altLang="en-US" sz="1800" b="1" dirty="0">
                <a:solidFill>
                  <a:schemeClr val="accent1"/>
                </a:solidFill>
              </a:rPr>
              <a:t>Hysteresis</a:t>
            </a:r>
          </a:p>
          <a:p>
            <a:pPr marL="180000" indent="-180000">
              <a:spcBef>
                <a:spcPts val="0"/>
              </a:spcBef>
              <a:spcAft>
                <a:spcPts val="1200"/>
              </a:spcAft>
            </a:pPr>
            <a:r>
              <a:rPr lang="en-GB" altLang="en-US" sz="1800" dirty="0" smtClean="0"/>
              <a:t>Error </a:t>
            </a:r>
            <a:r>
              <a:rPr lang="en-GB" altLang="en-US" sz="1800" dirty="0"/>
              <a:t>arising from the direction of the preceding probing move </a:t>
            </a:r>
          </a:p>
          <a:p>
            <a:pPr marL="360000" lvl="1" indent="-180000">
              <a:spcBef>
                <a:spcPts val="0"/>
              </a:spcBef>
              <a:spcAft>
                <a:spcPts val="1200"/>
              </a:spcAft>
              <a:buFont typeface="Arial" panose="020B0604020202020204" pitchFamily="34" charset="0"/>
              <a:buChar char="•"/>
            </a:pPr>
            <a:r>
              <a:rPr lang="en-GB" altLang="en-US" dirty="0" smtClean="0"/>
              <a:t>Maximum </a:t>
            </a:r>
            <a:r>
              <a:rPr lang="en-GB" altLang="en-US" dirty="0"/>
              <a:t>hysteresis occurs when a measurement follows a probing moves in opposite directions to each other in the probe’s XY plane</a:t>
            </a:r>
          </a:p>
          <a:p>
            <a:pPr marL="360000" lvl="1" indent="-180000">
              <a:spcBef>
                <a:spcPts val="0"/>
              </a:spcBef>
              <a:spcAft>
                <a:spcPts val="1200"/>
              </a:spcAft>
              <a:buFont typeface="Arial" panose="020B0604020202020204" pitchFamily="34" charset="0"/>
              <a:buChar char="•"/>
            </a:pPr>
            <a:r>
              <a:rPr lang="en-GB" altLang="en-US" dirty="0" smtClean="0"/>
              <a:t>Hysteresis error </a:t>
            </a:r>
            <a:r>
              <a:rPr lang="en-GB" altLang="en-US" dirty="0"/>
              <a:t>increases linearly with trigger force and stylus length</a:t>
            </a:r>
          </a:p>
          <a:p>
            <a:pPr marL="360000" lvl="1" indent="-180000">
              <a:spcBef>
                <a:spcPts val="0"/>
              </a:spcBef>
              <a:spcAft>
                <a:spcPts val="1200"/>
              </a:spcAft>
              <a:buFont typeface="Arial" panose="020B0604020202020204" pitchFamily="34" charset="0"/>
              <a:buChar char="•"/>
            </a:pPr>
            <a:r>
              <a:rPr lang="en-GB" altLang="en-US" dirty="0" smtClean="0"/>
              <a:t>Kinematic </a:t>
            </a:r>
            <a:r>
              <a:rPr lang="en-GB" altLang="en-US" dirty="0"/>
              <a:t>mechanism minimises hysteresis</a:t>
            </a:r>
          </a:p>
        </p:txBody>
      </p:sp>
    </p:spTree>
    <p:extLst>
      <p:ext uri="{BB962C8B-B14F-4D97-AF65-F5344CB8AC3E}">
        <p14:creationId xmlns:p14="http://schemas.microsoft.com/office/powerpoint/2010/main" val="2107461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Factors in measurement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19</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8532000" cy="3545635"/>
          </a:xfrm>
        </p:spPr>
        <p:txBody>
          <a:bodyPr/>
          <a:lstStyle/>
          <a:p>
            <a:pPr>
              <a:spcBef>
                <a:spcPts val="0"/>
              </a:spcBef>
              <a:spcAft>
                <a:spcPts val="600"/>
              </a:spcAft>
              <a:buFontTx/>
              <a:buNone/>
            </a:pPr>
            <a:r>
              <a:rPr lang="en-GB" altLang="en-US" sz="1800" b="1" dirty="0">
                <a:solidFill>
                  <a:schemeClr val="accent1"/>
                </a:solidFill>
              </a:rPr>
              <a:t>Ranked in terms of importance</a:t>
            </a:r>
          </a:p>
          <a:p>
            <a:pPr marL="0" indent="0">
              <a:spcBef>
                <a:spcPts val="0"/>
              </a:spcBef>
              <a:spcAft>
                <a:spcPts val="600"/>
              </a:spcAft>
              <a:buNone/>
            </a:pPr>
            <a:r>
              <a:rPr lang="en-GB" altLang="en-US" sz="1600" b="1" dirty="0" smtClean="0"/>
              <a:t>Repeatability</a:t>
            </a:r>
            <a:endParaRPr lang="en-GB" altLang="en-US" sz="1600" dirty="0"/>
          </a:p>
          <a:p>
            <a:pPr marL="360000" lvl="1" indent="-180000">
              <a:spcBef>
                <a:spcPts val="0"/>
              </a:spcBef>
              <a:spcAft>
                <a:spcPts val="600"/>
              </a:spcAft>
              <a:buFont typeface="Arial" panose="020B0604020202020204" pitchFamily="34" charset="0"/>
              <a:buChar char="•"/>
            </a:pPr>
            <a:r>
              <a:rPr lang="en-GB" altLang="en-US" sz="1500" dirty="0" smtClean="0"/>
              <a:t>Key </a:t>
            </a:r>
            <a:r>
              <a:rPr lang="en-GB" altLang="en-US" sz="1500" dirty="0"/>
              <a:t>requirement of any trigger probe</a:t>
            </a:r>
          </a:p>
          <a:p>
            <a:pPr marL="360000" lvl="1" indent="-180000">
              <a:spcBef>
                <a:spcPts val="0"/>
              </a:spcBef>
              <a:spcAft>
                <a:spcPts val="600"/>
              </a:spcAft>
              <a:buFont typeface="Arial" panose="020B0604020202020204" pitchFamily="34" charset="0"/>
              <a:buChar char="•"/>
            </a:pPr>
            <a:r>
              <a:rPr lang="en-GB" altLang="en-US" sz="1500" dirty="0" smtClean="0"/>
              <a:t>Fundamental </a:t>
            </a:r>
            <a:r>
              <a:rPr lang="en-GB" altLang="en-US" sz="1500" dirty="0"/>
              <a:t>limit on system measurement performance</a:t>
            </a:r>
          </a:p>
          <a:p>
            <a:pPr marL="360000" lvl="1" indent="-180000">
              <a:spcBef>
                <a:spcPts val="0"/>
              </a:spcBef>
              <a:spcAft>
                <a:spcPts val="600"/>
              </a:spcAft>
              <a:buFont typeface="Arial" panose="020B0604020202020204" pitchFamily="34" charset="0"/>
              <a:buChar char="•"/>
            </a:pPr>
            <a:r>
              <a:rPr lang="en-GB" altLang="en-US" sz="1500" dirty="0" smtClean="0"/>
              <a:t>Hysteresis </a:t>
            </a:r>
            <a:r>
              <a:rPr lang="en-GB" altLang="en-US" sz="1500" dirty="0"/>
              <a:t>contributes to measurement repeatability</a:t>
            </a:r>
          </a:p>
          <a:p>
            <a:pPr marL="0" indent="0">
              <a:spcBef>
                <a:spcPts val="0"/>
              </a:spcBef>
              <a:spcAft>
                <a:spcPts val="600"/>
              </a:spcAft>
              <a:buNone/>
            </a:pPr>
            <a:r>
              <a:rPr lang="en-GB" altLang="en-US" sz="1600" b="1" dirty="0" smtClean="0"/>
              <a:t>Pre-travel </a:t>
            </a:r>
            <a:r>
              <a:rPr lang="en-GB" altLang="en-US" sz="1600" b="1" dirty="0"/>
              <a:t>variation</a:t>
            </a:r>
            <a:endParaRPr lang="en-GB" altLang="en-US" sz="1600" dirty="0"/>
          </a:p>
          <a:p>
            <a:pPr marL="360000" lvl="1" indent="-180000">
              <a:spcBef>
                <a:spcPts val="0"/>
              </a:spcBef>
              <a:spcAft>
                <a:spcPts val="600"/>
              </a:spcAft>
              <a:buFont typeface="Arial" panose="020B0604020202020204" pitchFamily="34" charset="0"/>
              <a:buChar char="•"/>
            </a:pPr>
            <a:r>
              <a:rPr lang="en-GB" altLang="en-US" sz="1500" dirty="0" smtClean="0"/>
              <a:t>Can </a:t>
            </a:r>
            <a:r>
              <a:rPr lang="en-GB" altLang="en-US" sz="1500" dirty="0"/>
              <a:t>be calibrated, provided all probing directions are known</a:t>
            </a:r>
          </a:p>
          <a:p>
            <a:pPr marL="360000" lvl="1" indent="-180000">
              <a:spcBef>
                <a:spcPts val="0"/>
              </a:spcBef>
              <a:spcAft>
                <a:spcPts val="600"/>
              </a:spcAft>
              <a:buFont typeface="Arial" panose="020B0604020202020204" pitchFamily="34" charset="0"/>
              <a:buChar char="•"/>
            </a:pPr>
            <a:r>
              <a:rPr lang="en-GB" altLang="en-US" sz="1500" dirty="0" smtClean="0"/>
              <a:t>Measurement </a:t>
            </a:r>
            <a:r>
              <a:rPr lang="en-GB" altLang="en-US" sz="1500" dirty="0"/>
              <a:t>accuracy will be reduced if probe used in un-qualified direction and PTV is high</a:t>
            </a:r>
          </a:p>
          <a:p>
            <a:pPr marL="360000" lvl="1" indent="-180000">
              <a:spcBef>
                <a:spcPts val="0"/>
              </a:spcBef>
              <a:spcAft>
                <a:spcPts val="600"/>
              </a:spcAft>
              <a:buFont typeface="Arial" panose="020B0604020202020204" pitchFamily="34" charset="0"/>
              <a:buChar char="•"/>
            </a:pPr>
            <a:r>
              <a:rPr lang="en-GB" altLang="en-US" sz="1500" dirty="0" smtClean="0"/>
              <a:t>Increases </a:t>
            </a:r>
            <a:r>
              <a:rPr lang="en-GB" altLang="en-US" sz="1500" dirty="0"/>
              <a:t>rapidly with stylus </a:t>
            </a:r>
            <a:r>
              <a:rPr lang="en-GB" altLang="en-US" sz="1500" dirty="0" smtClean="0"/>
              <a:t>length</a:t>
            </a:r>
            <a:endParaRPr lang="en-GB" altLang="en-US" sz="1500" dirty="0"/>
          </a:p>
          <a:p>
            <a:pPr marL="0" indent="0">
              <a:spcBef>
                <a:spcPts val="0"/>
              </a:spcBef>
              <a:spcAft>
                <a:spcPts val="600"/>
              </a:spcAft>
              <a:buNone/>
            </a:pPr>
            <a:r>
              <a:rPr lang="en-GB" altLang="en-US" sz="1600" b="1" dirty="0" smtClean="0"/>
              <a:t>Hysteresis</a:t>
            </a:r>
            <a:endParaRPr lang="en-GB" altLang="en-US" sz="1600" dirty="0"/>
          </a:p>
          <a:p>
            <a:pPr marL="360000" lvl="1" indent="-180000">
              <a:spcBef>
                <a:spcPts val="0"/>
              </a:spcBef>
              <a:spcAft>
                <a:spcPts val="600"/>
              </a:spcAft>
              <a:buFont typeface="Arial" panose="020B0604020202020204" pitchFamily="34" charset="0"/>
              <a:buChar char="•"/>
            </a:pPr>
            <a:r>
              <a:rPr lang="en-GB" altLang="en-US" sz="1500" dirty="0" smtClean="0"/>
              <a:t>Small </a:t>
            </a:r>
            <a:r>
              <a:rPr lang="en-GB" altLang="en-US" sz="1500" dirty="0"/>
              <a:t>error factor for probes with kinematic mechanisms</a:t>
            </a:r>
          </a:p>
        </p:txBody>
      </p:sp>
    </p:spTree>
    <p:extLst>
      <p:ext uri="{BB962C8B-B14F-4D97-AF65-F5344CB8AC3E}">
        <p14:creationId xmlns:p14="http://schemas.microsoft.com/office/powerpoint/2010/main" val="419558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Touch-trigger probe technologies</a:t>
            </a:r>
            <a:endParaRPr lang="en-GB" dirty="0"/>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2" name="Content Placeholder 1"/>
          <p:cNvSpPr>
            <a:spLocks noGrp="1"/>
          </p:cNvSpPr>
          <p:nvPr>
            <p:ph idx="1"/>
          </p:nvPr>
        </p:nvSpPr>
        <p:spPr/>
        <p:txBody>
          <a:bodyPr/>
          <a:lstStyle/>
          <a:p>
            <a:pPr marL="180000" indent="-180000">
              <a:spcBef>
                <a:spcPts val="0"/>
              </a:spcBef>
              <a:spcAft>
                <a:spcPts val="600"/>
              </a:spcAft>
              <a:buFontTx/>
              <a:buNone/>
            </a:pPr>
            <a:r>
              <a:rPr lang="en-GB" altLang="en-US" b="1" dirty="0">
                <a:solidFill>
                  <a:schemeClr val="accent1"/>
                </a:solidFill>
              </a:rPr>
              <a:t>Resistive</a:t>
            </a:r>
            <a:endParaRPr lang="en-GB" altLang="en-US" dirty="0"/>
          </a:p>
          <a:p>
            <a:pPr marL="180000" indent="-180000">
              <a:spcBef>
                <a:spcPts val="0"/>
              </a:spcBef>
              <a:spcAft>
                <a:spcPts val="600"/>
              </a:spcAft>
            </a:pPr>
            <a:r>
              <a:rPr lang="en-GB" altLang="en-US" sz="1800" dirty="0" smtClean="0"/>
              <a:t>Simple</a:t>
            </a:r>
            <a:endParaRPr lang="en-GB" altLang="en-US" sz="1800" dirty="0"/>
          </a:p>
          <a:p>
            <a:pPr marL="180000" indent="-180000">
              <a:spcBef>
                <a:spcPts val="0"/>
              </a:spcBef>
              <a:spcAft>
                <a:spcPts val="600"/>
              </a:spcAft>
            </a:pPr>
            <a:r>
              <a:rPr lang="en-GB" altLang="en-US" sz="1800" dirty="0" smtClean="0"/>
              <a:t>Compact</a:t>
            </a:r>
            <a:endParaRPr lang="en-GB" altLang="en-US" sz="1800" dirty="0"/>
          </a:p>
          <a:p>
            <a:pPr marL="180000" indent="-180000">
              <a:spcBef>
                <a:spcPts val="0"/>
              </a:spcBef>
              <a:spcAft>
                <a:spcPts val="600"/>
              </a:spcAft>
            </a:pPr>
            <a:r>
              <a:rPr lang="en-GB" altLang="en-US" sz="1800" dirty="0" smtClean="0"/>
              <a:t>Rugged</a:t>
            </a:r>
            <a:endParaRPr lang="en-GB" altLang="en-US" sz="1800" dirty="0"/>
          </a:p>
          <a:p>
            <a:pPr marL="180000" indent="-180000">
              <a:spcBef>
                <a:spcPts val="1200"/>
              </a:spcBef>
              <a:spcAft>
                <a:spcPts val="600"/>
              </a:spcAft>
              <a:buFontTx/>
              <a:buNone/>
            </a:pPr>
            <a:r>
              <a:rPr lang="en-GB" altLang="en-US" b="1" dirty="0">
                <a:solidFill>
                  <a:schemeClr val="accent1"/>
                </a:solidFill>
              </a:rPr>
              <a:t>Strain-gauge</a:t>
            </a:r>
            <a:endParaRPr lang="en-GB" altLang="en-US" dirty="0"/>
          </a:p>
          <a:p>
            <a:pPr marL="180000" indent="-180000">
              <a:spcBef>
                <a:spcPts val="0"/>
              </a:spcBef>
              <a:spcAft>
                <a:spcPts val="600"/>
              </a:spcAft>
            </a:pPr>
            <a:r>
              <a:rPr lang="en-GB" altLang="en-US" sz="1800" dirty="0" smtClean="0"/>
              <a:t>Solid-state </a:t>
            </a:r>
            <a:r>
              <a:rPr lang="en-GB" altLang="en-US" sz="1800" dirty="0"/>
              <a:t>switching</a:t>
            </a:r>
          </a:p>
          <a:p>
            <a:pPr marL="180000" indent="-180000">
              <a:spcBef>
                <a:spcPts val="0"/>
              </a:spcBef>
              <a:spcAft>
                <a:spcPts val="600"/>
              </a:spcAft>
            </a:pPr>
            <a:r>
              <a:rPr lang="en-GB" altLang="en-US" sz="1800" dirty="0" smtClean="0"/>
              <a:t>High </a:t>
            </a:r>
            <a:r>
              <a:rPr lang="en-GB" altLang="en-US" sz="1800" dirty="0"/>
              <a:t>accuracy and repeatability</a:t>
            </a:r>
          </a:p>
          <a:p>
            <a:pPr marL="180000" indent="-180000">
              <a:spcBef>
                <a:spcPts val="0"/>
              </a:spcBef>
              <a:spcAft>
                <a:spcPts val="600"/>
              </a:spcAft>
            </a:pPr>
            <a:r>
              <a:rPr lang="en-GB" altLang="en-US" sz="1800" dirty="0" smtClean="0"/>
              <a:t>Long </a:t>
            </a:r>
            <a:r>
              <a:rPr lang="en-GB" altLang="en-US" sz="1800" dirty="0"/>
              <a:t>operating </a:t>
            </a:r>
            <a:r>
              <a:rPr lang="en-GB" altLang="en-US" sz="1800" dirty="0" smtClean="0"/>
              <a:t>life</a:t>
            </a:r>
            <a:endParaRPr lang="en-GB" altLang="en-US" sz="1800" dirty="0"/>
          </a:p>
        </p:txBody>
      </p:sp>
      <p:pic>
        <p:nvPicPr>
          <p:cNvPr id="1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609503"/>
            <a:ext cx="974725" cy="212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338511"/>
            <a:ext cx="696912" cy="166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787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206000"/>
            <a:ext cx="2516053" cy="3924000"/>
          </a:xfrm>
          <a:prstGeom prst="rect">
            <a:avLst/>
          </a:prstGeom>
        </p:spPr>
      </p:pic>
      <p:sp>
        <p:nvSpPr>
          <p:cNvPr id="3" name="Title 2"/>
          <p:cNvSpPr>
            <a:spLocks noGrp="1"/>
          </p:cNvSpPr>
          <p:nvPr>
            <p:ph type="title"/>
          </p:nvPr>
        </p:nvSpPr>
        <p:spPr/>
        <p:txBody>
          <a:bodyPr/>
          <a:lstStyle/>
          <a:p>
            <a:r>
              <a:rPr lang="en-GB" altLang="en-US" dirty="0"/>
              <a:t>Kinematic resistive probe technology</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20</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5616000" cy="3545635"/>
          </a:xfrm>
        </p:spPr>
        <p:txBody>
          <a:bodyPr/>
          <a:lstStyle/>
          <a:p>
            <a:pPr marL="180000" indent="-180000">
              <a:spcBef>
                <a:spcPts val="0"/>
              </a:spcBef>
              <a:spcAft>
                <a:spcPts val="1800"/>
              </a:spcAft>
              <a:buFontTx/>
              <a:buNone/>
            </a:pPr>
            <a:r>
              <a:rPr lang="en-GB" altLang="en-US" sz="1800" b="1" dirty="0">
                <a:solidFill>
                  <a:schemeClr val="accent1"/>
                </a:solidFill>
              </a:rPr>
              <a:t>Simple electro-mechanical switching</a:t>
            </a:r>
          </a:p>
          <a:p>
            <a:pPr marL="180000" indent="-180000">
              <a:spcBef>
                <a:spcPts val="0"/>
              </a:spcBef>
              <a:spcAft>
                <a:spcPts val="1800"/>
              </a:spcAft>
            </a:pPr>
            <a:r>
              <a:rPr lang="en-GB" altLang="en-US" sz="1800" dirty="0" smtClean="0"/>
              <a:t>Resistive </a:t>
            </a:r>
            <a:r>
              <a:rPr lang="en-GB" altLang="en-US" sz="1800" dirty="0"/>
              <a:t>probes use the probe kinematics as an electrical trigger circuit</a:t>
            </a:r>
          </a:p>
          <a:p>
            <a:pPr marL="180000" indent="-180000">
              <a:spcBef>
                <a:spcPts val="0"/>
              </a:spcBef>
              <a:spcAft>
                <a:spcPts val="1800"/>
              </a:spcAft>
            </a:pPr>
            <a:r>
              <a:rPr lang="en-GB" altLang="en-US" sz="1800" dirty="0" smtClean="0"/>
              <a:t>Pre-travel </a:t>
            </a:r>
            <a:r>
              <a:rPr lang="en-GB" altLang="en-US" sz="1800" dirty="0"/>
              <a:t>variation is significant due to the arrangement of the kinematics</a:t>
            </a:r>
          </a:p>
        </p:txBody>
      </p:sp>
    </p:spTree>
    <p:extLst>
      <p:ext uri="{BB962C8B-B14F-4D97-AF65-F5344CB8AC3E}">
        <p14:creationId xmlns:p14="http://schemas.microsoft.com/office/powerpoint/2010/main" val="4130429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characteristics</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21</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3240000" cy="3545635"/>
          </a:xfrm>
        </p:spPr>
        <p:txBody>
          <a:bodyPr/>
          <a:lstStyle/>
          <a:p>
            <a:pPr marL="180000" indent="-180000">
              <a:spcBef>
                <a:spcPts val="0"/>
              </a:spcBef>
              <a:spcAft>
                <a:spcPts val="1000"/>
              </a:spcAft>
            </a:pPr>
            <a:r>
              <a:rPr lang="en-GB" altLang="en-US" sz="1800" b="1" dirty="0">
                <a:solidFill>
                  <a:schemeClr val="accent1"/>
                </a:solidFill>
              </a:rPr>
              <a:t>Extremely robust</a:t>
            </a:r>
            <a:endParaRPr lang="en-GB" altLang="en-US" sz="1800" dirty="0"/>
          </a:p>
          <a:p>
            <a:pPr marL="180000" indent="-180000">
              <a:spcBef>
                <a:spcPts val="0"/>
              </a:spcBef>
              <a:spcAft>
                <a:spcPts val="1000"/>
              </a:spcAft>
            </a:pPr>
            <a:r>
              <a:rPr lang="en-GB" altLang="en-US" sz="1800" b="1" dirty="0">
                <a:solidFill>
                  <a:schemeClr val="accent1"/>
                </a:solidFill>
              </a:rPr>
              <a:t>Compact</a:t>
            </a:r>
            <a:endParaRPr lang="en-GB" altLang="en-US" sz="1800" dirty="0"/>
          </a:p>
          <a:p>
            <a:pPr marL="360000" lvl="1" indent="-180000">
              <a:spcBef>
                <a:spcPts val="0"/>
              </a:spcBef>
              <a:spcAft>
                <a:spcPts val="1000"/>
              </a:spcAft>
              <a:buFont typeface="Arial" panose="020B0604020202020204" pitchFamily="34" charset="0"/>
              <a:buChar char="•"/>
            </a:pPr>
            <a:r>
              <a:rPr lang="en-GB" altLang="en-US" sz="1600" dirty="0" smtClean="0"/>
              <a:t>Good </a:t>
            </a:r>
            <a:r>
              <a:rPr lang="en-GB" altLang="en-US" sz="1600" dirty="0"/>
              <a:t>part access</a:t>
            </a:r>
          </a:p>
          <a:p>
            <a:pPr marL="360000" lvl="1" indent="-180000">
              <a:spcBef>
                <a:spcPts val="0"/>
              </a:spcBef>
              <a:spcAft>
                <a:spcPts val="1000"/>
              </a:spcAft>
              <a:buFont typeface="Arial" panose="020B0604020202020204" pitchFamily="34" charset="0"/>
              <a:buChar char="•"/>
            </a:pPr>
            <a:r>
              <a:rPr lang="en-GB" altLang="en-US" sz="1600" dirty="0" smtClean="0"/>
              <a:t>Suitable </a:t>
            </a:r>
            <a:r>
              <a:rPr lang="en-GB" altLang="en-US" sz="1600" dirty="0"/>
              <a:t>for long extensions</a:t>
            </a:r>
          </a:p>
          <a:p>
            <a:pPr marL="180000" indent="-180000">
              <a:spcBef>
                <a:spcPts val="0"/>
              </a:spcBef>
              <a:spcAft>
                <a:spcPts val="1000"/>
              </a:spcAft>
            </a:pPr>
            <a:r>
              <a:rPr lang="en-GB" altLang="en-US" sz="1800" b="1" dirty="0">
                <a:solidFill>
                  <a:schemeClr val="accent1"/>
                </a:solidFill>
              </a:rPr>
              <a:t>Good repeatability</a:t>
            </a:r>
            <a:endParaRPr lang="en-GB" altLang="en-US" sz="1800" dirty="0"/>
          </a:p>
          <a:p>
            <a:pPr marL="360000" lvl="1" indent="-180000">
              <a:spcBef>
                <a:spcPts val="0"/>
              </a:spcBef>
              <a:spcAft>
                <a:spcPts val="1000"/>
              </a:spcAft>
              <a:buFont typeface="Arial" panose="020B0604020202020204" pitchFamily="34" charset="0"/>
              <a:buChar char="•"/>
            </a:pPr>
            <a:r>
              <a:rPr lang="en-GB" altLang="en-US" sz="1600" dirty="0" smtClean="0"/>
              <a:t>Excellent </a:t>
            </a:r>
            <a:r>
              <a:rPr lang="en-GB" altLang="en-US" sz="1600" dirty="0"/>
              <a:t>performance with shorter styli </a:t>
            </a:r>
          </a:p>
          <a:p>
            <a:pPr marL="360000" lvl="1" indent="-180000">
              <a:spcBef>
                <a:spcPts val="0"/>
              </a:spcBef>
              <a:spcAft>
                <a:spcPts val="1000"/>
              </a:spcAft>
              <a:buFont typeface="Arial" panose="020B0604020202020204" pitchFamily="34" charset="0"/>
              <a:buChar char="•"/>
            </a:pPr>
            <a:r>
              <a:rPr lang="en-GB" altLang="en-US" sz="1600" dirty="0" smtClean="0"/>
              <a:t>Low </a:t>
            </a:r>
            <a:r>
              <a:rPr lang="en-GB" altLang="en-US" sz="1600" dirty="0"/>
              <a:t>contact and overtravel forces minimise stylus bending and part </a:t>
            </a:r>
            <a:r>
              <a:rPr lang="en-GB" altLang="en-US" sz="1600" dirty="0" smtClean="0"/>
              <a:t>deflection</a:t>
            </a:r>
            <a:endParaRPr lang="en-GB" altLang="en-US" sz="1600" dirty="0"/>
          </a:p>
        </p:txBody>
      </p:sp>
      <p:graphicFrame>
        <p:nvGraphicFramePr>
          <p:cNvPr id="7" name="Object 4"/>
          <p:cNvGraphicFramePr>
            <a:graphicFrameLocks noChangeAspect="1"/>
          </p:cNvGraphicFramePr>
          <p:nvPr>
            <p:extLst>
              <p:ext uri="{D42A27DB-BD31-4B8C-83A1-F6EECF244321}">
                <p14:modId xmlns:p14="http://schemas.microsoft.com/office/powerpoint/2010/main" val="4076392451"/>
              </p:ext>
            </p:extLst>
          </p:nvPr>
        </p:nvGraphicFramePr>
        <p:xfrm>
          <a:off x="6983131" y="1224000"/>
          <a:ext cx="2151704" cy="3919500"/>
        </p:xfrm>
        <a:graphic>
          <a:graphicData uri="http://schemas.openxmlformats.org/presentationml/2006/ole">
            <mc:AlternateContent xmlns:mc="http://schemas.openxmlformats.org/markup-compatibility/2006">
              <mc:Choice xmlns:v="urn:schemas-microsoft-com:vml" Requires="v">
                <p:oleObj spid="_x0000_s1057" name="Photo Editor Photo" r:id="rId4" imgW="2857899" imgH="4409524" progId="MSPhotoEd.3">
                  <p:embed/>
                </p:oleObj>
              </mc:Choice>
              <mc:Fallback>
                <p:oleObj name="Photo Editor Photo" r:id="rId4" imgW="2857899" imgH="44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5294"/>
                      <a:stretch>
                        <a:fillRect/>
                      </a:stretch>
                    </p:blipFill>
                    <p:spPr bwMode="auto">
                      <a:xfrm>
                        <a:off x="6983131" y="1224000"/>
                        <a:ext cx="2151704" cy="3919500"/>
                      </a:xfrm>
                      <a:prstGeom prst="rect">
                        <a:avLst/>
                      </a:prstGeom>
                      <a:noFill/>
                      <a:ln>
                        <a:noFill/>
                      </a:ln>
                      <a:effectLst/>
                    </p:spPr>
                  </p:pic>
                </p:oleObj>
              </mc:Fallback>
            </mc:AlternateContent>
          </a:graphicData>
        </a:graphic>
      </p:graphicFrame>
      <p:sp>
        <p:nvSpPr>
          <p:cNvPr id="2" name="Rectangle 1"/>
          <p:cNvSpPr/>
          <p:nvPr/>
        </p:nvSpPr>
        <p:spPr>
          <a:xfrm>
            <a:off x="3960000" y="1347614"/>
            <a:ext cx="2880000" cy="2174954"/>
          </a:xfrm>
          <a:prstGeom prst="rect">
            <a:avLst/>
          </a:prstGeom>
        </p:spPr>
        <p:txBody>
          <a:bodyPr wrap="square">
            <a:spAutoFit/>
          </a:bodyPr>
          <a:lstStyle/>
          <a:p>
            <a:pPr marL="180000" indent="-180000">
              <a:spcBef>
                <a:spcPts val="0"/>
              </a:spcBef>
              <a:spcAft>
                <a:spcPts val="1000"/>
              </a:spcAft>
              <a:buFont typeface="Arial" panose="020B0604020202020204" pitchFamily="34" charset="0"/>
              <a:buChar char="•"/>
            </a:pPr>
            <a:r>
              <a:rPr lang="en-GB" altLang="en-US" sz="1800" b="1" dirty="0">
                <a:solidFill>
                  <a:schemeClr val="accent1"/>
                </a:solidFill>
              </a:rPr>
              <a:t>Universal fitment</a:t>
            </a:r>
          </a:p>
          <a:p>
            <a:pPr marL="360000" lvl="1" indent="-180000">
              <a:spcBef>
                <a:spcPts val="0"/>
              </a:spcBef>
              <a:spcAft>
                <a:spcPts val="1000"/>
              </a:spcAft>
              <a:buFont typeface="Arial" panose="020B0604020202020204" pitchFamily="34" charset="0"/>
              <a:buChar char="•"/>
            </a:pPr>
            <a:r>
              <a:rPr lang="en-GB" altLang="en-US" sz="1600" dirty="0" smtClean="0"/>
              <a:t>Simple </a:t>
            </a:r>
            <a:r>
              <a:rPr lang="en-GB" altLang="en-US" sz="1600" dirty="0"/>
              <a:t>interfacing</a:t>
            </a:r>
            <a:endParaRPr lang="en-GB" altLang="en-US" sz="1600" b="1" dirty="0">
              <a:solidFill>
                <a:schemeClr val="accent1"/>
              </a:solidFill>
            </a:endParaRPr>
          </a:p>
          <a:p>
            <a:pPr marL="180000" indent="-180000">
              <a:spcBef>
                <a:spcPts val="0"/>
              </a:spcBef>
              <a:spcAft>
                <a:spcPts val="1000"/>
              </a:spcAft>
              <a:buFont typeface="Arial" panose="020B0604020202020204" pitchFamily="34" charset="0"/>
              <a:buChar char="•"/>
            </a:pPr>
            <a:r>
              <a:rPr lang="en-GB" altLang="en-US" sz="1800" b="1" dirty="0" smtClean="0">
                <a:solidFill>
                  <a:schemeClr val="accent1"/>
                </a:solidFill>
              </a:rPr>
              <a:t>Cost-effective</a:t>
            </a:r>
            <a:endParaRPr lang="en-GB" altLang="en-US" sz="1800" dirty="0"/>
          </a:p>
          <a:p>
            <a:pPr marL="180000" indent="-180000">
              <a:spcBef>
                <a:spcPts val="0"/>
              </a:spcBef>
              <a:spcAft>
                <a:spcPts val="1000"/>
              </a:spcAft>
              <a:buFont typeface="Arial" panose="020B0604020202020204" pitchFamily="34" charset="0"/>
              <a:buChar char="•"/>
            </a:pPr>
            <a:r>
              <a:rPr lang="en-GB" altLang="en-US" sz="1800" b="1" dirty="0">
                <a:solidFill>
                  <a:schemeClr val="accent1"/>
                </a:solidFill>
              </a:rPr>
              <a:t>Finite operating life</a:t>
            </a:r>
            <a:endParaRPr lang="en-GB" altLang="en-US" sz="1800" dirty="0"/>
          </a:p>
          <a:p>
            <a:pPr marL="360000" lvl="1" indent="-180000">
              <a:spcBef>
                <a:spcPts val="0"/>
              </a:spcBef>
              <a:spcAft>
                <a:spcPts val="1000"/>
              </a:spcAft>
              <a:buFont typeface="Arial" panose="020B0604020202020204" pitchFamily="34" charset="0"/>
              <a:buChar char="•"/>
            </a:pPr>
            <a:r>
              <a:rPr lang="en-GB" altLang="en-US" sz="1600" dirty="0" smtClean="0"/>
              <a:t>Electro-mechanical </a:t>
            </a:r>
            <a:r>
              <a:rPr lang="en-GB" altLang="en-US" sz="1600" dirty="0"/>
              <a:t>switching</a:t>
            </a:r>
          </a:p>
        </p:txBody>
      </p:sp>
    </p:spTree>
    <p:extLst>
      <p:ext uri="{BB962C8B-B14F-4D97-AF65-F5344CB8AC3E}">
        <p14:creationId xmlns:p14="http://schemas.microsoft.com/office/powerpoint/2010/main" val="3526760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TP20 stylus changing probe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22</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6192000" cy="3545635"/>
          </a:xfrm>
        </p:spPr>
        <p:txBody>
          <a:bodyPr/>
          <a:lstStyle/>
          <a:p>
            <a:pPr marL="228600" indent="-228600">
              <a:spcBef>
                <a:spcPts val="0"/>
              </a:spcBef>
              <a:spcAft>
                <a:spcPts val="1200"/>
              </a:spcAft>
              <a:buFontTx/>
              <a:buNone/>
            </a:pPr>
            <a:r>
              <a:rPr lang="en-GB" altLang="en-US" b="1" dirty="0">
                <a:solidFill>
                  <a:schemeClr val="accent1"/>
                </a:solidFill>
              </a:rPr>
              <a:t>Concept</a:t>
            </a:r>
            <a:endParaRPr lang="en-GB" altLang="en-US" dirty="0"/>
          </a:p>
          <a:p>
            <a:pPr marL="180000" indent="-180000">
              <a:spcBef>
                <a:spcPts val="0"/>
              </a:spcBef>
              <a:spcAft>
                <a:spcPts val="1200"/>
              </a:spcAft>
            </a:pPr>
            <a:r>
              <a:rPr lang="en-GB" altLang="en-US" sz="1800" dirty="0" smtClean="0"/>
              <a:t>Direct </a:t>
            </a:r>
            <a:r>
              <a:rPr lang="en-GB" altLang="en-US" sz="1800" dirty="0">
                <a:solidFill>
                  <a:schemeClr val="accent1"/>
                </a:solidFill>
              </a:rPr>
              <a:t>replacement for TP2</a:t>
            </a:r>
          </a:p>
          <a:p>
            <a:pPr marL="360000" lvl="1" indent="-180000">
              <a:spcBef>
                <a:spcPts val="0"/>
              </a:spcBef>
              <a:spcAft>
                <a:spcPts val="1200"/>
              </a:spcAft>
              <a:buFont typeface="Arial" panose="020B0604020202020204" pitchFamily="34" charset="0"/>
              <a:buChar char="•"/>
            </a:pPr>
            <a:r>
              <a:rPr lang="en-GB" altLang="en-US" dirty="0" smtClean="0"/>
              <a:t>Ultra-compact </a:t>
            </a:r>
            <a:r>
              <a:rPr lang="en-GB" altLang="en-US" dirty="0"/>
              <a:t>probe at just Ø13.2 mm</a:t>
            </a:r>
          </a:p>
          <a:p>
            <a:pPr marL="180000" indent="-180000">
              <a:spcBef>
                <a:spcPts val="0"/>
              </a:spcBef>
              <a:spcAft>
                <a:spcPts val="1200"/>
              </a:spcAft>
            </a:pPr>
            <a:r>
              <a:rPr lang="en-GB" altLang="en-US" sz="1800" dirty="0"/>
              <a:t>TP20 features </a:t>
            </a:r>
            <a:r>
              <a:rPr lang="en-GB" altLang="en-US" sz="1800" dirty="0">
                <a:solidFill>
                  <a:schemeClr val="accent1"/>
                </a:solidFill>
              </a:rPr>
              <a:t>fast and highly repeatable stylus changing</a:t>
            </a:r>
            <a:endParaRPr lang="en-GB" altLang="en-US" sz="1800" dirty="0"/>
          </a:p>
          <a:p>
            <a:pPr marL="360000" lvl="1" indent="-180000">
              <a:spcBef>
                <a:spcPts val="0"/>
              </a:spcBef>
              <a:spcAft>
                <a:spcPts val="1200"/>
              </a:spcAft>
              <a:buFont typeface="Arial" panose="020B0604020202020204" pitchFamily="34" charset="0"/>
              <a:buChar char="•"/>
            </a:pPr>
            <a:r>
              <a:rPr lang="en-GB" altLang="en-US" dirty="0" smtClean="0"/>
              <a:t>Manual </a:t>
            </a:r>
            <a:r>
              <a:rPr lang="en-GB" altLang="en-US" dirty="0"/>
              <a:t>or automatic</a:t>
            </a:r>
          </a:p>
          <a:p>
            <a:pPr marL="360000" lvl="1" indent="-180000">
              <a:spcBef>
                <a:spcPts val="0"/>
              </a:spcBef>
              <a:spcAft>
                <a:spcPts val="1200"/>
              </a:spcAft>
              <a:buFont typeface="Arial" panose="020B0604020202020204" pitchFamily="34" charset="0"/>
              <a:buChar char="•"/>
            </a:pPr>
            <a:r>
              <a:rPr lang="en-GB" altLang="en-US" dirty="0" smtClean="0"/>
              <a:t>Enhanced </a:t>
            </a:r>
            <a:r>
              <a:rPr lang="en-GB" altLang="en-US" dirty="0"/>
              <a:t>functionality through extended force and extension modules</a:t>
            </a:r>
          </a:p>
        </p:txBody>
      </p:sp>
      <p:graphicFrame>
        <p:nvGraphicFramePr>
          <p:cNvPr id="8" name="Object 1032"/>
          <p:cNvGraphicFramePr>
            <a:graphicFrameLocks noChangeAspect="1"/>
          </p:cNvGraphicFramePr>
          <p:nvPr>
            <p:extLst>
              <p:ext uri="{D42A27DB-BD31-4B8C-83A1-F6EECF244321}">
                <p14:modId xmlns:p14="http://schemas.microsoft.com/office/powerpoint/2010/main" val="2206577464"/>
              </p:ext>
            </p:extLst>
          </p:nvPr>
        </p:nvGraphicFramePr>
        <p:xfrm>
          <a:off x="6598583" y="1224000"/>
          <a:ext cx="2539977" cy="3920400"/>
        </p:xfrm>
        <a:graphic>
          <a:graphicData uri="http://schemas.openxmlformats.org/presentationml/2006/ole">
            <mc:AlternateContent xmlns:mc="http://schemas.openxmlformats.org/markup-compatibility/2006">
              <mc:Choice xmlns:v="urn:schemas-microsoft-com:vml" Requires="v">
                <p:oleObj spid="_x0000_s2079" name="Photo Editor Photo" r:id="rId4" imgW="3333333" imgH="5144218" progId="MSPhotoEd.3">
                  <p:embed/>
                </p:oleObj>
              </mc:Choice>
              <mc:Fallback>
                <p:oleObj name="Photo Editor Photo" r:id="rId4" imgW="3333333" imgH="514421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583" y="1224000"/>
                        <a:ext cx="2539977" cy="392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26200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TP20 stylus changing probe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23</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6192000" cy="3545635"/>
          </a:xfrm>
        </p:spPr>
        <p:txBody>
          <a:bodyPr/>
          <a:lstStyle/>
          <a:p>
            <a:pPr marL="180000" indent="-180000">
              <a:spcBef>
                <a:spcPts val="0"/>
              </a:spcBef>
              <a:spcAft>
                <a:spcPts val="1200"/>
              </a:spcAft>
              <a:buFontTx/>
              <a:buNone/>
            </a:pPr>
            <a:r>
              <a:rPr lang="en-GB" altLang="en-US" b="1" dirty="0">
                <a:solidFill>
                  <a:schemeClr val="accent1"/>
                </a:solidFill>
              </a:rPr>
              <a:t>Benefits</a:t>
            </a:r>
            <a:endParaRPr lang="en-GB" altLang="en-US" dirty="0"/>
          </a:p>
          <a:p>
            <a:pPr marL="180000" indent="-180000">
              <a:spcBef>
                <a:spcPts val="0"/>
              </a:spcBef>
              <a:spcAft>
                <a:spcPts val="600"/>
              </a:spcAft>
            </a:pPr>
            <a:r>
              <a:rPr lang="en-GB" altLang="en-US" sz="1800" dirty="0" smtClean="0">
                <a:solidFill>
                  <a:schemeClr val="accent1"/>
                </a:solidFill>
              </a:rPr>
              <a:t>Reduced </a:t>
            </a:r>
            <a:r>
              <a:rPr lang="en-GB" altLang="en-US" sz="1800" dirty="0">
                <a:solidFill>
                  <a:schemeClr val="accent1"/>
                </a:solidFill>
              </a:rPr>
              <a:t>cycle times</a:t>
            </a:r>
            <a:r>
              <a:rPr lang="en-GB" altLang="en-US" sz="1800" dirty="0"/>
              <a:t> achieved by fast stylus changing without re-qualification</a:t>
            </a:r>
          </a:p>
          <a:p>
            <a:pPr marL="180000" indent="-180000">
              <a:spcBef>
                <a:spcPts val="0"/>
              </a:spcBef>
              <a:spcAft>
                <a:spcPts val="600"/>
              </a:spcAft>
            </a:pPr>
            <a:r>
              <a:rPr lang="en-GB" altLang="en-US" sz="1800" dirty="0" smtClean="0">
                <a:solidFill>
                  <a:schemeClr val="accent1"/>
                </a:solidFill>
              </a:rPr>
              <a:t>Optimised </a:t>
            </a:r>
            <a:r>
              <a:rPr lang="en-GB" altLang="en-US" sz="1800" dirty="0">
                <a:solidFill>
                  <a:schemeClr val="accent1"/>
                </a:solidFill>
              </a:rPr>
              <a:t>probe and stylus performance</a:t>
            </a:r>
            <a:r>
              <a:rPr lang="en-GB" altLang="en-US" sz="1800" dirty="0"/>
              <a:t> with seven specialised probe modules</a:t>
            </a:r>
          </a:p>
          <a:p>
            <a:pPr marL="180000" indent="-180000">
              <a:spcBef>
                <a:spcPts val="0"/>
              </a:spcBef>
              <a:spcAft>
                <a:spcPts val="600"/>
              </a:spcAft>
            </a:pPr>
            <a:r>
              <a:rPr lang="en-GB" altLang="en-US" sz="1800" dirty="0" smtClean="0">
                <a:solidFill>
                  <a:schemeClr val="accent1"/>
                </a:solidFill>
              </a:rPr>
              <a:t>Easily </a:t>
            </a:r>
            <a:r>
              <a:rPr lang="en-GB" altLang="en-US" sz="1800" dirty="0">
                <a:solidFill>
                  <a:schemeClr val="accent1"/>
                </a:solidFill>
              </a:rPr>
              <a:t>retrofitted</a:t>
            </a:r>
            <a:r>
              <a:rPr lang="en-GB" altLang="en-US" sz="1800" dirty="0"/>
              <a:t> to all Renishaw standard probe heads (M8 or </a:t>
            </a:r>
            <a:r>
              <a:rPr lang="en-GB" altLang="en-US" sz="1800" dirty="0" smtClean="0"/>
              <a:t>autojoint </a:t>
            </a:r>
            <a:r>
              <a:rPr lang="en-GB" altLang="en-US" sz="1800" dirty="0"/>
              <a:t>coupling)</a:t>
            </a:r>
          </a:p>
          <a:p>
            <a:pPr marL="180000" indent="-180000">
              <a:spcBef>
                <a:spcPts val="0"/>
              </a:spcBef>
              <a:spcAft>
                <a:spcPts val="600"/>
              </a:spcAft>
            </a:pPr>
            <a:r>
              <a:rPr lang="en-GB" altLang="en-US" sz="1800" dirty="0" smtClean="0">
                <a:solidFill>
                  <a:schemeClr val="accent1"/>
                </a:solidFill>
              </a:rPr>
              <a:t>Compatible</a:t>
            </a:r>
            <a:r>
              <a:rPr lang="en-GB" altLang="en-US" sz="1800" dirty="0" smtClean="0"/>
              <a:t> </a:t>
            </a:r>
            <a:r>
              <a:rPr lang="en-GB" altLang="en-US" sz="1800" dirty="0"/>
              <a:t>with existing touch-trigger probe interfaces</a:t>
            </a:r>
          </a:p>
          <a:p>
            <a:pPr marL="180000" indent="-180000">
              <a:spcBef>
                <a:spcPts val="0"/>
              </a:spcBef>
              <a:spcAft>
                <a:spcPts val="600"/>
              </a:spcAft>
            </a:pPr>
            <a:r>
              <a:rPr lang="en-GB" altLang="en-US" sz="1800" dirty="0" smtClean="0"/>
              <a:t>Metrology </a:t>
            </a:r>
            <a:r>
              <a:rPr lang="en-GB" altLang="en-US" sz="1800" dirty="0"/>
              <a:t>performance </a:t>
            </a:r>
            <a:r>
              <a:rPr lang="en-GB" altLang="en-US" sz="1800" dirty="0">
                <a:solidFill>
                  <a:schemeClr val="accent1"/>
                </a:solidFill>
              </a:rPr>
              <a:t>equivalent to industry proven TP2 system</a:t>
            </a:r>
            <a:r>
              <a:rPr lang="en-GB" altLang="en-US" sz="1800" dirty="0"/>
              <a:t> but with greater flexibility of operation</a:t>
            </a:r>
          </a:p>
        </p:txBody>
      </p:sp>
      <p:graphicFrame>
        <p:nvGraphicFramePr>
          <p:cNvPr id="8" name="Object 1032"/>
          <p:cNvGraphicFramePr>
            <a:graphicFrameLocks noChangeAspect="1"/>
          </p:cNvGraphicFramePr>
          <p:nvPr>
            <p:extLst>
              <p:ext uri="{D42A27DB-BD31-4B8C-83A1-F6EECF244321}">
                <p14:modId xmlns:p14="http://schemas.microsoft.com/office/powerpoint/2010/main" val="2206577464"/>
              </p:ext>
            </p:extLst>
          </p:nvPr>
        </p:nvGraphicFramePr>
        <p:xfrm>
          <a:off x="6598583" y="1224000"/>
          <a:ext cx="2539977" cy="3920400"/>
        </p:xfrm>
        <a:graphic>
          <a:graphicData uri="http://schemas.openxmlformats.org/presentationml/2006/ole">
            <mc:AlternateContent xmlns:mc="http://schemas.openxmlformats.org/markup-compatibility/2006">
              <mc:Choice xmlns:v="urn:schemas-microsoft-com:vml" Requires="v">
                <p:oleObj spid="_x0000_s3101" name="Photo Editor Photo" r:id="rId4" imgW="3333333" imgH="5144218" progId="MSPhotoEd.3">
                  <p:embed/>
                </p:oleObj>
              </mc:Choice>
              <mc:Fallback>
                <p:oleObj name="Photo Editor Photo" r:id="rId4" imgW="3333333" imgH="514421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583" y="1224000"/>
                        <a:ext cx="2539977" cy="392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6912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Y:\Departmental Files\IMAGES\Standard TTP\tp20mo11rotated.jpg"/>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l="5000" t="11554" r="4703" b="14168"/>
          <a:stretch>
            <a:fillRect/>
          </a:stretch>
        </p:blipFill>
        <p:spPr bwMode="auto">
          <a:xfrm>
            <a:off x="5658235" y="1288239"/>
            <a:ext cx="3162237" cy="3744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altLang="en-US" dirty="0"/>
              <a:t>TP20 stylus modules</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24</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5364000" cy="3545635"/>
          </a:xfrm>
        </p:spPr>
        <p:txBody>
          <a:bodyPr/>
          <a:lstStyle/>
          <a:p>
            <a:pPr marL="180000" indent="-180000">
              <a:spcBef>
                <a:spcPts val="0"/>
              </a:spcBef>
              <a:spcAft>
                <a:spcPts val="1200"/>
              </a:spcAft>
              <a:buFontTx/>
              <a:buNone/>
            </a:pPr>
            <a:r>
              <a:rPr lang="en-GB" altLang="en-US" b="1" dirty="0">
                <a:solidFill>
                  <a:schemeClr val="accent1"/>
                </a:solidFill>
              </a:rPr>
              <a:t>Optimal measuring performance</a:t>
            </a:r>
            <a:endParaRPr lang="en-GB" altLang="en-US" dirty="0"/>
          </a:p>
          <a:p>
            <a:pPr marL="180000" indent="-180000">
              <a:spcBef>
                <a:spcPts val="0"/>
              </a:spcBef>
              <a:spcAft>
                <a:spcPts val="1200"/>
              </a:spcAft>
            </a:pPr>
            <a:r>
              <a:rPr lang="en-GB" altLang="en-US" sz="1800" dirty="0" smtClean="0"/>
              <a:t>Seven </a:t>
            </a:r>
            <a:r>
              <a:rPr lang="en-GB" altLang="en-US" sz="1800" dirty="0"/>
              <a:t>specialised probe modules allow optimisation of stylus arrangement for best accuracy and feature access in all user applications</a:t>
            </a:r>
          </a:p>
          <a:p>
            <a:pPr marL="180000" indent="-180000">
              <a:spcBef>
                <a:spcPts val="0"/>
              </a:spcBef>
              <a:spcAft>
                <a:spcPts val="1200"/>
              </a:spcAft>
            </a:pPr>
            <a:r>
              <a:rPr lang="en-GB" altLang="en-US" sz="1800" dirty="0" smtClean="0"/>
              <a:t>Module </a:t>
            </a:r>
            <a:r>
              <a:rPr lang="en-GB" altLang="en-US" sz="1800" dirty="0"/>
              <a:t>attaches to probe body via a quick release, highly repeatable kinematic coupling </a:t>
            </a:r>
          </a:p>
          <a:p>
            <a:pPr marL="180000" indent="-180000">
              <a:spcBef>
                <a:spcPts val="0"/>
              </a:spcBef>
              <a:spcAft>
                <a:spcPts val="1200"/>
              </a:spcAft>
            </a:pPr>
            <a:r>
              <a:rPr lang="en-GB" altLang="en-US" sz="1800" dirty="0" smtClean="0"/>
              <a:t>Module </a:t>
            </a:r>
            <a:r>
              <a:rPr lang="en-GB" altLang="en-US" sz="1800" dirty="0"/>
              <a:t>range covers all forces supported by TP2</a:t>
            </a:r>
          </a:p>
          <a:p>
            <a:pPr marL="180000" indent="-180000">
              <a:spcBef>
                <a:spcPts val="0"/>
              </a:spcBef>
              <a:spcAft>
                <a:spcPts val="1200"/>
              </a:spcAft>
            </a:pPr>
            <a:r>
              <a:rPr lang="en-GB" altLang="en-US" sz="1800" dirty="0"/>
              <a:t>6-way module replaces TP2-6W</a:t>
            </a:r>
          </a:p>
        </p:txBody>
      </p:sp>
      <p:pic>
        <p:nvPicPr>
          <p:cNvPr id="9" name="Picture 6" descr="Y:\Departmental Files\IMAGES\PROBES\STDTTP\TP20 BODY 2.jpg"/>
          <p:cNvPicPr>
            <a:picLocks noChangeAspect="1" noChangeArrowheads="1"/>
          </p:cNvPicPr>
          <p:nvPr/>
        </p:nvPicPr>
        <p:blipFill>
          <a:blip r:embed="rId4" cstate="print">
            <a:extLst>
              <a:ext uri="{28A0092B-C50C-407E-A947-70E740481C1C}">
                <a14:useLocalDpi xmlns:a14="http://schemas.microsoft.com/office/drawing/2010/main" val="0"/>
              </a:ext>
            </a:extLst>
          </a:blip>
          <a:srcRect l="3479" r="7826"/>
          <a:stretch>
            <a:fillRect/>
          </a:stretch>
        </p:blipFill>
        <p:spPr bwMode="auto">
          <a:xfrm>
            <a:off x="8409905" y="3987764"/>
            <a:ext cx="540000" cy="10261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7503094" y="4130398"/>
            <a:ext cx="1008112" cy="740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r>
              <a:rPr lang="en-GB" altLang="en-US" sz="1400" dirty="0">
                <a:solidFill>
                  <a:schemeClr val="accent1"/>
                </a:solidFill>
              </a:rPr>
              <a:t>TP20 probe body</a:t>
            </a:r>
          </a:p>
        </p:txBody>
      </p:sp>
    </p:spTree>
    <p:extLst>
      <p:ext uri="{BB962C8B-B14F-4D97-AF65-F5344CB8AC3E}">
        <p14:creationId xmlns:p14="http://schemas.microsoft.com/office/powerpoint/2010/main" val="3051856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Comparative module and stylus lengths</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25</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5" name="Text Box 11"/>
          <p:cNvSpPr txBox="1">
            <a:spLocks noChangeArrowheads="1"/>
          </p:cNvSpPr>
          <p:nvPr/>
        </p:nvSpPr>
        <p:spPr bwMode="auto">
          <a:xfrm>
            <a:off x="4860478" y="4113675"/>
            <a:ext cx="3455938"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l"/>
            <a:r>
              <a:rPr lang="en-GB" altLang="en-US" dirty="0"/>
              <a:t>Reach up to 125 mm (5 in)</a:t>
            </a:r>
          </a:p>
        </p:txBody>
      </p:sp>
      <p:sp>
        <p:nvSpPr>
          <p:cNvPr id="16" name="Text Box 12"/>
          <p:cNvSpPr txBox="1">
            <a:spLocks noChangeArrowheads="1"/>
          </p:cNvSpPr>
          <p:nvPr/>
        </p:nvSpPr>
        <p:spPr bwMode="auto">
          <a:xfrm>
            <a:off x="4860478" y="1275606"/>
            <a:ext cx="17319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l"/>
            <a:r>
              <a:rPr lang="en-GB" altLang="en-US" dirty="0"/>
              <a:t>Soft materials</a:t>
            </a:r>
          </a:p>
        </p:txBody>
      </p:sp>
      <p:sp>
        <p:nvSpPr>
          <p:cNvPr id="17" name="Text Box 13"/>
          <p:cNvSpPr txBox="1">
            <a:spLocks noChangeArrowheads="1"/>
          </p:cNvSpPr>
          <p:nvPr/>
        </p:nvSpPr>
        <p:spPr bwMode="auto">
          <a:xfrm>
            <a:off x="4860478" y="1923678"/>
            <a:ext cx="15636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l"/>
            <a:r>
              <a:rPr lang="en-GB" altLang="en-US" dirty="0"/>
              <a:t>General use</a:t>
            </a:r>
          </a:p>
        </p:txBody>
      </p:sp>
      <p:sp>
        <p:nvSpPr>
          <p:cNvPr id="18" name="Text Box 14"/>
          <p:cNvSpPr txBox="1">
            <a:spLocks noChangeArrowheads="1"/>
          </p:cNvSpPr>
          <p:nvPr/>
        </p:nvSpPr>
        <p:spPr bwMode="auto">
          <a:xfrm>
            <a:off x="4860478" y="2652832"/>
            <a:ext cx="331192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l"/>
            <a:r>
              <a:rPr lang="en-GB" altLang="en-US" dirty="0"/>
              <a:t>Longer or heavier styli</a:t>
            </a:r>
          </a:p>
        </p:txBody>
      </p:sp>
      <p:sp>
        <p:nvSpPr>
          <p:cNvPr id="19" name="Text Box 15"/>
          <p:cNvSpPr txBox="1">
            <a:spLocks noChangeArrowheads="1"/>
          </p:cNvSpPr>
          <p:nvPr/>
        </p:nvSpPr>
        <p:spPr bwMode="auto">
          <a:xfrm>
            <a:off x="4860478" y="3435846"/>
            <a:ext cx="331192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l"/>
            <a:r>
              <a:rPr lang="en-GB" altLang="en-US" dirty="0"/>
              <a:t>Grooves and undercuts</a:t>
            </a:r>
          </a:p>
        </p:txBody>
      </p:sp>
      <p:grpSp>
        <p:nvGrpSpPr>
          <p:cNvPr id="11" name="Group 7"/>
          <p:cNvGrpSpPr>
            <a:grpSpLocks noChangeAspect="1"/>
          </p:cNvGrpSpPr>
          <p:nvPr/>
        </p:nvGrpSpPr>
        <p:grpSpPr bwMode="auto">
          <a:xfrm>
            <a:off x="360016" y="1347614"/>
            <a:ext cx="3951544" cy="3708000"/>
            <a:chOff x="912" y="942"/>
            <a:chExt cx="3552" cy="3330"/>
          </a:xfrm>
        </p:grpSpPr>
        <p:pic>
          <p:nvPicPr>
            <p:cNvPr id="12" name="Picture 8" descr="D:\fig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942"/>
              <a:ext cx="3552" cy="33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D:\fig18.jp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82635" t="82292" r="11011" b="12891"/>
            <a:stretch>
              <a:fillRect/>
            </a:stretch>
          </p:blipFill>
          <p:spPr bwMode="auto">
            <a:xfrm>
              <a:off x="3350" y="3678"/>
              <a:ext cx="226" cy="1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2106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Strain-gauge probe technology</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26</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8280000" cy="3545635"/>
          </a:xfrm>
        </p:spPr>
        <p:txBody>
          <a:bodyPr/>
          <a:lstStyle/>
          <a:p>
            <a:pPr marL="180000" indent="-180000">
              <a:spcBef>
                <a:spcPts val="0"/>
              </a:spcBef>
              <a:spcAft>
                <a:spcPts val="1200"/>
              </a:spcAft>
            </a:pPr>
            <a:r>
              <a:rPr lang="en-GB" altLang="en-US" b="1" dirty="0">
                <a:solidFill>
                  <a:schemeClr val="accent1"/>
                </a:solidFill>
              </a:rPr>
              <a:t>Solid state switching</a:t>
            </a:r>
          </a:p>
          <a:p>
            <a:pPr marL="360000" lvl="1" indent="-180000">
              <a:spcBef>
                <a:spcPts val="0"/>
              </a:spcBef>
              <a:spcAft>
                <a:spcPts val="1200"/>
              </a:spcAft>
              <a:buFont typeface="Arial" panose="020B0604020202020204" pitchFamily="34" charset="0"/>
              <a:buChar char="•"/>
            </a:pPr>
            <a:r>
              <a:rPr lang="en-GB" altLang="en-US" dirty="0" smtClean="0"/>
              <a:t>Silicon </a:t>
            </a:r>
            <a:r>
              <a:rPr lang="en-GB" altLang="en-US" dirty="0"/>
              <a:t>strain gauges measure contact forces transmitted through the stylus</a:t>
            </a:r>
          </a:p>
          <a:p>
            <a:pPr marL="360000" lvl="1" indent="-180000">
              <a:spcBef>
                <a:spcPts val="0"/>
              </a:spcBef>
              <a:spcAft>
                <a:spcPts val="1200"/>
              </a:spcAft>
              <a:buFont typeface="Arial" panose="020B0604020202020204" pitchFamily="34" charset="0"/>
              <a:buChar char="•"/>
            </a:pPr>
            <a:r>
              <a:rPr lang="en-GB" altLang="en-US" dirty="0" smtClean="0"/>
              <a:t>Trigger </a:t>
            </a:r>
            <a:r>
              <a:rPr lang="en-GB" altLang="en-US" dirty="0"/>
              <a:t>signal generated once a threshold force is reached</a:t>
            </a:r>
          </a:p>
          <a:p>
            <a:pPr marL="360000" lvl="1" indent="-180000">
              <a:spcBef>
                <a:spcPts val="0"/>
              </a:spcBef>
              <a:spcAft>
                <a:spcPts val="1200"/>
              </a:spcAft>
              <a:buFont typeface="Arial" panose="020B0604020202020204" pitchFamily="34" charset="0"/>
              <a:buChar char="•"/>
            </a:pPr>
            <a:r>
              <a:rPr lang="en-GB" altLang="en-US" dirty="0" smtClean="0"/>
              <a:t>Consistent</a:t>
            </a:r>
            <a:r>
              <a:rPr lang="en-GB" altLang="en-US" dirty="0"/>
              <a:t>, low trigger force in all directions</a:t>
            </a:r>
          </a:p>
          <a:p>
            <a:pPr marL="360000" lvl="1" indent="-180000">
              <a:spcBef>
                <a:spcPts val="0"/>
              </a:spcBef>
              <a:spcAft>
                <a:spcPts val="1200"/>
              </a:spcAft>
              <a:buFont typeface="Arial" panose="020B0604020202020204" pitchFamily="34" charset="0"/>
              <a:buChar char="•"/>
            </a:pPr>
            <a:r>
              <a:rPr lang="en-GB" altLang="en-US" dirty="0" smtClean="0"/>
              <a:t>Kinematics </a:t>
            </a:r>
            <a:r>
              <a:rPr lang="en-GB" altLang="en-US" dirty="0"/>
              <a:t>retain the stylus / not used for triggering</a:t>
            </a:r>
          </a:p>
        </p:txBody>
      </p:sp>
      <p:graphicFrame>
        <p:nvGraphicFramePr>
          <p:cNvPr id="11" name="Object 6"/>
          <p:cNvGraphicFramePr>
            <a:graphicFrameLocks noChangeAspect="1"/>
          </p:cNvGraphicFramePr>
          <p:nvPr>
            <p:extLst>
              <p:ext uri="{D42A27DB-BD31-4B8C-83A1-F6EECF244321}">
                <p14:modId xmlns:p14="http://schemas.microsoft.com/office/powerpoint/2010/main" val="2152236060"/>
              </p:ext>
            </p:extLst>
          </p:nvPr>
        </p:nvGraphicFramePr>
        <p:xfrm>
          <a:off x="6452582" y="3200686"/>
          <a:ext cx="2206229" cy="1692943"/>
        </p:xfrm>
        <a:graphic>
          <a:graphicData uri="http://schemas.openxmlformats.org/presentationml/2006/ole">
            <mc:AlternateContent xmlns:mc="http://schemas.openxmlformats.org/markup-compatibility/2006">
              <mc:Choice xmlns:v="urn:schemas-microsoft-com:vml" Requires="v">
                <p:oleObj spid="_x0000_s4146" name="Bitmap Image" r:id="rId4" imgW="6667023" imgH="2685838" progId="Paint.Picture">
                  <p:embed/>
                </p:oleObj>
              </mc:Choice>
              <mc:Fallback>
                <p:oleObj name="Bitmap Image" r:id="rId4" imgW="6667023" imgH="2685838" progId="Paint.Picture">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47513"/>
                      <a:stretch>
                        <a:fillRect/>
                      </a:stretch>
                    </p:blipFill>
                    <p:spPr bwMode="auto">
                      <a:xfrm>
                        <a:off x="6452582" y="3200686"/>
                        <a:ext cx="2206229" cy="1692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9"/>
          <p:cNvGrpSpPr>
            <a:grpSpLocks noChangeAspect="1"/>
          </p:cNvGrpSpPr>
          <p:nvPr/>
        </p:nvGrpSpPr>
        <p:grpSpPr bwMode="auto">
          <a:xfrm>
            <a:off x="4139952" y="3719438"/>
            <a:ext cx="1654672" cy="655439"/>
            <a:chOff x="1072" y="2631"/>
            <a:chExt cx="1853" cy="734"/>
          </a:xfrm>
        </p:grpSpPr>
        <p:graphicFrame>
          <p:nvGraphicFramePr>
            <p:cNvPr id="14" name="Object 7"/>
            <p:cNvGraphicFramePr>
              <a:graphicFrameLocks noChangeAspect="1"/>
            </p:cNvGraphicFramePr>
            <p:nvPr/>
          </p:nvGraphicFramePr>
          <p:xfrm>
            <a:off x="1072" y="2631"/>
            <a:ext cx="1853" cy="734"/>
          </p:xfrm>
          <a:graphic>
            <a:graphicData uri="http://schemas.openxmlformats.org/presentationml/2006/ole">
              <mc:AlternateContent xmlns:mc="http://schemas.openxmlformats.org/markup-compatibility/2006">
                <mc:Choice xmlns:v="urn:schemas-microsoft-com:vml" Requires="v">
                  <p:oleObj spid="_x0000_s4147" name="Bitmap Image" r:id="rId6" imgW="6667023" imgH="2685838" progId="Paint.Picture">
                    <p:embed/>
                  </p:oleObj>
                </mc:Choice>
                <mc:Fallback>
                  <p:oleObj name="Bitmap Image" r:id="rId6" imgW="6667023" imgH="26858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55891" b="56619"/>
                        <a:stretch>
                          <a:fillRect/>
                        </a:stretch>
                      </p:blipFill>
                      <p:spPr bwMode="auto">
                        <a:xfrm>
                          <a:off x="1072" y="2631"/>
                          <a:ext cx="1853" cy="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8"/>
            <p:cNvSpPr>
              <a:spLocks noChangeArrowheads="1"/>
            </p:cNvSpPr>
            <p:nvPr/>
          </p:nvSpPr>
          <p:spPr bwMode="auto">
            <a:xfrm>
              <a:off x="1355" y="3227"/>
              <a:ext cx="1366" cy="136"/>
            </a:xfrm>
            <a:prstGeom prst="rtTriangle">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grpSp>
    </p:spTree>
    <p:extLst>
      <p:ext uri="{BB962C8B-B14F-4D97-AF65-F5344CB8AC3E}">
        <p14:creationId xmlns:p14="http://schemas.microsoft.com/office/powerpoint/2010/main" val="671620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Strain-gauge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27</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4752528" cy="3545635"/>
          </a:xfrm>
        </p:spPr>
        <p:txBody>
          <a:bodyPr/>
          <a:lstStyle/>
          <a:p>
            <a:pPr>
              <a:spcBef>
                <a:spcPts val="0"/>
              </a:spcBef>
              <a:spcAft>
                <a:spcPts val="1200"/>
              </a:spcAft>
              <a:buFontTx/>
              <a:buNone/>
            </a:pPr>
            <a:r>
              <a:rPr lang="en-GB" altLang="en-US" b="1" dirty="0">
                <a:solidFill>
                  <a:schemeClr val="accent1"/>
                </a:solidFill>
              </a:rPr>
              <a:t>Force sensing</a:t>
            </a:r>
          </a:p>
          <a:p>
            <a:pPr marL="180000" indent="-180000">
              <a:spcBef>
                <a:spcPts val="0"/>
              </a:spcBef>
              <a:spcAft>
                <a:spcPts val="1200"/>
              </a:spcAft>
            </a:pPr>
            <a:r>
              <a:rPr lang="en-GB" altLang="en-US" sz="1600" dirty="0" smtClean="0"/>
              <a:t>Four </a:t>
            </a:r>
            <a:r>
              <a:rPr lang="en-GB" altLang="en-US" sz="1600" dirty="0"/>
              <a:t>strain gauges are mounted on webs </a:t>
            </a:r>
            <a:r>
              <a:rPr lang="en-GB" altLang="en-US" sz="1600" dirty="0" smtClean="0"/>
              <a:t/>
            </a:r>
            <a:br>
              <a:rPr lang="en-GB" altLang="en-US" sz="1600" dirty="0" smtClean="0"/>
            </a:br>
            <a:r>
              <a:rPr lang="en-GB" altLang="en-US" sz="1600" dirty="0" smtClean="0"/>
              <a:t>inside </a:t>
            </a:r>
            <a:r>
              <a:rPr lang="en-GB" altLang="en-US" sz="1600" dirty="0"/>
              <a:t>the probe body</a:t>
            </a:r>
          </a:p>
          <a:p>
            <a:pPr marL="360000" lvl="1" indent="-180000">
              <a:spcBef>
                <a:spcPts val="0"/>
              </a:spcBef>
              <a:spcAft>
                <a:spcPts val="1200"/>
              </a:spcAft>
              <a:buFont typeface="Arial" panose="020B0604020202020204" pitchFamily="34" charset="0"/>
              <a:buChar char="•"/>
            </a:pPr>
            <a:r>
              <a:rPr lang="en-GB" altLang="en-US" sz="1600" dirty="0"/>
              <a:t>X, Y and Z directions, plus one control </a:t>
            </a:r>
            <a:r>
              <a:rPr lang="en-GB" altLang="en-US" sz="1600" dirty="0" smtClean="0"/>
              <a:t/>
            </a:r>
            <a:br>
              <a:rPr lang="en-GB" altLang="en-US" sz="1600" dirty="0" smtClean="0"/>
            </a:br>
            <a:r>
              <a:rPr lang="en-GB" altLang="en-US" sz="1600" dirty="0" smtClean="0"/>
              <a:t>gauge </a:t>
            </a:r>
            <a:r>
              <a:rPr lang="en-GB" altLang="en-US" sz="1600" dirty="0"/>
              <a:t>to counter thermal drift</a:t>
            </a:r>
          </a:p>
          <a:p>
            <a:pPr marL="180000" indent="-180000">
              <a:spcBef>
                <a:spcPts val="0"/>
              </a:spcBef>
              <a:spcAft>
                <a:spcPts val="1200"/>
              </a:spcAft>
            </a:pPr>
            <a:r>
              <a:rPr lang="en-GB" altLang="en-US" sz="1600" dirty="0" smtClean="0"/>
              <a:t>Low </a:t>
            </a:r>
            <a:r>
              <a:rPr lang="en-GB" altLang="en-US" sz="1600" dirty="0"/>
              <a:t>contact forces from the stylus tip is transmitted via the kinematics, which remain seated at these low forces</a:t>
            </a:r>
          </a:p>
          <a:p>
            <a:pPr marL="180000" indent="-180000">
              <a:spcBef>
                <a:spcPts val="0"/>
              </a:spcBef>
              <a:spcAft>
                <a:spcPts val="1200"/>
              </a:spcAft>
            </a:pPr>
            <a:r>
              <a:rPr lang="en-GB" altLang="en-US" sz="1600" dirty="0" smtClean="0"/>
              <a:t>Gauges </a:t>
            </a:r>
            <a:r>
              <a:rPr lang="en-GB" altLang="en-US" sz="1600" dirty="0"/>
              <a:t>measure force in each direction and trigger once force threshold is breached (before kinematics are unseated)</a:t>
            </a:r>
          </a:p>
        </p:txBody>
      </p:sp>
      <p:pic>
        <p:nvPicPr>
          <p:cNvPr id="10" name="Picture 2144"/>
          <p:cNvPicPr>
            <a:picLocks noChangeAspect="1" noChangeArrowheads="1"/>
          </p:cNvPicPr>
          <p:nvPr/>
        </p:nvPicPr>
        <p:blipFill>
          <a:blip r:embed="rId3">
            <a:extLst>
              <a:ext uri="{28A0092B-C50C-407E-A947-70E740481C1C}">
                <a14:useLocalDpi xmlns:a14="http://schemas.microsoft.com/office/drawing/2010/main" val="0"/>
              </a:ext>
            </a:extLst>
          </a:blip>
          <a:srcRect b="2371"/>
          <a:stretch>
            <a:fillRect/>
          </a:stretch>
        </p:blipFill>
        <p:spPr bwMode="auto">
          <a:xfrm>
            <a:off x="7094481" y="1224000"/>
            <a:ext cx="2037773" cy="388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2132"/>
          <p:cNvSpPr txBox="1">
            <a:spLocks noChangeArrowheads="1"/>
          </p:cNvSpPr>
          <p:nvPr/>
        </p:nvSpPr>
        <p:spPr bwMode="auto">
          <a:xfrm>
            <a:off x="5004048" y="1659340"/>
            <a:ext cx="2132154" cy="83317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l"/>
            <a:r>
              <a:rPr lang="en-GB" altLang="en-US" sz="1600" dirty="0">
                <a:solidFill>
                  <a:schemeClr val="accent1"/>
                </a:solidFill>
              </a:rPr>
              <a:t>Silicon strain gauges mounted on webs</a:t>
            </a:r>
          </a:p>
          <a:p>
            <a:pPr algn="l"/>
            <a:r>
              <a:rPr lang="en-GB" altLang="en-US" sz="1600" dirty="0">
                <a:solidFill>
                  <a:schemeClr val="accent1"/>
                </a:solidFill>
              </a:rPr>
              <a:t>(1 out of 4 shown)</a:t>
            </a:r>
          </a:p>
        </p:txBody>
      </p:sp>
      <p:sp>
        <p:nvSpPr>
          <p:cNvPr id="18" name="Line 2133"/>
          <p:cNvSpPr>
            <a:spLocks noChangeShapeType="1"/>
          </p:cNvSpPr>
          <p:nvPr/>
        </p:nvSpPr>
        <p:spPr bwMode="auto">
          <a:xfrm flipV="1">
            <a:off x="6886519" y="1851670"/>
            <a:ext cx="1069858" cy="2456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a:p>
        </p:txBody>
      </p:sp>
      <p:sp>
        <p:nvSpPr>
          <p:cNvPr id="19" name="Text Box 2138"/>
          <p:cNvSpPr txBox="1">
            <a:spLocks noChangeArrowheads="1"/>
          </p:cNvSpPr>
          <p:nvPr/>
        </p:nvSpPr>
        <p:spPr bwMode="auto">
          <a:xfrm>
            <a:off x="5521101" y="3483692"/>
            <a:ext cx="1968500" cy="58695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l"/>
            <a:r>
              <a:rPr lang="en-GB" altLang="en-US" sz="1600" dirty="0">
                <a:solidFill>
                  <a:schemeClr val="accent1"/>
                </a:solidFill>
              </a:rPr>
              <a:t>Kinematics remain seated at low F</a:t>
            </a:r>
            <a:r>
              <a:rPr lang="en-GB" altLang="en-US" sz="1600" baseline="-25000" dirty="0">
                <a:solidFill>
                  <a:schemeClr val="accent1"/>
                </a:solidFill>
              </a:rPr>
              <a:t>C</a:t>
            </a:r>
            <a:endParaRPr lang="en-GB" altLang="en-US" sz="1600" dirty="0">
              <a:solidFill>
                <a:schemeClr val="accent1"/>
              </a:solidFill>
            </a:endParaRPr>
          </a:p>
        </p:txBody>
      </p:sp>
      <p:sp>
        <p:nvSpPr>
          <p:cNvPr id="20" name="Line 2139"/>
          <p:cNvSpPr>
            <a:spLocks noChangeShapeType="1"/>
          </p:cNvSpPr>
          <p:nvPr/>
        </p:nvSpPr>
        <p:spPr bwMode="auto">
          <a:xfrm flipV="1">
            <a:off x="6948264" y="2927858"/>
            <a:ext cx="687387" cy="6159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Tree>
    <p:extLst>
      <p:ext uri="{BB962C8B-B14F-4D97-AF65-F5344CB8AC3E}">
        <p14:creationId xmlns:p14="http://schemas.microsoft.com/office/powerpoint/2010/main" val="3315154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Strain-gauge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28</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6120000" cy="3545635"/>
          </a:xfrm>
        </p:spPr>
        <p:txBody>
          <a:bodyPr/>
          <a:lstStyle/>
          <a:p>
            <a:pPr>
              <a:spcBef>
                <a:spcPts val="0"/>
              </a:spcBef>
              <a:spcAft>
                <a:spcPts val="1200"/>
              </a:spcAft>
              <a:buFontTx/>
              <a:buNone/>
            </a:pPr>
            <a:r>
              <a:rPr lang="en-GB" altLang="en-US" b="1" dirty="0">
                <a:solidFill>
                  <a:schemeClr val="accent1"/>
                </a:solidFill>
              </a:rPr>
              <a:t>Low lobing </a:t>
            </a:r>
            <a:r>
              <a:rPr lang="en-GB" altLang="en-US" b="1" dirty="0" smtClean="0">
                <a:solidFill>
                  <a:schemeClr val="accent1"/>
                </a:solidFill>
              </a:rPr>
              <a:t>measurement</a:t>
            </a:r>
          </a:p>
          <a:p>
            <a:pPr>
              <a:spcBef>
                <a:spcPts val="0"/>
              </a:spcBef>
              <a:spcAft>
                <a:spcPts val="1200"/>
              </a:spcAft>
              <a:buFontTx/>
              <a:buNone/>
            </a:pPr>
            <a:r>
              <a:rPr lang="en-GB" altLang="en-US" sz="1800" dirty="0" smtClean="0"/>
              <a:t>Scale in µm</a:t>
            </a:r>
            <a:endParaRPr lang="en-GB" altLang="en-US" sz="1800" dirty="0"/>
          </a:p>
          <a:p>
            <a:pPr marL="180000" indent="-180000">
              <a:spcBef>
                <a:spcPts val="0"/>
              </a:spcBef>
              <a:spcAft>
                <a:spcPts val="1200"/>
              </a:spcAft>
            </a:pPr>
            <a:r>
              <a:rPr lang="en-GB" altLang="en-US" sz="1800" dirty="0" smtClean="0"/>
              <a:t>Trigger </a:t>
            </a:r>
            <a:r>
              <a:rPr lang="en-GB" altLang="en-US" sz="1800" dirty="0"/>
              <a:t>force is uniform in all directions</a:t>
            </a:r>
          </a:p>
          <a:p>
            <a:pPr marL="465750" lvl="1" indent="-285750">
              <a:spcBef>
                <a:spcPts val="0"/>
              </a:spcBef>
              <a:spcAft>
                <a:spcPts val="1200"/>
              </a:spcAft>
              <a:buFont typeface="Arial" panose="020B0604020202020204" pitchFamily="34" charset="0"/>
              <a:buChar char="•"/>
            </a:pPr>
            <a:r>
              <a:rPr lang="en-GB" altLang="en-US" dirty="0" smtClean="0"/>
              <a:t>Very </a:t>
            </a:r>
            <a:r>
              <a:rPr lang="en-GB" altLang="en-US" dirty="0"/>
              <a:t>low pre-travel variation</a:t>
            </a:r>
          </a:p>
        </p:txBody>
      </p:sp>
      <p:graphicFrame>
        <p:nvGraphicFramePr>
          <p:cNvPr id="2" name="Table 1"/>
          <p:cNvGraphicFramePr>
            <a:graphicFrameLocks noGrp="1"/>
          </p:cNvGraphicFramePr>
          <p:nvPr>
            <p:extLst>
              <p:ext uri="{D42A27DB-BD31-4B8C-83A1-F6EECF244321}">
                <p14:modId xmlns:p14="http://schemas.microsoft.com/office/powerpoint/2010/main" val="3113319195"/>
              </p:ext>
            </p:extLst>
          </p:nvPr>
        </p:nvGraphicFramePr>
        <p:xfrm>
          <a:off x="683568" y="3176622"/>
          <a:ext cx="3528264" cy="1483360"/>
        </p:xfrm>
        <a:graphic>
          <a:graphicData uri="http://schemas.openxmlformats.org/drawingml/2006/table">
            <a:tbl>
              <a:tblPr firstRow="1" bandRow="1">
                <a:tableStyleId>{5C22544A-7EE6-4342-B048-85BDC9FD1C3A}</a:tableStyleId>
              </a:tblPr>
              <a:tblGrid>
                <a:gridCol w="2376264"/>
                <a:gridCol w="1152000"/>
              </a:tblGrid>
              <a:tr h="370840">
                <a:tc>
                  <a:txBody>
                    <a:bodyPr/>
                    <a:lstStyle/>
                    <a:p>
                      <a:pPr marL="0" indent="0">
                        <a:spcBef>
                          <a:spcPts val="0"/>
                        </a:spcBef>
                        <a:spcAft>
                          <a:spcPts val="600"/>
                        </a:spcAft>
                      </a:pPr>
                      <a:r>
                        <a:rPr lang="en-GB" altLang="en-US" sz="1600" b="0" dirty="0" smtClean="0">
                          <a:solidFill>
                            <a:schemeClr val="tx1"/>
                          </a:solidFill>
                          <a:latin typeface="Arial" panose="020B0604020202020204" pitchFamily="34" charset="0"/>
                          <a:cs typeface="Arial" panose="020B0604020202020204" pitchFamily="34" charset="0"/>
                        </a:rPr>
                        <a:t>Probe: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TP7M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indent="0">
                        <a:spcBef>
                          <a:spcPts val="0"/>
                        </a:spcBef>
                        <a:spcAft>
                          <a:spcPts val="600"/>
                        </a:spcAft>
                      </a:pPr>
                      <a:r>
                        <a:rPr lang="en-GB" altLang="en-US" sz="1600" b="0" dirty="0" smtClean="0">
                          <a:solidFill>
                            <a:schemeClr val="tx1"/>
                          </a:solidFill>
                          <a:latin typeface="Arial" panose="020B0604020202020204" pitchFamily="34" charset="0"/>
                          <a:cs typeface="Arial" panose="020B0604020202020204" pitchFamily="34" charset="0"/>
                        </a:rPr>
                        <a:t>Stylus: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50 mm M4</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indent="0">
                        <a:spcBef>
                          <a:spcPts val="0"/>
                        </a:spcBef>
                        <a:spcAft>
                          <a:spcPts val="600"/>
                        </a:spcAft>
                      </a:pPr>
                      <a:r>
                        <a:rPr lang="en-GB" altLang="en-US" sz="1600" b="0" dirty="0" smtClean="0">
                          <a:solidFill>
                            <a:schemeClr val="tx1"/>
                          </a:solidFill>
                          <a:latin typeface="Arial" panose="020B0604020202020204" pitchFamily="34" charset="0"/>
                          <a:cs typeface="Arial" panose="020B0604020202020204" pitchFamily="34" charset="0"/>
                        </a:rPr>
                        <a:t>Maximum variation: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0.34 µm</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indent="0">
                        <a:spcBef>
                          <a:spcPts val="0"/>
                        </a:spcBef>
                        <a:spcAft>
                          <a:spcPts val="600"/>
                        </a:spcAft>
                      </a:pPr>
                      <a:r>
                        <a:rPr lang="en-GB" altLang="en-US" sz="1600" b="0" dirty="0" smtClean="0">
                          <a:solidFill>
                            <a:schemeClr val="tx1"/>
                          </a:solidFill>
                          <a:latin typeface="Arial" panose="020B0604020202020204" pitchFamily="34" charset="0"/>
                          <a:cs typeface="Arial" panose="020B0604020202020204" pitchFamily="34" charset="0"/>
                        </a:rPr>
                        <a:t>Sensitivity: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600" b="0" dirty="0" smtClean="0">
                          <a:solidFill>
                            <a:schemeClr val="tx1"/>
                          </a:solidFill>
                          <a:latin typeface="Arial" panose="020B0604020202020204" pitchFamily="34" charset="0"/>
                          <a:cs typeface="Arial" panose="020B0604020202020204" pitchFamily="34" charset="0"/>
                        </a:rPr>
                        <a:t>HIGH</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275606"/>
            <a:ext cx="4010297" cy="3744000"/>
          </a:xfrm>
          <a:prstGeom prst="rect">
            <a:avLst/>
          </a:prstGeom>
        </p:spPr>
      </p:pic>
    </p:spTree>
    <p:extLst>
      <p:ext uri="{BB962C8B-B14F-4D97-AF65-F5344CB8AC3E}">
        <p14:creationId xmlns:p14="http://schemas.microsoft.com/office/powerpoint/2010/main" val="500888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Strain-gauge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29</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6120000" cy="3545635"/>
          </a:xfrm>
        </p:spPr>
        <p:txBody>
          <a:bodyPr/>
          <a:lstStyle/>
          <a:p>
            <a:pPr marL="180000" indent="-180000">
              <a:spcBef>
                <a:spcPts val="0"/>
              </a:spcBef>
              <a:spcAft>
                <a:spcPts val="1200"/>
              </a:spcAft>
              <a:buFontTx/>
              <a:buNone/>
            </a:pPr>
            <a:r>
              <a:rPr lang="en-GB" altLang="en-US" b="1" dirty="0">
                <a:solidFill>
                  <a:schemeClr val="accent1"/>
                </a:solidFill>
              </a:rPr>
              <a:t>Lobing comparison</a:t>
            </a:r>
          </a:p>
          <a:p>
            <a:pPr marL="180000" indent="-180000">
              <a:spcBef>
                <a:spcPts val="0"/>
              </a:spcBef>
              <a:spcAft>
                <a:spcPts val="1200"/>
              </a:spcAft>
            </a:pPr>
            <a:r>
              <a:rPr lang="en-GB" altLang="en-US" sz="1800" dirty="0" smtClean="0"/>
              <a:t>Plots </a:t>
            </a:r>
            <a:r>
              <a:rPr lang="en-GB" altLang="en-US" sz="1800" dirty="0"/>
              <a:t>at same scale</a:t>
            </a:r>
          </a:p>
        </p:txBody>
      </p:sp>
      <p:grpSp>
        <p:nvGrpSpPr>
          <p:cNvPr id="9" name="Group 1042"/>
          <p:cNvGrpSpPr>
            <a:grpSpLocks noChangeAspect="1"/>
          </p:cNvGrpSpPr>
          <p:nvPr/>
        </p:nvGrpSpPr>
        <p:grpSpPr bwMode="auto">
          <a:xfrm>
            <a:off x="4803781" y="1274400"/>
            <a:ext cx="3986561" cy="3744000"/>
            <a:chOff x="2576" y="1458"/>
            <a:chExt cx="2859" cy="2686"/>
          </a:xfrm>
        </p:grpSpPr>
        <p:graphicFrame>
          <p:nvGraphicFramePr>
            <p:cNvPr id="10" name="Object 1033"/>
            <p:cNvGraphicFramePr>
              <a:graphicFrameLocks noChangeAspect="1"/>
            </p:cNvGraphicFramePr>
            <p:nvPr/>
          </p:nvGraphicFramePr>
          <p:xfrm>
            <a:off x="2577" y="1458"/>
            <a:ext cx="2841" cy="2686"/>
          </p:xfrm>
          <a:graphic>
            <a:graphicData uri="http://schemas.openxmlformats.org/presentationml/2006/ole">
              <mc:AlternateContent xmlns:mc="http://schemas.openxmlformats.org/markup-compatibility/2006">
                <mc:Choice xmlns:v="urn:schemas-microsoft-com:vml" Requires="v">
                  <p:oleObj spid="_x0000_s5160" name="Photo Editor Photo" r:id="rId4" imgW="6668431" imgH="4772691" progId="MSPhotoEd.3">
                    <p:embed/>
                  </p:oleObj>
                </mc:Choice>
                <mc:Fallback>
                  <p:oleObj name="Photo Editor Photo" r:id="rId4" imgW="6668431" imgH="477269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131" r="17809" b="6149"/>
                        <a:stretch>
                          <a:fillRect/>
                        </a:stretch>
                      </p:blipFill>
                      <p:spPr bwMode="auto">
                        <a:xfrm>
                          <a:off x="2577" y="1458"/>
                          <a:ext cx="2841" cy="2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34"/>
            <p:cNvSpPr>
              <a:spLocks noChangeArrowheads="1"/>
            </p:cNvSpPr>
            <p:nvPr/>
          </p:nvSpPr>
          <p:spPr bwMode="auto">
            <a:xfrm>
              <a:off x="2576" y="1572"/>
              <a:ext cx="562" cy="26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12" name="Rectangle 1036"/>
            <p:cNvSpPr>
              <a:spLocks noChangeArrowheads="1"/>
            </p:cNvSpPr>
            <p:nvPr/>
          </p:nvSpPr>
          <p:spPr bwMode="auto">
            <a:xfrm>
              <a:off x="4756" y="3656"/>
              <a:ext cx="679" cy="4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14" name="Rectangle 1038"/>
            <p:cNvSpPr>
              <a:spLocks noChangeArrowheads="1"/>
            </p:cNvSpPr>
            <p:nvPr/>
          </p:nvSpPr>
          <p:spPr bwMode="auto">
            <a:xfrm>
              <a:off x="4862" y="1593"/>
              <a:ext cx="569" cy="24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grpSp>
      <p:grpSp>
        <p:nvGrpSpPr>
          <p:cNvPr id="15" name="Group 1032"/>
          <p:cNvGrpSpPr>
            <a:grpSpLocks/>
          </p:cNvGrpSpPr>
          <p:nvPr/>
        </p:nvGrpSpPr>
        <p:grpSpPr bwMode="auto">
          <a:xfrm>
            <a:off x="2139330" y="2651894"/>
            <a:ext cx="1352550" cy="989013"/>
            <a:chOff x="1667" y="1223"/>
            <a:chExt cx="4237" cy="3097"/>
          </a:xfrm>
        </p:grpSpPr>
        <p:graphicFrame>
          <p:nvGraphicFramePr>
            <p:cNvPr id="16" name="Object 1026"/>
            <p:cNvGraphicFramePr>
              <a:graphicFrameLocks noChangeAspect="1"/>
            </p:cNvGraphicFramePr>
            <p:nvPr/>
          </p:nvGraphicFramePr>
          <p:xfrm>
            <a:off x="1703" y="1223"/>
            <a:ext cx="4201" cy="3097"/>
          </p:xfrm>
          <a:graphic>
            <a:graphicData uri="http://schemas.openxmlformats.org/presentationml/2006/ole">
              <mc:AlternateContent xmlns:mc="http://schemas.openxmlformats.org/markup-compatibility/2006">
                <mc:Choice xmlns:v="urn:schemas-microsoft-com:vml" Requires="v">
                  <p:oleObj spid="_x0000_s5161" name="Photo Editor Photo" r:id="rId6" imgW="6668431" imgH="4915586" progId="MSPhotoEd.3">
                    <p:embed/>
                  </p:oleObj>
                </mc:Choice>
                <mc:Fallback>
                  <p:oleObj name="Photo Editor Photo" r:id="rId6" imgW="6668431" imgH="4915586"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 y="1223"/>
                          <a:ext cx="4201" cy="30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029"/>
            <p:cNvSpPr>
              <a:spLocks noChangeArrowheads="1"/>
            </p:cNvSpPr>
            <p:nvPr/>
          </p:nvSpPr>
          <p:spPr bwMode="auto">
            <a:xfrm>
              <a:off x="1667" y="4066"/>
              <a:ext cx="933" cy="25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8" name="Rectangle 1030"/>
            <p:cNvSpPr>
              <a:spLocks noChangeArrowheads="1"/>
            </p:cNvSpPr>
            <p:nvPr/>
          </p:nvSpPr>
          <p:spPr bwMode="auto">
            <a:xfrm>
              <a:off x="4478" y="3889"/>
              <a:ext cx="1426" cy="43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sp>
          <p:nvSpPr>
            <p:cNvPr id="19" name="Rectangle 1031"/>
            <p:cNvSpPr>
              <a:spLocks noChangeArrowheads="1"/>
            </p:cNvSpPr>
            <p:nvPr/>
          </p:nvSpPr>
          <p:spPr bwMode="auto">
            <a:xfrm>
              <a:off x="4878" y="3333"/>
              <a:ext cx="1026" cy="4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grpSp>
      <p:sp>
        <p:nvSpPr>
          <p:cNvPr id="20" name="Text Box 1043"/>
          <p:cNvSpPr txBox="1">
            <a:spLocks noChangeArrowheads="1"/>
          </p:cNvSpPr>
          <p:nvPr/>
        </p:nvSpPr>
        <p:spPr bwMode="auto">
          <a:xfrm>
            <a:off x="601122" y="3240137"/>
            <a:ext cx="1888443" cy="6639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spcAft>
                <a:spcPts val="600"/>
              </a:spcAft>
            </a:pPr>
            <a:r>
              <a:rPr lang="en-GB" altLang="en-US" sz="1600" dirty="0">
                <a:solidFill>
                  <a:schemeClr val="accent1"/>
                </a:solidFill>
              </a:rPr>
              <a:t>Strain-gauge</a:t>
            </a:r>
          </a:p>
          <a:p>
            <a:pPr>
              <a:spcAft>
                <a:spcPts val="600"/>
              </a:spcAft>
            </a:pPr>
            <a:r>
              <a:rPr lang="en-GB" altLang="en-US" sz="1600" dirty="0">
                <a:solidFill>
                  <a:schemeClr val="accent1"/>
                </a:solidFill>
              </a:rPr>
              <a:t>XY PTV = 0.34 </a:t>
            </a:r>
            <a:r>
              <a:rPr lang="en-GB" altLang="en-US" sz="1600" dirty="0">
                <a:solidFill>
                  <a:schemeClr val="accent1"/>
                </a:solidFill>
                <a:sym typeface="Symbol" panose="05050102010706020507" pitchFamily="18" charset="2"/>
              </a:rPr>
              <a:t>m</a:t>
            </a:r>
            <a:endParaRPr lang="en-GB" altLang="en-US" sz="1600" dirty="0">
              <a:solidFill>
                <a:schemeClr val="accent1"/>
              </a:solidFill>
            </a:endParaRPr>
          </a:p>
        </p:txBody>
      </p:sp>
      <p:sp>
        <p:nvSpPr>
          <p:cNvPr id="21" name="Text Box 1044"/>
          <p:cNvSpPr txBox="1">
            <a:spLocks noChangeArrowheads="1"/>
          </p:cNvSpPr>
          <p:nvPr/>
        </p:nvSpPr>
        <p:spPr bwMode="auto">
          <a:xfrm>
            <a:off x="3779912" y="4321348"/>
            <a:ext cx="1890559" cy="6639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spcAft>
                <a:spcPts val="600"/>
              </a:spcAft>
            </a:pPr>
            <a:r>
              <a:rPr lang="en-GB" altLang="en-US" sz="1600" dirty="0">
                <a:solidFill>
                  <a:schemeClr val="accent1"/>
                </a:solidFill>
              </a:rPr>
              <a:t>Kinematic resistive</a:t>
            </a:r>
          </a:p>
          <a:p>
            <a:pPr>
              <a:spcAft>
                <a:spcPts val="600"/>
              </a:spcAft>
            </a:pPr>
            <a:r>
              <a:rPr lang="en-GB" altLang="en-US" sz="1600" dirty="0">
                <a:solidFill>
                  <a:schemeClr val="accent1"/>
                </a:solidFill>
              </a:rPr>
              <a:t>XY PTV = 3.28 </a:t>
            </a:r>
            <a:r>
              <a:rPr lang="en-GB" altLang="en-US" sz="1600" dirty="0">
                <a:solidFill>
                  <a:schemeClr val="accent1"/>
                </a:solidFill>
                <a:sym typeface="Symbol" panose="05050102010706020507" pitchFamily="18" charset="2"/>
              </a:rPr>
              <a:t>m</a:t>
            </a:r>
            <a:endParaRPr lang="en-GB" altLang="en-US" sz="1600" dirty="0">
              <a:solidFill>
                <a:schemeClr val="accent1"/>
              </a:solidFill>
            </a:endParaRPr>
          </a:p>
        </p:txBody>
      </p:sp>
    </p:spTree>
    <p:extLst>
      <p:ext uri="{BB962C8B-B14F-4D97-AF65-F5344CB8AC3E}">
        <p14:creationId xmlns:p14="http://schemas.microsoft.com/office/powerpoint/2010/main" val="335483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091" y="1206000"/>
            <a:ext cx="2516053" cy="3924000"/>
          </a:xfrm>
          <a:prstGeom prst="rect">
            <a:avLst/>
          </a:prstGeom>
        </p:spPr>
      </p:pic>
      <p:sp>
        <p:nvSpPr>
          <p:cNvPr id="9" name="TextBox 8"/>
          <p:cNvSpPr txBox="1"/>
          <p:nvPr/>
        </p:nvSpPr>
        <p:spPr bwMode="auto">
          <a:xfrm>
            <a:off x="376193" y="1419622"/>
            <a:ext cx="3377848" cy="1200329"/>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A trigger signal is generated </a:t>
            </a:r>
          </a:p>
          <a:p>
            <a:pPr marL="0" marR="0" indent="0" algn="l"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on contact with the component </a:t>
            </a:r>
          </a:p>
          <a:p>
            <a:pPr marL="0" marR="0" indent="0" algn="l"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surface and is used to stop </a:t>
            </a:r>
            <a:br>
              <a:rPr kumimoji="0" lang="en-GB" sz="1800" i="0" u="none" strike="noStrike" kern="0" cap="none" spc="0" normalizeH="0" baseline="0" noProof="0" dirty="0" smtClean="0">
                <a:ln>
                  <a:noFill/>
                </a:ln>
                <a:effectLst/>
                <a:uLnTx/>
                <a:uFillTx/>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the machine</a:t>
            </a:r>
          </a:p>
        </p:txBody>
      </p:sp>
      <p:sp>
        <p:nvSpPr>
          <p:cNvPr id="10" name="TextBox 9"/>
          <p:cNvSpPr txBox="1"/>
          <p:nvPr/>
        </p:nvSpPr>
        <p:spPr bwMode="auto">
          <a:xfrm>
            <a:off x="610459" y="3168000"/>
            <a:ext cx="3877985" cy="923330"/>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Three rods, each resting on two </a:t>
            </a:r>
            <a:br>
              <a:rPr kumimoji="0" lang="en-GB" sz="1800" i="0" u="none" strike="noStrike" kern="0" cap="none" spc="0" normalizeH="0" baseline="0" noProof="0" dirty="0" smtClean="0">
                <a:ln>
                  <a:noFill/>
                </a:ln>
                <a:effectLst/>
                <a:uLnTx/>
                <a:uFillTx/>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balls, providing</a:t>
            </a:r>
            <a:r>
              <a:rPr kumimoji="0" lang="en-GB" sz="1800" i="0" u="none" strike="noStrike" kern="0" cap="none" spc="0" normalizeH="0" noProof="0" dirty="0" smtClean="0">
                <a:ln>
                  <a:noFill/>
                </a:ln>
                <a:effectLst/>
                <a:uLnTx/>
                <a:uFillTx/>
                <a:latin typeface="+mn-lt"/>
                <a:ea typeface="+mj-ea"/>
                <a:cs typeface="+mj-cs"/>
              </a:rPr>
              <a:t> six points of contact </a:t>
            </a:r>
            <a:br>
              <a:rPr kumimoji="0" lang="en-GB" sz="1800" i="0" u="none" strike="noStrike" kern="0" cap="none" spc="0" normalizeH="0" noProof="0" dirty="0" smtClean="0">
                <a:ln>
                  <a:noFill/>
                </a:ln>
                <a:effectLst/>
                <a:uLnTx/>
                <a:uFillTx/>
                <a:latin typeface="+mn-lt"/>
                <a:ea typeface="+mj-ea"/>
                <a:cs typeface="+mj-cs"/>
              </a:rPr>
            </a:br>
            <a:r>
              <a:rPr kumimoji="0" lang="en-GB" sz="1800" i="0" u="none" strike="noStrike" kern="0" cap="none" spc="0" normalizeH="0" noProof="0" dirty="0" smtClean="0">
                <a:ln>
                  <a:noFill/>
                </a:ln>
                <a:effectLst/>
                <a:uLnTx/>
                <a:uFillTx/>
                <a:latin typeface="+mn-lt"/>
                <a:ea typeface="+mj-ea"/>
                <a:cs typeface="+mj-cs"/>
              </a:rPr>
              <a:t>in a kinematic location</a:t>
            </a:r>
            <a:endParaRPr kumimoji="0" lang="en-GB" sz="1800" i="0" u="none" strike="noStrike" kern="0" cap="none" spc="0" normalizeH="0" baseline="0" noProof="0" dirty="0" smtClean="0">
              <a:ln>
                <a:noFill/>
              </a:ln>
              <a:effectLst/>
              <a:uLnTx/>
              <a:uFillTx/>
              <a:latin typeface="+mn-lt"/>
              <a:ea typeface="+mj-ea"/>
              <a:cs typeface="+mj-cs"/>
            </a:endParaRPr>
          </a:p>
        </p:txBody>
      </p:sp>
      <p:sp>
        <p:nvSpPr>
          <p:cNvPr id="11" name="TextBox 10"/>
          <p:cNvSpPr txBox="1"/>
          <p:nvPr/>
        </p:nvSpPr>
        <p:spPr bwMode="auto">
          <a:xfrm>
            <a:off x="5714276" y="1492225"/>
            <a:ext cx="3339376" cy="1754326"/>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A spring holds the stylus </a:t>
            </a:r>
            <a:br>
              <a:rPr kumimoji="0" lang="en-GB" sz="1800" i="0" u="none" strike="noStrike" kern="0" cap="none" spc="0" normalizeH="0" baseline="0" noProof="0" dirty="0" smtClean="0">
                <a:ln>
                  <a:noFill/>
                </a:ln>
                <a:effectLst/>
                <a:uLnTx/>
                <a:uFillTx/>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against </a:t>
            </a:r>
            <a:r>
              <a:rPr lang="en-GB" sz="1800" kern="0" dirty="0" smtClean="0">
                <a:latin typeface="+mn-lt"/>
                <a:ea typeface="+mj-ea"/>
                <a:cs typeface="+mj-cs"/>
              </a:rPr>
              <a:t>the kinematic contacts </a:t>
            </a:r>
            <a:br>
              <a:rPr lang="en-GB" sz="1800" kern="0" dirty="0" smtClean="0">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and returns the p</a:t>
            </a:r>
            <a:r>
              <a:rPr lang="en-GB" sz="1800" kern="0" dirty="0" smtClean="0">
                <a:latin typeface="+mn-lt"/>
                <a:ea typeface="+mj-ea"/>
                <a:cs typeface="+mj-cs"/>
              </a:rPr>
              <a:t>robe to a </a:t>
            </a:r>
            <a:br>
              <a:rPr lang="en-GB" sz="1800" kern="0" dirty="0" smtClean="0">
                <a:latin typeface="+mn-lt"/>
                <a:ea typeface="+mj-ea"/>
                <a:cs typeface="+mj-cs"/>
              </a:rPr>
            </a:br>
            <a:r>
              <a:rPr lang="en-GB" sz="1800" kern="0" dirty="0" smtClean="0">
                <a:latin typeface="+mn-lt"/>
                <a:ea typeface="+mj-ea"/>
                <a:cs typeface="+mj-cs"/>
              </a:rPr>
              <a:t>seated position </a:t>
            </a:r>
            <a:r>
              <a:rPr kumimoji="0" lang="en-GB" sz="1800" i="0" u="none" strike="noStrike" kern="0" cap="none" spc="0" normalizeH="0" baseline="0" noProof="0" dirty="0" smtClean="0">
                <a:ln>
                  <a:noFill/>
                </a:ln>
                <a:effectLst/>
                <a:uLnTx/>
                <a:uFillTx/>
                <a:latin typeface="+mn-lt"/>
                <a:ea typeface="+mj-ea"/>
                <a:cs typeface="+mj-cs"/>
              </a:rPr>
              <a:t>following </a:t>
            </a:r>
            <a:br>
              <a:rPr kumimoji="0" lang="en-GB" sz="1800" i="0" u="none" strike="noStrike" kern="0" cap="none" spc="0" normalizeH="0" baseline="0" noProof="0" dirty="0" smtClean="0">
                <a:ln>
                  <a:noFill/>
                </a:ln>
                <a:effectLst/>
                <a:uLnTx/>
                <a:uFillTx/>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contact </a:t>
            </a:r>
            <a:r>
              <a:rPr lang="en-GB" sz="1800" kern="0" dirty="0" smtClean="0">
                <a:latin typeface="+mn-lt"/>
                <a:ea typeface="+mj-ea"/>
                <a:cs typeface="+mj-cs"/>
              </a:rPr>
              <a:t>between the </a:t>
            </a:r>
            <a:r>
              <a:rPr kumimoji="0" lang="en-GB" sz="1800" i="0" u="none" strike="noStrike" kern="0" cap="none" spc="0" normalizeH="0" baseline="0" noProof="0" dirty="0" smtClean="0">
                <a:ln>
                  <a:noFill/>
                </a:ln>
                <a:effectLst/>
                <a:uLnTx/>
                <a:uFillTx/>
                <a:latin typeface="+mn-lt"/>
                <a:ea typeface="+mj-ea"/>
                <a:cs typeface="+mj-cs"/>
              </a:rPr>
              <a:t>stylus </a:t>
            </a:r>
            <a:br>
              <a:rPr kumimoji="0" lang="en-GB" sz="1800" i="0" u="none" strike="noStrike" kern="0" cap="none" spc="0" normalizeH="0" baseline="0" noProof="0" dirty="0" smtClean="0">
                <a:ln>
                  <a:noFill/>
                </a:ln>
                <a:effectLst/>
                <a:uLnTx/>
                <a:uFillTx/>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and the part</a:t>
            </a:r>
          </a:p>
        </p:txBody>
      </p:sp>
      <p:sp>
        <p:nvSpPr>
          <p:cNvPr id="12" name="TextBox 11"/>
          <p:cNvSpPr txBox="1"/>
          <p:nvPr/>
        </p:nvSpPr>
        <p:spPr bwMode="auto">
          <a:xfrm>
            <a:off x="5094298" y="3969919"/>
            <a:ext cx="3749744" cy="923330"/>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The stylus ball is uniquely located, </a:t>
            </a:r>
            <a:br>
              <a:rPr kumimoji="0" lang="en-GB" sz="1800" i="0" u="none" strike="noStrike" kern="0" cap="none" spc="0" normalizeH="0" baseline="0" noProof="0" dirty="0" smtClean="0">
                <a:ln>
                  <a:noFill/>
                </a:ln>
                <a:effectLst/>
                <a:uLnTx/>
                <a:uFillTx/>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returning to the same position to </a:t>
            </a:r>
            <a:br>
              <a:rPr kumimoji="0" lang="en-GB" sz="1800" i="0" u="none" strike="noStrike" kern="0" cap="none" spc="0" normalizeH="0" baseline="0" noProof="0" dirty="0" smtClean="0">
                <a:ln>
                  <a:noFill/>
                </a:ln>
                <a:effectLst/>
                <a:uLnTx/>
                <a:uFillTx/>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within</a:t>
            </a:r>
            <a:r>
              <a:rPr kumimoji="0" lang="en-GB" sz="1800" i="0" u="none" strike="noStrike" kern="0" cap="none" spc="0" normalizeH="0" noProof="0" dirty="0" smtClean="0">
                <a:ln>
                  <a:noFill/>
                </a:ln>
                <a:effectLst/>
                <a:uLnTx/>
                <a:uFillTx/>
                <a:latin typeface="+mn-lt"/>
                <a:ea typeface="+mj-ea"/>
                <a:cs typeface="+mj-cs"/>
              </a:rPr>
              <a:t> 0.00004 “ (1 micron)</a:t>
            </a:r>
            <a:endParaRPr kumimoji="0" lang="en-GB" sz="1800" i="0" u="none" strike="noStrike" kern="0" cap="none" spc="0" normalizeH="0" baseline="0" noProof="0" dirty="0" smtClean="0">
              <a:ln>
                <a:noFill/>
              </a:ln>
              <a:effectLst/>
              <a:uLnTx/>
              <a:uFillTx/>
              <a:latin typeface="+mn-lt"/>
              <a:ea typeface="+mj-ea"/>
              <a:cs typeface="+mj-cs"/>
            </a:endParaRPr>
          </a:p>
        </p:txBody>
      </p:sp>
    </p:spTree>
    <p:extLst>
      <p:ext uri="{BB962C8B-B14F-4D97-AF65-F5344CB8AC3E}">
        <p14:creationId xmlns:p14="http://schemas.microsoft.com/office/powerpoint/2010/main" val="3634928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Strain-gauge probe characteristics</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30</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graphicFrame>
        <p:nvGraphicFramePr>
          <p:cNvPr id="22" name="Object 4"/>
          <p:cNvGraphicFramePr>
            <a:graphicFrameLocks noChangeAspect="1"/>
          </p:cNvGraphicFramePr>
          <p:nvPr>
            <p:extLst>
              <p:ext uri="{D42A27DB-BD31-4B8C-83A1-F6EECF244321}">
                <p14:modId xmlns:p14="http://schemas.microsoft.com/office/powerpoint/2010/main" val="3853744162"/>
              </p:ext>
            </p:extLst>
          </p:nvPr>
        </p:nvGraphicFramePr>
        <p:xfrm>
          <a:off x="6682466" y="1222925"/>
          <a:ext cx="2467079" cy="3920400"/>
        </p:xfrm>
        <a:graphic>
          <a:graphicData uri="http://schemas.openxmlformats.org/presentationml/2006/ole">
            <mc:AlternateContent xmlns:mc="http://schemas.openxmlformats.org/markup-compatibility/2006">
              <mc:Choice xmlns:v="urn:schemas-microsoft-com:vml" Requires="v">
                <p:oleObj spid="_x0000_s6165" name="Bitmap Image" r:id="rId4" imgW="10325433" imgH="13222340" progId="Paint.Picture">
                  <p:embed/>
                </p:oleObj>
              </mc:Choice>
              <mc:Fallback>
                <p:oleObj name="Bitmap Image" r:id="rId4" imgW="10325433" imgH="1322234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7538" b="10196"/>
                      <a:stretch>
                        <a:fillRect/>
                      </a:stretch>
                    </p:blipFill>
                    <p:spPr bwMode="auto">
                      <a:xfrm>
                        <a:off x="6682466" y="1222925"/>
                        <a:ext cx="2467079" cy="392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Content Placeholder 5"/>
          <p:cNvSpPr>
            <a:spLocks noGrp="1"/>
          </p:cNvSpPr>
          <p:nvPr>
            <p:ph idx="1"/>
          </p:nvPr>
        </p:nvSpPr>
        <p:spPr>
          <a:xfrm>
            <a:off x="395536" y="1347614"/>
            <a:ext cx="8280000" cy="3545635"/>
          </a:xfrm>
        </p:spPr>
        <p:txBody>
          <a:bodyPr/>
          <a:lstStyle/>
          <a:p>
            <a:pPr marL="0" indent="0">
              <a:spcBef>
                <a:spcPts val="0"/>
              </a:spcBef>
              <a:spcAft>
                <a:spcPts val="500"/>
              </a:spcAft>
              <a:buNone/>
            </a:pPr>
            <a:r>
              <a:rPr lang="en-GB" altLang="en-US" sz="1800" b="1" dirty="0">
                <a:solidFill>
                  <a:schemeClr val="accent1"/>
                </a:solidFill>
              </a:rPr>
              <a:t>High accuracy and repeatability</a:t>
            </a:r>
            <a:endParaRPr lang="en-GB" altLang="en-US" sz="1800" dirty="0"/>
          </a:p>
          <a:p>
            <a:pPr marL="180000" lvl="1" indent="-180000">
              <a:spcBef>
                <a:spcPts val="0"/>
              </a:spcBef>
              <a:spcAft>
                <a:spcPts val="500"/>
              </a:spcAft>
              <a:buFont typeface="Arial" panose="020B0604020202020204" pitchFamily="34" charset="0"/>
              <a:buChar char="•"/>
            </a:pPr>
            <a:r>
              <a:rPr lang="en-GB" altLang="en-US" sz="1600" dirty="0" smtClean="0"/>
              <a:t>Probe </a:t>
            </a:r>
            <a:r>
              <a:rPr lang="en-GB" altLang="en-US" sz="1600" dirty="0"/>
              <a:t>accuracy even better than standard kinematic probes</a:t>
            </a:r>
          </a:p>
          <a:p>
            <a:pPr marL="180000" lvl="1" indent="-180000">
              <a:spcBef>
                <a:spcPts val="0"/>
              </a:spcBef>
              <a:spcAft>
                <a:spcPts val="600"/>
              </a:spcAft>
              <a:buFont typeface="Arial" panose="020B0604020202020204" pitchFamily="34" charset="0"/>
              <a:buChar char="•"/>
            </a:pPr>
            <a:r>
              <a:rPr lang="en-GB" altLang="en-US" sz="1600" dirty="0" smtClean="0"/>
              <a:t>Minimal </a:t>
            </a:r>
            <a:r>
              <a:rPr lang="en-GB" altLang="en-US" sz="1600" dirty="0"/>
              <a:t>lobing (very low pre-travel variation)</a:t>
            </a:r>
          </a:p>
          <a:p>
            <a:pPr marL="0" indent="0">
              <a:spcBef>
                <a:spcPts val="0"/>
              </a:spcBef>
              <a:spcAft>
                <a:spcPts val="600"/>
              </a:spcAft>
              <a:buNone/>
            </a:pPr>
            <a:r>
              <a:rPr lang="en-GB" altLang="en-US" sz="1800" b="1" dirty="0">
                <a:solidFill>
                  <a:schemeClr val="accent1"/>
                </a:solidFill>
              </a:rPr>
              <a:t>Reliable operation</a:t>
            </a:r>
            <a:endParaRPr lang="en-GB" altLang="en-US" sz="1800" dirty="0"/>
          </a:p>
          <a:p>
            <a:pPr marL="180000" lvl="1" indent="-180000">
              <a:spcBef>
                <a:spcPts val="0"/>
              </a:spcBef>
              <a:spcAft>
                <a:spcPts val="600"/>
              </a:spcAft>
              <a:buFont typeface="Arial" panose="020B0604020202020204" pitchFamily="34" charset="0"/>
              <a:buChar char="•"/>
            </a:pPr>
            <a:r>
              <a:rPr lang="en-GB" altLang="en-US" sz="1600" dirty="0" smtClean="0"/>
              <a:t>No </a:t>
            </a:r>
            <a:r>
              <a:rPr lang="en-GB" altLang="en-US" sz="1600" dirty="0"/>
              <a:t>reseat failures</a:t>
            </a:r>
          </a:p>
          <a:p>
            <a:pPr marL="180000" lvl="1" indent="-180000">
              <a:spcBef>
                <a:spcPts val="0"/>
              </a:spcBef>
              <a:spcAft>
                <a:spcPts val="600"/>
              </a:spcAft>
              <a:buFont typeface="Arial" panose="020B0604020202020204" pitchFamily="34" charset="0"/>
              <a:buChar char="•"/>
            </a:pPr>
            <a:r>
              <a:rPr lang="en-GB" altLang="en-US" sz="1600" dirty="0" smtClean="0"/>
              <a:t>Suitable </a:t>
            </a:r>
            <a:r>
              <a:rPr lang="en-GB" altLang="en-US" sz="1600" dirty="0"/>
              <a:t>for intensive "peck" or "stitch” scanning</a:t>
            </a:r>
          </a:p>
          <a:p>
            <a:pPr marL="180000" lvl="1" indent="-180000">
              <a:spcBef>
                <a:spcPts val="0"/>
              </a:spcBef>
              <a:spcAft>
                <a:spcPts val="600"/>
              </a:spcAft>
              <a:buFont typeface="Arial" panose="020B0604020202020204" pitchFamily="34" charset="0"/>
              <a:buChar char="•"/>
            </a:pPr>
            <a:r>
              <a:rPr lang="en-GB" altLang="en-US" sz="1600" dirty="0" smtClean="0"/>
              <a:t>Life </a:t>
            </a:r>
            <a:r>
              <a:rPr lang="en-GB" altLang="en-US" sz="1600" dirty="0"/>
              <a:t>greater than 10 </a:t>
            </a:r>
            <a:r>
              <a:rPr lang="en-GB" altLang="en-US" sz="1600" dirty="0" smtClean="0"/>
              <a:t>million </a:t>
            </a:r>
            <a:r>
              <a:rPr lang="en-GB" altLang="en-US" sz="1600" dirty="0"/>
              <a:t>triggers</a:t>
            </a:r>
          </a:p>
          <a:p>
            <a:pPr marL="0" indent="0">
              <a:spcBef>
                <a:spcPts val="0"/>
              </a:spcBef>
              <a:spcAft>
                <a:spcPts val="600"/>
              </a:spcAft>
              <a:buNone/>
            </a:pPr>
            <a:r>
              <a:rPr lang="en-GB" altLang="en-US" sz="1800" b="1" dirty="0">
                <a:solidFill>
                  <a:schemeClr val="accent1"/>
                </a:solidFill>
              </a:rPr>
              <a:t>Flexibility</a:t>
            </a:r>
            <a:endParaRPr lang="en-GB" altLang="en-US" sz="1800" dirty="0"/>
          </a:p>
          <a:p>
            <a:pPr marL="180000" lvl="1" indent="-180000">
              <a:spcBef>
                <a:spcPts val="0"/>
              </a:spcBef>
              <a:spcAft>
                <a:spcPts val="600"/>
              </a:spcAft>
              <a:buFont typeface="Arial" panose="020B0604020202020204" pitchFamily="34" charset="0"/>
              <a:buChar char="•"/>
            </a:pPr>
            <a:r>
              <a:rPr lang="en-GB" altLang="en-US" sz="1600" dirty="0" smtClean="0"/>
              <a:t>Long </a:t>
            </a:r>
            <a:r>
              <a:rPr lang="en-GB" altLang="en-US" sz="1600" dirty="0"/>
              <a:t>stylus reach</a:t>
            </a:r>
          </a:p>
          <a:p>
            <a:pPr marL="180000" lvl="1" indent="-180000">
              <a:spcBef>
                <a:spcPts val="0"/>
              </a:spcBef>
              <a:spcAft>
                <a:spcPts val="600"/>
              </a:spcAft>
              <a:buFont typeface="Arial" panose="020B0604020202020204" pitchFamily="34" charset="0"/>
              <a:buChar char="•"/>
            </a:pPr>
            <a:r>
              <a:rPr lang="en-GB" altLang="en-US" sz="1600" dirty="0" smtClean="0"/>
              <a:t>Suitable </a:t>
            </a:r>
            <a:r>
              <a:rPr lang="en-GB" altLang="en-US" sz="1600" dirty="0"/>
              <a:t>for mounting on articulating heads and extension bars</a:t>
            </a:r>
          </a:p>
          <a:p>
            <a:pPr marL="180000" lvl="1" indent="-180000">
              <a:spcBef>
                <a:spcPts val="0"/>
              </a:spcBef>
              <a:spcAft>
                <a:spcPts val="600"/>
              </a:spcAft>
              <a:buFont typeface="Arial" panose="020B0604020202020204" pitchFamily="34" charset="0"/>
              <a:buChar char="•"/>
            </a:pPr>
            <a:r>
              <a:rPr lang="en-GB" altLang="en-US" sz="1600" dirty="0" smtClean="0"/>
              <a:t>Stylus </a:t>
            </a:r>
            <a:r>
              <a:rPr lang="en-GB" altLang="en-US" sz="1600" dirty="0"/>
              <a:t>changing available on some models</a:t>
            </a:r>
          </a:p>
        </p:txBody>
      </p:sp>
    </p:spTree>
    <p:extLst>
      <p:ext uri="{BB962C8B-B14F-4D97-AF65-F5344CB8AC3E}">
        <p14:creationId xmlns:p14="http://schemas.microsoft.com/office/powerpoint/2010/main" val="1769217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090762752"/>
              </p:ext>
            </p:extLst>
          </p:nvPr>
        </p:nvGraphicFramePr>
        <p:xfrm>
          <a:off x="6948264" y="1224000"/>
          <a:ext cx="2093023" cy="3600000"/>
        </p:xfrm>
        <a:graphic>
          <a:graphicData uri="http://schemas.openxmlformats.org/presentationml/2006/ole">
            <mc:AlternateContent xmlns:mc="http://schemas.openxmlformats.org/markup-compatibility/2006">
              <mc:Choice xmlns:v="urn:schemas-microsoft-com:vml" Requires="v">
                <p:oleObj spid="_x0000_s7188" name="Photo Editor Photo" r:id="rId4" imgW="2857899" imgH="4915586" progId="MSPhotoEd.3">
                  <p:embed/>
                </p:oleObj>
              </mc:Choice>
              <mc:Fallback>
                <p:oleObj name="Photo Editor Photo" r:id="rId4" imgW="2857899" imgH="49155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224000"/>
                        <a:ext cx="2093023" cy="36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lstStyle/>
          <a:p>
            <a:r>
              <a:rPr lang="en-GB" altLang="en-US" dirty="0"/>
              <a:t>TP7M strain-gauge </a:t>
            </a:r>
            <a:r>
              <a:rPr lang="en-GB" altLang="en-US" dirty="0" smtClean="0"/>
              <a:t>probe</a:t>
            </a:r>
            <a:endParaRPr lang="en-GB" altLang="en-US" dirty="0"/>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31</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8280000" cy="3545635"/>
          </a:xfrm>
        </p:spPr>
        <p:txBody>
          <a:bodyPr/>
          <a:lstStyle/>
          <a:p>
            <a:pPr marL="0" indent="0">
              <a:spcBef>
                <a:spcPts val="0"/>
              </a:spcBef>
              <a:spcAft>
                <a:spcPts val="1200"/>
              </a:spcAft>
              <a:buNone/>
            </a:pPr>
            <a:r>
              <a:rPr lang="en-GB" altLang="en-US" sz="1800" b="1" dirty="0">
                <a:solidFill>
                  <a:schemeClr val="accent1"/>
                </a:solidFill>
              </a:rPr>
              <a:t>Concept</a:t>
            </a:r>
            <a:endParaRPr lang="en-GB" altLang="en-US" sz="1800" dirty="0"/>
          </a:p>
          <a:p>
            <a:pPr marL="180000" lvl="1" indent="-180000">
              <a:spcBef>
                <a:spcPts val="0"/>
              </a:spcBef>
              <a:spcAft>
                <a:spcPts val="1200"/>
              </a:spcAft>
              <a:buFont typeface="Arial" panose="020B0604020202020204" pitchFamily="34" charset="0"/>
              <a:buChar char="•"/>
            </a:pPr>
            <a:r>
              <a:rPr lang="en-GB" altLang="en-US" dirty="0"/>
              <a:t>25 mm (1 in) diameter probe</a:t>
            </a:r>
          </a:p>
          <a:p>
            <a:pPr marL="180000" lvl="1" indent="-180000">
              <a:spcBef>
                <a:spcPts val="0"/>
              </a:spcBef>
              <a:spcAft>
                <a:spcPts val="1200"/>
              </a:spcAft>
              <a:buFont typeface="Arial" panose="020B0604020202020204" pitchFamily="34" charset="0"/>
              <a:buChar char="•"/>
            </a:pPr>
            <a:r>
              <a:rPr lang="en-GB" altLang="en-US" dirty="0"/>
              <a:t>Autojoint mounted for use with </a:t>
            </a:r>
            <a:r>
              <a:rPr lang="en-GB" altLang="en-US" dirty="0" smtClean="0"/>
              <a:t>PH10M PLUS</a:t>
            </a:r>
            <a:endParaRPr lang="en-GB" altLang="en-US" dirty="0"/>
          </a:p>
          <a:p>
            <a:pPr marL="360000" lvl="2" indent="-180000">
              <a:spcBef>
                <a:spcPts val="0"/>
              </a:spcBef>
              <a:spcAft>
                <a:spcPts val="1200"/>
              </a:spcAft>
              <a:buFont typeface="Arial" panose="020B0604020202020204" pitchFamily="34" charset="0"/>
              <a:buChar char="•"/>
            </a:pPr>
            <a:r>
              <a:rPr lang="en-GB" altLang="en-US" sz="1800" dirty="0" smtClean="0"/>
              <a:t>Multi-wire </a:t>
            </a:r>
            <a:r>
              <a:rPr lang="en-GB" altLang="en-US" sz="1800" dirty="0"/>
              <a:t>probe </a:t>
            </a:r>
            <a:r>
              <a:rPr lang="en-GB" altLang="en-US" sz="1800" dirty="0" smtClean="0"/>
              <a:t>output</a:t>
            </a:r>
            <a:endParaRPr lang="en-GB" altLang="en-US" sz="1800" dirty="0"/>
          </a:p>
        </p:txBody>
      </p:sp>
    </p:spTree>
    <p:extLst>
      <p:ext uri="{BB962C8B-B14F-4D97-AF65-F5344CB8AC3E}">
        <p14:creationId xmlns:p14="http://schemas.microsoft.com/office/powerpoint/2010/main" val="651624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090762752"/>
              </p:ext>
            </p:extLst>
          </p:nvPr>
        </p:nvGraphicFramePr>
        <p:xfrm>
          <a:off x="6948264" y="1224000"/>
          <a:ext cx="2093023" cy="3600000"/>
        </p:xfrm>
        <a:graphic>
          <a:graphicData uri="http://schemas.openxmlformats.org/presentationml/2006/ole">
            <mc:AlternateContent xmlns:mc="http://schemas.openxmlformats.org/markup-compatibility/2006">
              <mc:Choice xmlns:v="urn:schemas-microsoft-com:vml" Requires="v">
                <p:oleObj spid="_x0000_s8212" name="Photo Editor Photo" r:id="rId4" imgW="2857899" imgH="4915586" progId="MSPhotoEd.3">
                  <p:embed/>
                </p:oleObj>
              </mc:Choice>
              <mc:Fallback>
                <p:oleObj name="Photo Editor Photo" r:id="rId4" imgW="2857899" imgH="49155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224000"/>
                        <a:ext cx="2093023" cy="36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lstStyle/>
          <a:p>
            <a:r>
              <a:rPr lang="en-GB" altLang="en-US" dirty="0"/>
              <a:t>TP7M strain-gauge </a:t>
            </a:r>
            <a:r>
              <a:rPr lang="en-GB" altLang="en-US" dirty="0" smtClean="0"/>
              <a:t>probe</a:t>
            </a:r>
            <a:endParaRPr lang="en-GB" altLang="en-US" dirty="0"/>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32</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8280000" cy="3545635"/>
          </a:xfrm>
        </p:spPr>
        <p:txBody>
          <a:bodyPr/>
          <a:lstStyle/>
          <a:p>
            <a:pPr marL="0" indent="0">
              <a:spcBef>
                <a:spcPts val="0"/>
              </a:spcBef>
              <a:spcAft>
                <a:spcPts val="1200"/>
              </a:spcAft>
              <a:buNone/>
            </a:pPr>
            <a:r>
              <a:rPr lang="en-GB" altLang="en-US" sz="1800" b="1" dirty="0" smtClean="0">
                <a:solidFill>
                  <a:schemeClr val="accent1"/>
                </a:solidFill>
              </a:rPr>
              <a:t>Benefits</a:t>
            </a:r>
            <a:endParaRPr lang="en-GB" altLang="en-US" sz="1800" dirty="0"/>
          </a:p>
          <a:p>
            <a:pPr marL="180000" lvl="1" indent="-180000">
              <a:spcBef>
                <a:spcPts val="0"/>
              </a:spcBef>
              <a:spcAft>
                <a:spcPts val="1200"/>
              </a:spcAft>
              <a:buFont typeface="Arial" panose="020B0604020202020204" pitchFamily="34" charset="0"/>
              <a:buChar char="•"/>
            </a:pPr>
            <a:r>
              <a:rPr lang="en-GB" altLang="en-US" dirty="0" smtClean="0"/>
              <a:t>Highest </a:t>
            </a:r>
            <a:r>
              <a:rPr lang="en-GB" altLang="en-US" dirty="0"/>
              <a:t>accuracy, even when used with long styli - up to</a:t>
            </a:r>
            <a:r>
              <a:rPr lang="en-GB" altLang="en-US" dirty="0">
                <a:solidFill>
                  <a:schemeClr val="accent1"/>
                </a:solidFill>
              </a:rPr>
              <a:t> </a:t>
            </a:r>
            <a:r>
              <a:rPr lang="en-GB" altLang="en-US" dirty="0" smtClean="0">
                <a:solidFill>
                  <a:schemeClr val="accent1"/>
                </a:solidFill>
              </a:rPr>
              <a:t/>
            </a:r>
            <a:br>
              <a:rPr lang="en-GB" altLang="en-US" dirty="0" smtClean="0">
                <a:solidFill>
                  <a:schemeClr val="accent1"/>
                </a:solidFill>
              </a:rPr>
            </a:br>
            <a:r>
              <a:rPr lang="en-GB" altLang="en-US" dirty="0" smtClean="0">
                <a:solidFill>
                  <a:schemeClr val="accent1"/>
                </a:solidFill>
              </a:rPr>
              <a:t>180 mm</a:t>
            </a:r>
            <a:r>
              <a:rPr lang="en-GB" altLang="en-US" dirty="0" smtClean="0"/>
              <a:t> </a:t>
            </a:r>
            <a:r>
              <a:rPr lang="en-GB" altLang="en-US" dirty="0"/>
              <a:t>long ("GF" range)</a:t>
            </a:r>
          </a:p>
          <a:p>
            <a:pPr marL="180000" lvl="1" indent="-180000">
              <a:spcBef>
                <a:spcPts val="0"/>
              </a:spcBef>
              <a:spcAft>
                <a:spcPts val="1200"/>
              </a:spcAft>
              <a:buFont typeface="Arial" panose="020B0604020202020204" pitchFamily="34" charset="0"/>
              <a:buChar char="•"/>
            </a:pPr>
            <a:r>
              <a:rPr lang="en-GB" altLang="en-US" dirty="0" smtClean="0"/>
              <a:t>Compatible </a:t>
            </a:r>
            <a:r>
              <a:rPr lang="en-GB" altLang="en-US" dirty="0"/>
              <a:t>with full range of multi-wired probe heads and </a:t>
            </a:r>
            <a:r>
              <a:rPr lang="en-GB" altLang="en-US" dirty="0" smtClean="0"/>
              <a:t/>
            </a:r>
            <a:br>
              <a:rPr lang="en-GB" altLang="en-US" dirty="0" smtClean="0"/>
            </a:br>
            <a:r>
              <a:rPr lang="en-GB" altLang="en-US" dirty="0" smtClean="0"/>
              <a:t>extension </a:t>
            </a:r>
            <a:r>
              <a:rPr lang="en-GB" altLang="en-US" dirty="0"/>
              <a:t>bars for flexible part access</a:t>
            </a:r>
          </a:p>
          <a:p>
            <a:pPr marL="180000" lvl="1" indent="-180000">
              <a:spcBef>
                <a:spcPts val="0"/>
              </a:spcBef>
              <a:spcAft>
                <a:spcPts val="600"/>
              </a:spcAft>
              <a:buFont typeface="Arial" panose="020B0604020202020204" pitchFamily="34" charset="0"/>
              <a:buChar char="•"/>
            </a:pPr>
            <a:r>
              <a:rPr lang="en-GB" altLang="en-US" dirty="0" smtClean="0"/>
              <a:t>Plus </a:t>
            </a:r>
            <a:r>
              <a:rPr lang="en-GB" altLang="en-US" dirty="0"/>
              <a:t>general strain-gauge benefits:</a:t>
            </a:r>
          </a:p>
          <a:p>
            <a:pPr marL="360000" lvl="2" indent="-180000">
              <a:spcBef>
                <a:spcPts val="0"/>
              </a:spcBef>
              <a:spcAft>
                <a:spcPts val="600"/>
              </a:spcAft>
            </a:pPr>
            <a:r>
              <a:rPr lang="en-GB" altLang="en-US" sz="1800" dirty="0" smtClean="0"/>
              <a:t>Non-lobing</a:t>
            </a:r>
            <a:endParaRPr lang="en-GB" altLang="en-US" sz="1800" dirty="0"/>
          </a:p>
          <a:p>
            <a:pPr marL="360000" lvl="2" indent="-180000">
              <a:spcBef>
                <a:spcPts val="0"/>
              </a:spcBef>
              <a:spcAft>
                <a:spcPts val="600"/>
              </a:spcAft>
            </a:pPr>
            <a:r>
              <a:rPr lang="en-GB" altLang="en-US" sz="1800" dirty="0" smtClean="0"/>
              <a:t>No </a:t>
            </a:r>
            <a:r>
              <a:rPr lang="en-GB" altLang="en-US" sz="1800" dirty="0"/>
              <a:t>reseat failures</a:t>
            </a:r>
          </a:p>
          <a:p>
            <a:pPr marL="360000" lvl="2" indent="-180000">
              <a:spcBef>
                <a:spcPts val="0"/>
              </a:spcBef>
              <a:spcAft>
                <a:spcPts val="600"/>
              </a:spcAft>
            </a:pPr>
            <a:r>
              <a:rPr lang="en-GB" altLang="en-US" sz="1800" dirty="0" smtClean="0"/>
              <a:t>Extended </a:t>
            </a:r>
            <a:r>
              <a:rPr lang="en-GB" altLang="en-US" sz="1800" dirty="0"/>
              <a:t>operating life</a:t>
            </a:r>
          </a:p>
          <a:p>
            <a:pPr marL="360000" lvl="2" indent="-180000">
              <a:spcBef>
                <a:spcPts val="0"/>
              </a:spcBef>
              <a:spcAft>
                <a:spcPts val="600"/>
              </a:spcAft>
            </a:pPr>
            <a:r>
              <a:rPr lang="en-GB" altLang="en-US" sz="1800" dirty="0"/>
              <a:t>6-way measuring </a:t>
            </a:r>
            <a:r>
              <a:rPr lang="en-GB" altLang="en-US" sz="1800" dirty="0" smtClean="0"/>
              <a:t>capability</a:t>
            </a:r>
            <a:endParaRPr lang="en-GB" altLang="en-US" sz="1800" dirty="0"/>
          </a:p>
        </p:txBody>
      </p:sp>
    </p:spTree>
    <p:extLst>
      <p:ext uri="{BB962C8B-B14F-4D97-AF65-F5344CB8AC3E}">
        <p14:creationId xmlns:p14="http://schemas.microsoft.com/office/powerpoint/2010/main" val="297326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TP7M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33</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361528031"/>
              </p:ext>
            </p:extLst>
          </p:nvPr>
        </p:nvGraphicFramePr>
        <p:xfrm>
          <a:off x="720000" y="1296000"/>
          <a:ext cx="6165774" cy="3888000"/>
        </p:xfrm>
        <a:graphic>
          <a:graphicData uri="http://schemas.openxmlformats.org/presentationml/2006/ole">
            <mc:AlternateContent xmlns:mc="http://schemas.openxmlformats.org/markup-compatibility/2006">
              <mc:Choice xmlns:v="urn:schemas-microsoft-com:vml" Requires="v">
                <p:oleObj spid="_x0000_s9235" name="Chart" r:id="rId4" imgW="8430031" imgH="5315312" progId="MSGraph.Chart.8">
                  <p:embed followColorScheme="full"/>
                </p:oleObj>
              </mc:Choice>
              <mc:Fallback>
                <p:oleObj name="Chart" r:id="rId4" imgW="8430031" imgH="5315312"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550"/>
                      <a:stretch>
                        <a:fillRect/>
                      </a:stretch>
                    </p:blipFill>
                    <p:spPr bwMode="auto">
                      <a:xfrm>
                        <a:off x="720000" y="1296000"/>
                        <a:ext cx="6165774"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p:nvSpPr>
        <p:spPr bwMode="auto">
          <a:xfrm>
            <a:off x="6897023" y="2946521"/>
            <a:ext cx="1877729"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l"/>
            <a:r>
              <a:rPr lang="en-GB" altLang="en-US" sz="1600" dirty="0">
                <a:solidFill>
                  <a:schemeClr val="accent1"/>
                </a:solidFill>
              </a:rPr>
              <a:t>Test results from </a:t>
            </a:r>
            <a:r>
              <a:rPr lang="en-GB" altLang="en-US" sz="1600" dirty="0" smtClean="0">
                <a:solidFill>
                  <a:schemeClr val="accent1"/>
                </a:solidFill>
              </a:rPr>
              <a:t>five </a:t>
            </a:r>
            <a:r>
              <a:rPr lang="en-GB" altLang="en-US" sz="1600" dirty="0">
                <a:solidFill>
                  <a:schemeClr val="accent1"/>
                </a:solidFill>
              </a:rPr>
              <a:t>probes</a:t>
            </a:r>
          </a:p>
        </p:txBody>
      </p:sp>
    </p:spTree>
    <p:extLst>
      <p:ext uri="{BB962C8B-B14F-4D97-AF65-F5344CB8AC3E}">
        <p14:creationId xmlns:p14="http://schemas.microsoft.com/office/powerpoint/2010/main" val="4153440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TP7M performance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34</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9" name="Text Box 9"/>
          <p:cNvSpPr txBox="1">
            <a:spLocks noChangeArrowheads="1"/>
          </p:cNvSpPr>
          <p:nvPr/>
        </p:nvSpPr>
        <p:spPr bwMode="auto">
          <a:xfrm>
            <a:off x="6897023" y="2946521"/>
            <a:ext cx="1877729"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l"/>
            <a:r>
              <a:rPr lang="en-GB" altLang="en-US" sz="1600" dirty="0">
                <a:solidFill>
                  <a:schemeClr val="accent1"/>
                </a:solidFill>
              </a:rPr>
              <a:t>Test results from </a:t>
            </a:r>
            <a:r>
              <a:rPr lang="en-GB" altLang="en-US" sz="1600" dirty="0" smtClean="0">
                <a:solidFill>
                  <a:schemeClr val="accent1"/>
                </a:solidFill>
              </a:rPr>
              <a:t>five </a:t>
            </a:r>
            <a:r>
              <a:rPr lang="en-GB" altLang="en-US" sz="1600" dirty="0">
                <a:solidFill>
                  <a:schemeClr val="accent1"/>
                </a:solidFill>
              </a:rPr>
              <a:t>probes</a:t>
            </a:r>
          </a:p>
        </p:txBody>
      </p:sp>
      <p:graphicFrame>
        <p:nvGraphicFramePr>
          <p:cNvPr id="7" name="Object 1027"/>
          <p:cNvGraphicFramePr>
            <a:graphicFrameLocks noChangeAspect="1"/>
          </p:cNvGraphicFramePr>
          <p:nvPr>
            <p:extLst>
              <p:ext uri="{D42A27DB-BD31-4B8C-83A1-F6EECF244321}">
                <p14:modId xmlns:p14="http://schemas.microsoft.com/office/powerpoint/2010/main" val="1520103577"/>
              </p:ext>
            </p:extLst>
          </p:nvPr>
        </p:nvGraphicFramePr>
        <p:xfrm>
          <a:off x="720000" y="1296000"/>
          <a:ext cx="6165779" cy="3888000"/>
        </p:xfrm>
        <a:graphic>
          <a:graphicData uri="http://schemas.openxmlformats.org/presentationml/2006/ole">
            <mc:AlternateContent xmlns:mc="http://schemas.openxmlformats.org/markup-compatibility/2006">
              <mc:Choice xmlns:v="urn:schemas-microsoft-com:vml" Requires="v">
                <p:oleObj spid="_x0000_s10258" name="Chart" r:id="rId4" imgW="8430031" imgH="5315312" progId="MSGraph.Chart.8">
                  <p:embed followColorScheme="full"/>
                </p:oleObj>
              </mc:Choice>
              <mc:Fallback>
                <p:oleObj name="Chart" r:id="rId4" imgW="8430031" imgH="5315312"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550"/>
                      <a:stretch>
                        <a:fillRect/>
                      </a:stretch>
                    </p:blipFill>
                    <p:spPr bwMode="auto">
                      <a:xfrm>
                        <a:off x="720000" y="1296000"/>
                        <a:ext cx="6165779"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5323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a:spLocks noGrp="1"/>
          </p:cNvSpPr>
          <p:nvPr>
            <p:ph idx="1"/>
          </p:nvPr>
        </p:nvSpPr>
        <p:spPr>
          <a:xfrm>
            <a:off x="395536" y="1347614"/>
            <a:ext cx="8280000" cy="3545635"/>
          </a:xfrm>
        </p:spPr>
        <p:txBody>
          <a:bodyPr/>
          <a:lstStyle/>
          <a:p>
            <a:pPr marL="0" indent="0">
              <a:spcBef>
                <a:spcPts val="0"/>
              </a:spcBef>
              <a:spcAft>
                <a:spcPts val="600"/>
              </a:spcAft>
              <a:buNone/>
            </a:pPr>
            <a:r>
              <a:rPr lang="en-GB" altLang="en-US" sz="1800" b="1" dirty="0">
                <a:solidFill>
                  <a:schemeClr val="accent1"/>
                </a:solidFill>
              </a:rPr>
              <a:t>Concept</a:t>
            </a:r>
            <a:endParaRPr lang="en-GB" altLang="en-US" sz="1800" dirty="0"/>
          </a:p>
          <a:p>
            <a:pPr marL="180000" lvl="1" indent="-180000">
              <a:spcBef>
                <a:spcPts val="0"/>
              </a:spcBef>
              <a:spcAft>
                <a:spcPts val="600"/>
              </a:spcAft>
              <a:buFont typeface="Arial" panose="020B0604020202020204" pitchFamily="34" charset="0"/>
              <a:buChar char="•"/>
            </a:pPr>
            <a:r>
              <a:rPr lang="en-GB" altLang="en-US" sz="1600" dirty="0"/>
              <a:t>TP2-sized probe, with strain gauge accuracy</a:t>
            </a:r>
          </a:p>
          <a:p>
            <a:pPr marL="180000" lvl="1" indent="-180000">
              <a:spcBef>
                <a:spcPts val="0"/>
              </a:spcBef>
              <a:spcAft>
                <a:spcPts val="600"/>
              </a:spcAft>
              <a:buFont typeface="Arial" panose="020B0604020202020204" pitchFamily="34" charset="0"/>
              <a:buChar char="•"/>
            </a:pPr>
            <a:r>
              <a:rPr lang="en-GB" altLang="en-US" sz="1600" dirty="0" smtClean="0"/>
              <a:t>Stylus </a:t>
            </a:r>
            <a:r>
              <a:rPr lang="en-GB" altLang="en-US" sz="1600" dirty="0"/>
              <a:t>changing for greater flexibility and measurement automation</a:t>
            </a:r>
          </a:p>
          <a:p>
            <a:pPr marL="180000" lvl="1" indent="-180000">
              <a:spcBef>
                <a:spcPts val="0"/>
              </a:spcBef>
              <a:spcAft>
                <a:spcPts val="600"/>
              </a:spcAft>
              <a:buFont typeface="Arial" panose="020B0604020202020204" pitchFamily="34" charset="0"/>
              <a:buChar char="•"/>
            </a:pPr>
            <a:r>
              <a:rPr lang="en-GB" altLang="en-US" sz="1600" dirty="0"/>
              <a:t>2-wire probe output (like </a:t>
            </a:r>
            <a:r>
              <a:rPr lang="en-GB" altLang="en-US" sz="1600" dirty="0" smtClean="0"/>
              <a:t>TP20)</a:t>
            </a:r>
            <a:endParaRPr lang="en-GB" altLang="en-US" sz="1600" dirty="0"/>
          </a:p>
          <a:p>
            <a:pPr marL="0" indent="0">
              <a:spcBef>
                <a:spcPts val="0"/>
              </a:spcBef>
              <a:spcAft>
                <a:spcPts val="600"/>
              </a:spcAft>
              <a:buNone/>
            </a:pPr>
            <a:r>
              <a:rPr lang="en-GB" altLang="en-US" sz="1800" b="1" dirty="0">
                <a:solidFill>
                  <a:schemeClr val="accent1"/>
                </a:solidFill>
              </a:rPr>
              <a:t>Benefits</a:t>
            </a:r>
            <a:endParaRPr lang="en-GB" altLang="en-US" sz="1800" dirty="0"/>
          </a:p>
          <a:p>
            <a:pPr marL="180000" lvl="1" indent="-180000">
              <a:spcBef>
                <a:spcPts val="0"/>
              </a:spcBef>
              <a:spcAft>
                <a:spcPts val="600"/>
              </a:spcAft>
              <a:buFont typeface="Arial" panose="020B0604020202020204" pitchFamily="34" charset="0"/>
              <a:buChar char="•"/>
            </a:pPr>
            <a:r>
              <a:rPr lang="en-GB" altLang="en-US" sz="1600" dirty="0" smtClean="0"/>
              <a:t>Long </a:t>
            </a:r>
            <a:r>
              <a:rPr lang="en-GB" altLang="en-US" sz="1600" dirty="0"/>
              <a:t>stylus reach - up to </a:t>
            </a:r>
            <a:r>
              <a:rPr lang="en-GB" altLang="en-US" sz="1600" dirty="0" smtClean="0">
                <a:solidFill>
                  <a:schemeClr val="accent1"/>
                </a:solidFill>
              </a:rPr>
              <a:t>100 mm</a:t>
            </a:r>
            <a:r>
              <a:rPr lang="en-GB" altLang="en-US" sz="1600" dirty="0" smtClean="0"/>
              <a:t> </a:t>
            </a:r>
            <a:r>
              <a:rPr lang="en-GB" altLang="en-US" sz="1600" dirty="0"/>
              <a:t>long ("GF" range)</a:t>
            </a:r>
          </a:p>
          <a:p>
            <a:pPr marL="180000" lvl="1" indent="-180000">
              <a:spcBef>
                <a:spcPts val="0"/>
              </a:spcBef>
              <a:spcAft>
                <a:spcPts val="600"/>
              </a:spcAft>
              <a:buFont typeface="Arial" panose="020B0604020202020204" pitchFamily="34" charset="0"/>
              <a:buChar char="•"/>
            </a:pPr>
            <a:r>
              <a:rPr lang="en-GB" altLang="en-US" sz="1600" dirty="0" smtClean="0"/>
              <a:t>Match </a:t>
            </a:r>
            <a:r>
              <a:rPr lang="en-GB" altLang="en-US" sz="1600" dirty="0"/>
              <a:t>stylus to the workpiece using </a:t>
            </a:r>
            <a:r>
              <a:rPr lang="en-GB" altLang="en-US" sz="1600" dirty="0" smtClean="0">
                <a:solidFill>
                  <a:schemeClr val="accent1"/>
                </a:solidFill>
              </a:rPr>
              <a:t>high-speed </a:t>
            </a:r>
            <a:r>
              <a:rPr lang="en-GB" altLang="en-US" sz="1600" dirty="0">
                <a:solidFill>
                  <a:schemeClr val="accent1"/>
                </a:solidFill>
              </a:rPr>
              <a:t>stylus changing</a:t>
            </a:r>
          </a:p>
          <a:p>
            <a:pPr marL="360000" lvl="2" indent="-180000">
              <a:spcBef>
                <a:spcPts val="0"/>
              </a:spcBef>
              <a:spcAft>
                <a:spcPts val="600"/>
              </a:spcAft>
            </a:pPr>
            <a:r>
              <a:rPr lang="en-GB" altLang="en-US" dirty="0" smtClean="0"/>
              <a:t>Improve </a:t>
            </a:r>
            <a:r>
              <a:rPr lang="en-GB" altLang="en-US" dirty="0"/>
              <a:t>accuracy for each feature</a:t>
            </a:r>
          </a:p>
          <a:p>
            <a:pPr marL="360000" lvl="2" indent="-180000">
              <a:spcBef>
                <a:spcPts val="0"/>
              </a:spcBef>
              <a:spcAft>
                <a:spcPts val="600"/>
              </a:spcAft>
            </a:pPr>
            <a:r>
              <a:rPr lang="en-GB" altLang="en-US" dirty="0" smtClean="0"/>
              <a:t>No </a:t>
            </a:r>
            <a:r>
              <a:rPr lang="en-GB" altLang="en-US" dirty="0"/>
              <a:t>re-qualification</a:t>
            </a:r>
          </a:p>
          <a:p>
            <a:pPr marL="360000" lvl="2" indent="-180000">
              <a:spcBef>
                <a:spcPts val="0"/>
              </a:spcBef>
              <a:spcAft>
                <a:spcPts val="600"/>
              </a:spcAft>
            </a:pPr>
            <a:r>
              <a:rPr lang="en-GB" altLang="en-US" dirty="0" smtClean="0"/>
              <a:t>Manual </a:t>
            </a:r>
            <a:r>
              <a:rPr lang="en-GB" altLang="en-US" dirty="0"/>
              <a:t>or automatic changing with SCR200</a:t>
            </a:r>
          </a:p>
          <a:p>
            <a:pPr marL="180000" lvl="1" indent="-180000">
              <a:spcBef>
                <a:spcPts val="0"/>
              </a:spcBef>
              <a:spcAft>
                <a:spcPts val="600"/>
              </a:spcAft>
              <a:buFont typeface="Arial" panose="020B0604020202020204" pitchFamily="34" charset="0"/>
              <a:buChar char="•"/>
            </a:pPr>
            <a:r>
              <a:rPr lang="en-GB" altLang="en-US" sz="1600" dirty="0" smtClean="0"/>
              <a:t>Compatible </a:t>
            </a:r>
            <a:r>
              <a:rPr lang="en-GB" altLang="en-US" sz="1600" dirty="0"/>
              <a:t>with full range of heads and extension bars</a:t>
            </a:r>
          </a:p>
          <a:p>
            <a:pPr marL="180000" indent="-180000">
              <a:spcBef>
                <a:spcPts val="0"/>
              </a:spcBef>
              <a:spcAft>
                <a:spcPts val="600"/>
              </a:spcAft>
            </a:pPr>
            <a:endParaRPr lang="en-GB" altLang="en-US" sz="1800" dirty="0"/>
          </a:p>
        </p:txBody>
      </p:sp>
      <p:sp>
        <p:nvSpPr>
          <p:cNvPr id="3" name="Title 2"/>
          <p:cNvSpPr>
            <a:spLocks noGrp="1"/>
          </p:cNvSpPr>
          <p:nvPr>
            <p:ph type="title"/>
          </p:nvPr>
        </p:nvSpPr>
        <p:spPr/>
        <p:txBody>
          <a:bodyPr/>
          <a:lstStyle/>
          <a:p>
            <a:r>
              <a:rPr lang="en-GB" altLang="en-US" dirty="0"/>
              <a:t>TP200 stylus changing probe</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35</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graphicFrame>
        <p:nvGraphicFramePr>
          <p:cNvPr id="8" name="Object 2"/>
          <p:cNvGraphicFramePr>
            <a:graphicFrameLocks noChangeAspect="1"/>
          </p:cNvGraphicFramePr>
          <p:nvPr>
            <p:extLst>
              <p:ext uri="{D42A27DB-BD31-4B8C-83A1-F6EECF244321}">
                <p14:modId xmlns:p14="http://schemas.microsoft.com/office/powerpoint/2010/main" val="1332422288"/>
              </p:ext>
            </p:extLst>
          </p:nvPr>
        </p:nvGraphicFramePr>
        <p:xfrm>
          <a:off x="7321915" y="1212125"/>
          <a:ext cx="1822214" cy="3924000"/>
        </p:xfrm>
        <a:graphic>
          <a:graphicData uri="http://schemas.openxmlformats.org/presentationml/2006/ole">
            <mc:AlternateContent xmlns:mc="http://schemas.openxmlformats.org/markup-compatibility/2006">
              <mc:Choice xmlns:v="urn:schemas-microsoft-com:vml" Requires="v">
                <p:oleObj spid="_x0000_s11281" name="Photo Editor Photo" r:id="rId4" imgW="2857899" imgH="6152381" progId="MSPhotoEd.3">
                  <p:embed/>
                </p:oleObj>
              </mc:Choice>
              <mc:Fallback>
                <p:oleObj name="Photo Editor Photo" r:id="rId4" imgW="2857899" imgH="615238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915" y="1212125"/>
                        <a:ext cx="1822214" cy="39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57735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TP200 stylus modules</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36</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5508000" cy="3545635"/>
          </a:xfrm>
        </p:spPr>
        <p:txBody>
          <a:bodyPr/>
          <a:lstStyle/>
          <a:p>
            <a:pPr marL="228600" indent="-228600">
              <a:spcBef>
                <a:spcPts val="0"/>
              </a:spcBef>
              <a:spcAft>
                <a:spcPts val="600"/>
              </a:spcAft>
              <a:buFontTx/>
              <a:buNone/>
            </a:pPr>
            <a:r>
              <a:rPr lang="en-GB" altLang="en-US" sz="1800" b="1" dirty="0">
                <a:solidFill>
                  <a:schemeClr val="accent1"/>
                </a:solidFill>
              </a:rPr>
              <a:t>Optimal sensor performance</a:t>
            </a:r>
            <a:endParaRPr lang="en-GB" altLang="en-US" sz="1800" dirty="0"/>
          </a:p>
          <a:p>
            <a:pPr marL="180000" indent="-180000">
              <a:spcBef>
                <a:spcPts val="0"/>
              </a:spcBef>
              <a:spcAft>
                <a:spcPts val="600"/>
              </a:spcAft>
            </a:pPr>
            <a:r>
              <a:rPr lang="en-GB" altLang="en-US" sz="1600" dirty="0"/>
              <a:t>6-way operation ±X, ±Y and ±Z</a:t>
            </a:r>
          </a:p>
          <a:p>
            <a:pPr marL="180000" indent="-180000">
              <a:spcBef>
                <a:spcPts val="0"/>
              </a:spcBef>
              <a:spcAft>
                <a:spcPts val="400"/>
              </a:spcAft>
            </a:pPr>
            <a:r>
              <a:rPr lang="en-GB" altLang="en-US" sz="1600" dirty="0" smtClean="0"/>
              <a:t>Two </a:t>
            </a:r>
            <a:r>
              <a:rPr lang="en-GB" altLang="en-US" sz="1600" dirty="0"/>
              <a:t>types of module:</a:t>
            </a:r>
          </a:p>
          <a:p>
            <a:pPr marL="360000" lvl="1" indent="-180000">
              <a:spcBef>
                <a:spcPts val="0"/>
              </a:spcBef>
              <a:spcAft>
                <a:spcPts val="400"/>
              </a:spcAft>
              <a:buFont typeface="Arial" panose="020B0604020202020204" pitchFamily="34" charset="0"/>
              <a:buChar char="•"/>
            </a:pPr>
            <a:r>
              <a:rPr lang="en-GB" altLang="en-US" sz="1600" dirty="0"/>
              <a:t>SF (standard force)</a:t>
            </a:r>
          </a:p>
          <a:p>
            <a:pPr marL="360000" lvl="1" indent="-180000">
              <a:spcBef>
                <a:spcPts val="0"/>
              </a:spcBef>
              <a:spcAft>
                <a:spcPts val="600"/>
              </a:spcAft>
              <a:buFont typeface="Arial" panose="020B0604020202020204" pitchFamily="34" charset="0"/>
              <a:buChar char="•"/>
            </a:pPr>
            <a:r>
              <a:rPr lang="en-GB" altLang="en-US" sz="1600" dirty="0"/>
              <a:t>LF (low force) provides lower overtravel force </a:t>
            </a:r>
            <a:r>
              <a:rPr lang="en-GB" altLang="en-US" sz="1600" dirty="0" smtClean="0"/>
              <a:t>option </a:t>
            </a:r>
            <a:r>
              <a:rPr lang="en-GB" altLang="en-US" sz="1600" dirty="0"/>
              <a:t>for use with small ball styli and for probing soft materials</a:t>
            </a:r>
          </a:p>
          <a:p>
            <a:pPr marL="180000" indent="-180000">
              <a:spcBef>
                <a:spcPts val="0"/>
              </a:spcBef>
              <a:spcAft>
                <a:spcPts val="400"/>
              </a:spcAft>
            </a:pPr>
            <a:r>
              <a:rPr lang="en-GB" altLang="en-US" sz="1600" dirty="0" smtClean="0"/>
              <a:t>Detachable </a:t>
            </a:r>
            <a:r>
              <a:rPr lang="en-GB" altLang="en-US" sz="1600" dirty="0"/>
              <a:t>from probe sensor via a highly repeatable magnetic coupling</a:t>
            </a:r>
          </a:p>
          <a:p>
            <a:pPr marL="360000" lvl="1" indent="-180000">
              <a:spcBef>
                <a:spcPts val="0"/>
              </a:spcBef>
              <a:spcAft>
                <a:spcPts val="600"/>
              </a:spcAft>
              <a:buFont typeface="Arial" panose="020B0604020202020204" pitchFamily="34" charset="0"/>
              <a:buChar char="•"/>
            </a:pPr>
            <a:r>
              <a:rPr lang="en-GB" altLang="en-US" sz="1600" dirty="0" smtClean="0"/>
              <a:t>Provides </a:t>
            </a:r>
            <a:r>
              <a:rPr lang="en-GB" altLang="en-US" sz="1600" dirty="0"/>
              <a:t>overtravel capability </a:t>
            </a:r>
          </a:p>
          <a:p>
            <a:pPr marL="180000" indent="-180000">
              <a:spcBef>
                <a:spcPts val="0"/>
              </a:spcBef>
              <a:spcAft>
                <a:spcPts val="600"/>
              </a:spcAft>
            </a:pPr>
            <a:r>
              <a:rPr lang="en-GB" altLang="en-US" sz="1600" dirty="0" smtClean="0"/>
              <a:t>Suitable </a:t>
            </a:r>
            <a:r>
              <a:rPr lang="en-GB" altLang="en-US" sz="1600" dirty="0"/>
              <a:t>for both automatic and manual stylus changing</a:t>
            </a:r>
          </a:p>
          <a:p>
            <a:pPr marL="180000" indent="-180000">
              <a:spcBef>
                <a:spcPts val="0"/>
              </a:spcBef>
              <a:spcAft>
                <a:spcPts val="600"/>
              </a:spcAft>
            </a:pPr>
            <a:r>
              <a:rPr lang="en-GB" altLang="en-US" sz="1600" dirty="0" smtClean="0"/>
              <a:t>Module </a:t>
            </a:r>
            <a:r>
              <a:rPr lang="en-GB" altLang="en-US" sz="1600" dirty="0"/>
              <a:t>life of  &gt;10 million triggers</a:t>
            </a:r>
          </a:p>
        </p:txBody>
      </p:sp>
      <p:pic>
        <p:nvPicPr>
          <p:cNvPr id="7" name="Picture 5" descr="Y:\Project Files\IMAGES\PROBES\ELECTRON\TP200_6.jpg"/>
          <p:cNvPicPr>
            <a:picLocks noChangeAspect="1" noChangeArrowheads="1"/>
          </p:cNvPicPr>
          <p:nvPr/>
        </p:nvPicPr>
        <p:blipFill>
          <a:blip r:embed="rId3">
            <a:extLst>
              <a:ext uri="{28A0092B-C50C-407E-A947-70E740481C1C}">
                <a14:useLocalDpi xmlns:a14="http://schemas.microsoft.com/office/drawing/2010/main" val="0"/>
              </a:ext>
            </a:extLst>
          </a:blip>
          <a:srcRect l="8861"/>
          <a:stretch>
            <a:fillRect/>
          </a:stretch>
        </p:blipFill>
        <p:spPr bwMode="auto">
          <a:xfrm>
            <a:off x="6073775" y="1346400"/>
            <a:ext cx="3013075" cy="28130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47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000" y="1244674"/>
            <a:ext cx="6008842" cy="3852000"/>
          </a:xfrm>
          <a:prstGeom prst="rect">
            <a:avLst/>
          </a:prstGeom>
        </p:spPr>
      </p:pic>
      <p:sp>
        <p:nvSpPr>
          <p:cNvPr id="3" name="Title 2"/>
          <p:cNvSpPr>
            <a:spLocks noGrp="1"/>
          </p:cNvSpPr>
          <p:nvPr>
            <p:ph type="title"/>
          </p:nvPr>
        </p:nvSpPr>
        <p:spPr/>
        <p:txBody>
          <a:bodyPr/>
          <a:lstStyle/>
          <a:p>
            <a:r>
              <a:rPr lang="en-GB" altLang="en-US" dirty="0"/>
              <a:t>Trigger probe measurement performance comparison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37</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Tree>
    <p:extLst>
      <p:ext uri="{BB962C8B-B14F-4D97-AF65-F5344CB8AC3E}">
        <p14:creationId xmlns:p14="http://schemas.microsoft.com/office/powerpoint/2010/main" val="3077943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224000"/>
            <a:ext cx="3487884" cy="3240000"/>
          </a:xfrm>
          <a:prstGeom prst="rect">
            <a:avLst/>
          </a:prstGeom>
        </p:spPr>
      </p:pic>
      <p:sp>
        <p:nvSpPr>
          <p:cNvPr id="10" name="Title 9"/>
          <p:cNvSpPr>
            <a:spLocks noGrp="1"/>
          </p:cNvSpPr>
          <p:nvPr>
            <p:ph type="ctrTitle"/>
          </p:nvPr>
        </p:nvSpPr>
        <p:spPr>
          <a:xfrm>
            <a:off x="467544" y="1419622"/>
            <a:ext cx="7681936" cy="3168352"/>
          </a:xfrm>
        </p:spPr>
        <p:txBody>
          <a:bodyPr/>
          <a:lstStyle/>
          <a:p>
            <a:pPr>
              <a:spcAft>
                <a:spcPts val="1800"/>
              </a:spcAft>
            </a:pPr>
            <a:r>
              <a:rPr lang="en-GB" dirty="0"/>
              <a:t>Renishaw </a:t>
            </a:r>
            <a:r>
              <a:rPr lang="en-GB" dirty="0" smtClean="0"/>
              <a:t>touch-trigger </a:t>
            </a:r>
            <a:br>
              <a:rPr lang="en-GB" dirty="0" smtClean="0"/>
            </a:br>
            <a:r>
              <a:rPr lang="en-GB" dirty="0" smtClean="0"/>
              <a:t>probing technology</a:t>
            </a:r>
            <a:endParaRPr lang="en-GB" sz="2400" b="0" dirty="0">
              <a:solidFill>
                <a:schemeClr val="tx1"/>
              </a:solidFill>
            </a:endParaRPr>
          </a:p>
        </p:txBody>
      </p:sp>
      <p:sp>
        <p:nvSpPr>
          <p:cNvPr id="11" name="Subtitle 10"/>
          <p:cNvSpPr>
            <a:spLocks noGrp="1"/>
          </p:cNvSpPr>
          <p:nvPr>
            <p:ph type="subTitle" idx="1"/>
          </p:nvPr>
        </p:nvSpPr>
        <p:spPr>
          <a:xfrm>
            <a:off x="467544" y="4262400"/>
            <a:ext cx="7671424" cy="360000"/>
          </a:xfrm>
        </p:spPr>
        <p:txBody>
          <a:bodyPr/>
          <a:lstStyle/>
          <a:p>
            <a:pPr>
              <a:spcBef>
                <a:spcPts val="0"/>
              </a:spcBef>
              <a:spcAft>
                <a:spcPts val="1200"/>
              </a:spcAft>
            </a:pPr>
            <a:r>
              <a:rPr lang="en-GB" b="1" dirty="0" smtClean="0">
                <a:solidFill>
                  <a:schemeClr val="accent1"/>
                </a:solidFill>
              </a:rPr>
              <a:t>Thank </a:t>
            </a:r>
            <a:r>
              <a:rPr lang="en-GB" b="1" dirty="0">
                <a:solidFill>
                  <a:schemeClr val="accent1"/>
                </a:solidFill>
              </a:rPr>
              <a:t>you for your </a:t>
            </a:r>
            <a:r>
              <a:rPr lang="en-GB" b="1" dirty="0" smtClean="0">
                <a:solidFill>
                  <a:schemeClr val="accent1"/>
                </a:solidFill>
              </a:rPr>
              <a:t>attention</a:t>
            </a:r>
            <a:r>
              <a:rPr lang="en-GB" b="1" dirty="0">
                <a:solidFill>
                  <a:schemeClr val="accent1"/>
                </a:solidFill>
              </a:rPr>
              <a:t>…</a:t>
            </a:r>
          </a:p>
        </p:txBody>
      </p:sp>
    </p:spTree>
    <p:extLst>
      <p:ext uri="{BB962C8B-B14F-4D97-AF65-F5344CB8AC3E}">
        <p14:creationId xmlns:p14="http://schemas.microsoft.com/office/powerpoint/2010/main" val="752474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4</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255" y="2106513"/>
            <a:ext cx="2078736" cy="3038475"/>
          </a:xfrm>
          <a:prstGeom prst="rect">
            <a:avLst/>
          </a:prstGeom>
        </p:spPr>
      </p:pic>
      <p:sp>
        <p:nvSpPr>
          <p:cNvPr id="11" name="TextBox 10"/>
          <p:cNvSpPr txBox="1"/>
          <p:nvPr/>
        </p:nvSpPr>
        <p:spPr bwMode="auto">
          <a:xfrm>
            <a:off x="6481499" y="1419622"/>
            <a:ext cx="2628000"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All kinematics</a:t>
            </a:r>
            <a:r>
              <a:rPr kumimoji="0" lang="en-GB" sz="1800" i="0" u="none" strike="noStrike" kern="0" cap="none" spc="0" normalizeH="0" noProof="0" dirty="0" smtClean="0">
                <a:ln>
                  <a:noFill/>
                </a:ln>
                <a:effectLst/>
                <a:uLnTx/>
                <a:uFillTx/>
                <a:latin typeface="+mn-lt"/>
                <a:ea typeface="+mj-ea"/>
                <a:cs typeface="+mj-cs"/>
              </a:rPr>
              <a:t> in contact</a:t>
            </a:r>
            <a:endParaRPr kumimoji="0" lang="en-GB" sz="1800" i="0" u="none" strike="noStrike" kern="0" cap="none" spc="0" normalizeH="0" baseline="0" noProof="0" dirty="0" smtClean="0">
              <a:ln>
                <a:noFill/>
              </a:ln>
              <a:effectLst/>
              <a:uLnTx/>
              <a:uFillTx/>
              <a:latin typeface="+mn-lt"/>
              <a:ea typeface="+mj-ea"/>
              <a:cs typeface="+mj-cs"/>
            </a:endParaRPr>
          </a:p>
        </p:txBody>
      </p:sp>
      <p:cxnSp>
        <p:nvCxnSpPr>
          <p:cNvPr id="16" name="Straight Arrow Connector 15"/>
          <p:cNvCxnSpPr/>
          <p:nvPr/>
        </p:nvCxnSpPr>
        <p:spPr bwMode="auto">
          <a:xfrm>
            <a:off x="7380312" y="1800000"/>
            <a:ext cx="0" cy="900000"/>
          </a:xfrm>
          <a:prstGeom prst="straightConnector1">
            <a:avLst/>
          </a:prstGeom>
          <a:noFill/>
          <a:ln w="19050" cap="flat" cmpd="sng" algn="ctr">
            <a:solidFill>
              <a:schemeClr val="accent1"/>
            </a:solidFill>
            <a:prstDash val="solid"/>
            <a:round/>
            <a:headEnd type="none" w="med" len="med"/>
            <a:tailEnd type="triangle" w="lg" len="lg"/>
          </a:ln>
          <a:effectLst/>
        </p:spPr>
      </p:cxnSp>
      <p:cxnSp>
        <p:nvCxnSpPr>
          <p:cNvPr id="17" name="Straight Arrow Connector 16"/>
          <p:cNvCxnSpPr/>
          <p:nvPr/>
        </p:nvCxnSpPr>
        <p:spPr bwMode="auto">
          <a:xfrm>
            <a:off x="8316416" y="1800000"/>
            <a:ext cx="0" cy="900000"/>
          </a:xfrm>
          <a:prstGeom prst="straightConnector1">
            <a:avLst/>
          </a:prstGeom>
          <a:noFill/>
          <a:ln w="19050" cap="flat" cmpd="sng" algn="ctr">
            <a:solidFill>
              <a:schemeClr val="accent1"/>
            </a:solidFill>
            <a:prstDash val="solid"/>
            <a:round/>
            <a:headEnd type="none" w="med" len="med"/>
            <a:tailEnd type="triangle" w="lg" len="lg"/>
          </a:ln>
          <a:effectLst/>
        </p:spPr>
      </p:cxnSp>
      <p:sp>
        <p:nvSpPr>
          <p:cNvPr id="19" name="TextBox 18"/>
          <p:cNvSpPr txBox="1"/>
          <p:nvPr/>
        </p:nvSpPr>
        <p:spPr bwMode="auto">
          <a:xfrm>
            <a:off x="6385975" y="3365579"/>
            <a:ext cx="1152000" cy="6463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Motion of </a:t>
            </a:r>
            <a:br>
              <a:rPr kumimoji="0" lang="en-GB" sz="1800" i="0" u="none" strike="noStrike" kern="0" cap="none" spc="0" normalizeH="0" baseline="0" noProof="0" dirty="0" smtClean="0">
                <a:ln>
                  <a:noFill/>
                </a:ln>
                <a:effectLst/>
                <a:uLnTx/>
                <a:uFillTx/>
                <a:latin typeface="+mn-lt"/>
                <a:ea typeface="+mj-ea"/>
                <a:cs typeface="+mj-cs"/>
              </a:rPr>
            </a:br>
            <a:r>
              <a:rPr kumimoji="0" lang="en-GB" sz="1800" i="0" u="none" strike="noStrike" kern="0" cap="none" spc="0" normalizeH="0" baseline="0" noProof="0" dirty="0" smtClean="0">
                <a:ln>
                  <a:noFill/>
                </a:ln>
                <a:effectLst/>
                <a:uLnTx/>
                <a:uFillTx/>
                <a:latin typeface="+mn-lt"/>
                <a:ea typeface="+mj-ea"/>
                <a:cs typeface="+mj-cs"/>
              </a:rPr>
              <a:t>machine</a:t>
            </a:r>
          </a:p>
        </p:txBody>
      </p:sp>
      <p:sp>
        <p:nvSpPr>
          <p:cNvPr id="20" name="Left Arrow 19"/>
          <p:cNvSpPr/>
          <p:nvPr/>
        </p:nvSpPr>
        <p:spPr bwMode="auto">
          <a:xfrm>
            <a:off x="6588288" y="4083918"/>
            <a:ext cx="747375" cy="308082"/>
          </a:xfrm>
          <a:prstGeom prst="lef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2" name="TextBox 21"/>
          <p:cNvSpPr txBox="1"/>
          <p:nvPr/>
        </p:nvSpPr>
        <p:spPr bwMode="auto">
          <a:xfrm>
            <a:off x="396000" y="1346400"/>
            <a:ext cx="4464032"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180975" indent="-180975">
              <a:spcBef>
                <a:spcPts val="0"/>
              </a:spcBef>
              <a:spcAft>
                <a:spcPts val="1200"/>
              </a:spcAft>
              <a:buFont typeface="Arial" panose="020B0604020202020204" pitchFamily="34" charset="0"/>
              <a:buChar char="•"/>
              <a:tabLst>
                <a:tab pos="180000" algn="l"/>
              </a:tabLst>
            </a:pPr>
            <a:r>
              <a:rPr lang="en-GB" altLang="en-US" sz="1800" dirty="0"/>
              <a:t>Probe in seated position</a:t>
            </a:r>
          </a:p>
        </p:txBody>
      </p:sp>
    </p:spTree>
    <p:extLst>
      <p:ext uri="{BB962C8B-B14F-4D97-AF65-F5344CB8AC3E}">
        <p14:creationId xmlns:p14="http://schemas.microsoft.com/office/powerpoint/2010/main" val="4220770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5</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0" name="Content Placeholder 5"/>
          <p:cNvSpPr txBox="1">
            <a:spLocks/>
          </p:cNvSpPr>
          <p:nvPr/>
        </p:nvSpPr>
        <p:spPr bwMode="auto">
          <a:xfrm>
            <a:off x="396000" y="1836000"/>
            <a:ext cx="5220000" cy="3765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Stylus makes contact with component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255" y="2106513"/>
            <a:ext cx="2078736" cy="3038475"/>
          </a:xfrm>
          <a:prstGeom prst="rect">
            <a:avLst/>
          </a:prstGeom>
        </p:spPr>
      </p:pic>
      <p:sp>
        <p:nvSpPr>
          <p:cNvPr id="22" name="TextBox 21"/>
          <p:cNvSpPr txBox="1"/>
          <p:nvPr/>
        </p:nvSpPr>
        <p:spPr bwMode="auto">
          <a:xfrm>
            <a:off x="396000" y="1346400"/>
            <a:ext cx="4464032"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180975" indent="-180975">
              <a:spcBef>
                <a:spcPts val="0"/>
              </a:spcBef>
              <a:spcAft>
                <a:spcPts val="1200"/>
              </a:spcAft>
              <a:buFont typeface="Arial" panose="020B0604020202020204" pitchFamily="34" charset="0"/>
              <a:buChar char="•"/>
              <a:tabLst>
                <a:tab pos="180000" algn="l"/>
              </a:tabLst>
            </a:pPr>
            <a:r>
              <a:rPr lang="en-GB" altLang="en-US" sz="1800" dirty="0"/>
              <a:t>Probe in seated position</a:t>
            </a:r>
          </a:p>
        </p:txBody>
      </p:sp>
    </p:spTree>
    <p:extLst>
      <p:ext uri="{BB962C8B-B14F-4D97-AF65-F5344CB8AC3E}">
        <p14:creationId xmlns:p14="http://schemas.microsoft.com/office/powerpoint/2010/main" val="2403760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6</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9" name="Content Placeholder 5"/>
          <p:cNvSpPr txBox="1">
            <a:spLocks/>
          </p:cNvSpPr>
          <p:nvPr/>
        </p:nvSpPr>
        <p:spPr bwMode="auto">
          <a:xfrm>
            <a:off x="396000" y="2340000"/>
            <a:ext cx="5220000" cy="6371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Contact force resisted by reactive force in probe </a:t>
            </a:r>
            <a:br>
              <a:rPr lang="en-GB" altLang="en-US" sz="1800" kern="0" dirty="0" smtClean="0"/>
            </a:br>
            <a:r>
              <a:rPr lang="en-GB" altLang="en-US" sz="1800" kern="0" dirty="0" smtClean="0"/>
              <a:t>mechanism resulting in bending of the stylus</a:t>
            </a:r>
          </a:p>
        </p:txBody>
      </p:sp>
      <p:sp>
        <p:nvSpPr>
          <p:cNvPr id="10" name="Content Placeholder 5"/>
          <p:cNvSpPr txBox="1">
            <a:spLocks/>
          </p:cNvSpPr>
          <p:nvPr/>
        </p:nvSpPr>
        <p:spPr bwMode="auto">
          <a:xfrm>
            <a:off x="396000" y="1836000"/>
            <a:ext cx="5220000" cy="3765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Stylus makes contact with component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255" y="2106513"/>
            <a:ext cx="2078736" cy="3038475"/>
          </a:xfrm>
          <a:prstGeom prst="rect">
            <a:avLst/>
          </a:prstGeom>
        </p:spPr>
      </p:pic>
      <p:sp>
        <p:nvSpPr>
          <p:cNvPr id="11" name="TextBox 10"/>
          <p:cNvSpPr txBox="1"/>
          <p:nvPr/>
        </p:nvSpPr>
        <p:spPr bwMode="auto">
          <a:xfrm>
            <a:off x="6481499" y="1419622"/>
            <a:ext cx="2628000"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Reactive force</a:t>
            </a:r>
          </a:p>
        </p:txBody>
      </p:sp>
      <p:cxnSp>
        <p:nvCxnSpPr>
          <p:cNvPr id="16" name="Straight Arrow Connector 15"/>
          <p:cNvCxnSpPr/>
          <p:nvPr/>
        </p:nvCxnSpPr>
        <p:spPr bwMode="auto">
          <a:xfrm>
            <a:off x="7800512" y="1800000"/>
            <a:ext cx="0" cy="900000"/>
          </a:xfrm>
          <a:prstGeom prst="straightConnector1">
            <a:avLst/>
          </a:prstGeom>
          <a:noFill/>
          <a:ln w="19050" cap="flat" cmpd="sng" algn="ctr">
            <a:solidFill>
              <a:schemeClr val="accent1"/>
            </a:solidFill>
            <a:prstDash val="solid"/>
            <a:round/>
            <a:headEnd type="none" w="med" len="med"/>
            <a:tailEnd type="triangle" w="lg" len="lg"/>
          </a:ln>
          <a:effectLst/>
        </p:spPr>
      </p:cxnSp>
      <p:sp>
        <p:nvSpPr>
          <p:cNvPr id="22" name="TextBox 21"/>
          <p:cNvSpPr txBox="1"/>
          <p:nvPr/>
        </p:nvSpPr>
        <p:spPr bwMode="auto">
          <a:xfrm>
            <a:off x="396000" y="1346400"/>
            <a:ext cx="4464032"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180975" indent="-180975">
              <a:spcBef>
                <a:spcPts val="0"/>
              </a:spcBef>
              <a:spcAft>
                <a:spcPts val="1200"/>
              </a:spcAft>
              <a:buFont typeface="Arial" panose="020B0604020202020204" pitchFamily="34" charset="0"/>
              <a:buChar char="•"/>
              <a:tabLst>
                <a:tab pos="180000" algn="l"/>
              </a:tabLst>
            </a:pPr>
            <a:r>
              <a:rPr lang="en-GB" altLang="en-US" sz="1800" dirty="0"/>
              <a:t>Probe in seated position</a:t>
            </a:r>
          </a:p>
        </p:txBody>
      </p:sp>
      <p:sp>
        <p:nvSpPr>
          <p:cNvPr id="21" name="TextBox 20"/>
          <p:cNvSpPr txBox="1"/>
          <p:nvPr/>
        </p:nvSpPr>
        <p:spPr bwMode="auto">
          <a:xfrm>
            <a:off x="7956504" y="3365579"/>
            <a:ext cx="1152000" cy="6463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r>
              <a:rPr lang="en-GB" sz="1800" kern="0" dirty="0"/>
              <a:t>Contact force</a:t>
            </a:r>
          </a:p>
        </p:txBody>
      </p:sp>
      <p:sp>
        <p:nvSpPr>
          <p:cNvPr id="23" name="Left Arrow 22"/>
          <p:cNvSpPr/>
          <p:nvPr/>
        </p:nvSpPr>
        <p:spPr bwMode="auto">
          <a:xfrm flipH="1">
            <a:off x="8158817" y="4083918"/>
            <a:ext cx="747375" cy="308082"/>
          </a:xfrm>
          <a:prstGeom prst="lef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3171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7</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7" name="Content Placeholder 5"/>
          <p:cNvSpPr txBox="1">
            <a:spLocks/>
          </p:cNvSpPr>
          <p:nvPr/>
        </p:nvSpPr>
        <p:spPr bwMode="auto">
          <a:xfrm>
            <a:off x="396000" y="3132000"/>
            <a:ext cx="5328000" cy="11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Stylus assembly pivots about kinematic contacts, </a:t>
            </a:r>
            <a:br>
              <a:rPr lang="en-GB" altLang="en-US" sz="1800" kern="0" dirty="0" smtClean="0"/>
            </a:br>
            <a:r>
              <a:rPr lang="en-GB" altLang="en-US" sz="1800" kern="0" dirty="0" smtClean="0"/>
              <a:t>resulting in one or two contacts moving apart</a:t>
            </a:r>
          </a:p>
          <a:p>
            <a:pPr marL="180000" lvl="1" indent="-180000">
              <a:spcBef>
                <a:spcPts val="0"/>
              </a:spcBef>
              <a:spcAft>
                <a:spcPts val="1200"/>
              </a:spcAft>
              <a:buFontTx/>
              <a:buChar char="•"/>
              <a:tabLst>
                <a:tab pos="360363" algn="l"/>
              </a:tabLst>
            </a:pPr>
            <a:r>
              <a:rPr lang="en-GB" altLang="en-US" sz="1800" kern="0" dirty="0" smtClean="0"/>
              <a:t>Trigger generated before contacts separate</a:t>
            </a:r>
          </a:p>
        </p:txBody>
      </p:sp>
      <p:sp>
        <p:nvSpPr>
          <p:cNvPr id="9" name="Content Placeholder 5"/>
          <p:cNvSpPr txBox="1">
            <a:spLocks/>
          </p:cNvSpPr>
          <p:nvPr/>
        </p:nvSpPr>
        <p:spPr bwMode="auto">
          <a:xfrm>
            <a:off x="396000" y="2340000"/>
            <a:ext cx="5220000" cy="6371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Contact force resisted by reactive force in probe </a:t>
            </a:r>
            <a:br>
              <a:rPr lang="en-GB" altLang="en-US" sz="1800" kern="0" dirty="0" smtClean="0"/>
            </a:br>
            <a:r>
              <a:rPr lang="en-GB" altLang="en-US" sz="1800" kern="0" dirty="0" smtClean="0"/>
              <a:t>mechanism resulting in bending of the stylus</a:t>
            </a:r>
          </a:p>
        </p:txBody>
      </p:sp>
      <p:sp>
        <p:nvSpPr>
          <p:cNvPr id="10" name="Content Placeholder 5"/>
          <p:cNvSpPr txBox="1">
            <a:spLocks/>
          </p:cNvSpPr>
          <p:nvPr/>
        </p:nvSpPr>
        <p:spPr bwMode="auto">
          <a:xfrm>
            <a:off x="396000" y="1836000"/>
            <a:ext cx="5220000" cy="3765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Stylus makes contact with component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255" y="2106513"/>
            <a:ext cx="2078736" cy="3038475"/>
          </a:xfrm>
          <a:prstGeom prst="rect">
            <a:avLst/>
          </a:prstGeom>
        </p:spPr>
      </p:pic>
      <p:sp>
        <p:nvSpPr>
          <p:cNvPr id="11" name="TextBox 10"/>
          <p:cNvSpPr txBox="1"/>
          <p:nvPr/>
        </p:nvSpPr>
        <p:spPr bwMode="auto">
          <a:xfrm>
            <a:off x="6048352" y="1275606"/>
            <a:ext cx="1692000" cy="6463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Pivot about these contacts</a:t>
            </a:r>
          </a:p>
        </p:txBody>
      </p:sp>
      <p:cxnSp>
        <p:nvCxnSpPr>
          <p:cNvPr id="16" name="Straight Arrow Connector 15"/>
          <p:cNvCxnSpPr/>
          <p:nvPr/>
        </p:nvCxnSpPr>
        <p:spPr bwMode="auto">
          <a:xfrm>
            <a:off x="7380312" y="1923758"/>
            <a:ext cx="0" cy="720000"/>
          </a:xfrm>
          <a:prstGeom prst="straightConnector1">
            <a:avLst/>
          </a:prstGeom>
          <a:noFill/>
          <a:ln w="9525" cap="flat" cmpd="sng" algn="ctr">
            <a:solidFill>
              <a:schemeClr val="accent1"/>
            </a:solidFill>
            <a:prstDash val="solid"/>
            <a:round/>
            <a:headEnd type="none" w="med" len="med"/>
            <a:tailEnd type="triangle"/>
          </a:ln>
          <a:effectLst/>
        </p:spPr>
      </p:cxnSp>
      <p:cxnSp>
        <p:nvCxnSpPr>
          <p:cNvPr id="17" name="Straight Arrow Connector 16"/>
          <p:cNvCxnSpPr/>
          <p:nvPr/>
        </p:nvCxnSpPr>
        <p:spPr bwMode="auto">
          <a:xfrm>
            <a:off x="8316416" y="1923758"/>
            <a:ext cx="0" cy="720000"/>
          </a:xfrm>
          <a:prstGeom prst="straightConnector1">
            <a:avLst/>
          </a:prstGeom>
          <a:noFill/>
          <a:ln w="9525" cap="flat" cmpd="sng" algn="ctr">
            <a:solidFill>
              <a:schemeClr val="accent1"/>
            </a:solidFill>
            <a:prstDash val="solid"/>
            <a:round/>
            <a:headEnd type="none" w="med" len="med"/>
            <a:tailEnd type="triangle"/>
          </a:ln>
          <a:effectLst/>
        </p:spPr>
      </p:cxnSp>
      <p:sp>
        <p:nvSpPr>
          <p:cNvPr id="22" name="TextBox 21"/>
          <p:cNvSpPr txBox="1"/>
          <p:nvPr/>
        </p:nvSpPr>
        <p:spPr bwMode="auto">
          <a:xfrm>
            <a:off x="396000" y="1346400"/>
            <a:ext cx="4464032"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180975" indent="-180975">
              <a:spcBef>
                <a:spcPts val="0"/>
              </a:spcBef>
              <a:spcAft>
                <a:spcPts val="1200"/>
              </a:spcAft>
              <a:buFont typeface="Arial" panose="020B0604020202020204" pitchFamily="34" charset="0"/>
              <a:buChar char="•"/>
              <a:tabLst>
                <a:tab pos="180000" algn="l"/>
              </a:tabLst>
            </a:pPr>
            <a:r>
              <a:rPr lang="en-GB" altLang="en-US" sz="1800" dirty="0"/>
              <a:t>Probe in seated position</a:t>
            </a:r>
          </a:p>
        </p:txBody>
      </p:sp>
      <p:sp>
        <p:nvSpPr>
          <p:cNvPr id="18" name="TextBox 17"/>
          <p:cNvSpPr txBox="1"/>
          <p:nvPr/>
        </p:nvSpPr>
        <p:spPr bwMode="auto">
          <a:xfrm>
            <a:off x="7956376" y="1274400"/>
            <a:ext cx="1116000" cy="6463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Contacts separate</a:t>
            </a:r>
          </a:p>
        </p:txBody>
      </p:sp>
    </p:spTree>
    <p:extLst>
      <p:ext uri="{BB962C8B-B14F-4D97-AF65-F5344CB8AC3E}">
        <p14:creationId xmlns:p14="http://schemas.microsoft.com/office/powerpoint/2010/main" val="705123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8</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7" name="Content Placeholder 5"/>
          <p:cNvSpPr txBox="1">
            <a:spLocks/>
          </p:cNvSpPr>
          <p:nvPr/>
        </p:nvSpPr>
        <p:spPr bwMode="auto">
          <a:xfrm>
            <a:off x="396000" y="3132000"/>
            <a:ext cx="5328000" cy="11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Stylus assembly pivots about kinematic contacts, </a:t>
            </a:r>
            <a:br>
              <a:rPr lang="en-GB" altLang="en-US" sz="1800" kern="0" dirty="0" smtClean="0"/>
            </a:br>
            <a:r>
              <a:rPr lang="en-GB" altLang="en-US" sz="1800" kern="0" dirty="0" smtClean="0"/>
              <a:t>resulting in one or two contacts moving apart</a:t>
            </a:r>
          </a:p>
          <a:p>
            <a:pPr marL="360363" lvl="1" indent="-179388">
              <a:spcBef>
                <a:spcPts val="0"/>
              </a:spcBef>
              <a:spcAft>
                <a:spcPts val="1200"/>
              </a:spcAft>
              <a:buFontTx/>
              <a:buChar char="•"/>
              <a:tabLst>
                <a:tab pos="360363" algn="l"/>
              </a:tabLst>
            </a:pPr>
            <a:r>
              <a:rPr lang="en-GB" altLang="en-US" sz="1800" kern="0" dirty="0" smtClean="0"/>
              <a:t>Trigger generated before contacts separate</a:t>
            </a:r>
          </a:p>
        </p:txBody>
      </p:sp>
      <p:sp>
        <p:nvSpPr>
          <p:cNvPr id="8" name="Content Placeholder 5"/>
          <p:cNvSpPr txBox="1">
            <a:spLocks/>
          </p:cNvSpPr>
          <p:nvPr/>
        </p:nvSpPr>
        <p:spPr bwMode="auto">
          <a:xfrm>
            <a:off x="396000" y="4392000"/>
            <a:ext cx="5220000" cy="369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Machine backs off surface and probe reseats</a:t>
            </a:r>
            <a:endParaRPr lang="en-GB" altLang="en-US" sz="1800" kern="0" dirty="0"/>
          </a:p>
        </p:txBody>
      </p:sp>
      <p:sp>
        <p:nvSpPr>
          <p:cNvPr id="9" name="Content Placeholder 5"/>
          <p:cNvSpPr txBox="1">
            <a:spLocks/>
          </p:cNvSpPr>
          <p:nvPr/>
        </p:nvSpPr>
        <p:spPr bwMode="auto">
          <a:xfrm>
            <a:off x="396000" y="2340000"/>
            <a:ext cx="5220000" cy="6371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Contact force resisted by reactive force in probe </a:t>
            </a:r>
            <a:br>
              <a:rPr lang="en-GB" altLang="en-US" sz="1800" kern="0" dirty="0" smtClean="0"/>
            </a:br>
            <a:r>
              <a:rPr lang="en-GB" altLang="en-US" sz="1800" kern="0" dirty="0" smtClean="0"/>
              <a:t>mechanism resulting in bending of the stylus</a:t>
            </a:r>
          </a:p>
        </p:txBody>
      </p:sp>
      <p:sp>
        <p:nvSpPr>
          <p:cNvPr id="10" name="Content Placeholder 5"/>
          <p:cNvSpPr txBox="1">
            <a:spLocks/>
          </p:cNvSpPr>
          <p:nvPr/>
        </p:nvSpPr>
        <p:spPr bwMode="auto">
          <a:xfrm>
            <a:off x="396000" y="1836000"/>
            <a:ext cx="5220000" cy="3765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3675" indent="-193675" algn="l" rtl="0" eaLnBrk="1" fontAlgn="base" hangingPunct="1">
              <a:spcBef>
                <a:spcPct val="20000"/>
              </a:spcBef>
              <a:spcAft>
                <a:spcPct val="0"/>
              </a:spcAft>
              <a:buChar char="•"/>
              <a:defRPr sz="2000">
                <a:solidFill>
                  <a:schemeClr val="tx1"/>
                </a:solidFill>
                <a:latin typeface="+mn-lt"/>
                <a:ea typeface="+mn-ea"/>
                <a:cs typeface="+mn-cs"/>
              </a:defRPr>
            </a:lvl1pPr>
            <a:lvl2pPr marL="566738" indent="-182563" algn="l" rtl="0" eaLnBrk="1" fontAlgn="base" hangingPunct="1">
              <a:spcBef>
                <a:spcPct val="20000"/>
              </a:spcBef>
              <a:spcAft>
                <a:spcPct val="0"/>
              </a:spcAft>
              <a:buChar char="–"/>
              <a:defRPr>
                <a:solidFill>
                  <a:schemeClr val="tx1"/>
                </a:solidFill>
                <a:latin typeface="+mn-lt"/>
              </a:defRPr>
            </a:lvl2pPr>
            <a:lvl3pPr marL="860425" indent="-103188" algn="l" rtl="0" eaLnBrk="1" fontAlgn="base" hangingPunct="1">
              <a:spcBef>
                <a:spcPct val="20000"/>
              </a:spcBef>
              <a:spcAft>
                <a:spcPct val="0"/>
              </a:spcAft>
              <a:buChar char="•"/>
              <a:defRPr sz="1600">
                <a:solidFill>
                  <a:schemeClr val="tx1"/>
                </a:solidFill>
                <a:latin typeface="+mn-lt"/>
              </a:defRPr>
            </a:lvl3pPr>
            <a:lvl4pPr marL="1146175" indent="-95250" algn="l" rtl="0" eaLnBrk="1" fontAlgn="base" hangingPunct="1">
              <a:spcBef>
                <a:spcPct val="20000"/>
              </a:spcBef>
              <a:spcAft>
                <a:spcPct val="0"/>
              </a:spcAft>
              <a:buChar char="•"/>
              <a:defRPr sz="1400">
                <a:solidFill>
                  <a:schemeClr val="tx1"/>
                </a:solidFill>
                <a:latin typeface="+mn-lt"/>
              </a:defRPr>
            </a:lvl4pPr>
            <a:lvl5pPr marL="1435100" indent="-98425" algn="l" rtl="0" eaLnBrk="1" fontAlgn="base" hangingPunct="1">
              <a:spcBef>
                <a:spcPct val="20000"/>
              </a:spcBef>
              <a:spcAft>
                <a:spcPct val="0"/>
              </a:spcAft>
              <a:buChar char="•"/>
              <a:defRPr sz="1200">
                <a:solidFill>
                  <a:schemeClr val="tx1"/>
                </a:solidFill>
                <a:latin typeface="+mn-lt"/>
              </a:defRPr>
            </a:lvl5pPr>
            <a:lvl6pPr marL="1892300" indent="-98425" algn="l" rtl="0" eaLnBrk="1" fontAlgn="base" hangingPunct="1">
              <a:spcBef>
                <a:spcPct val="20000"/>
              </a:spcBef>
              <a:spcAft>
                <a:spcPct val="0"/>
              </a:spcAft>
              <a:buChar char="•"/>
              <a:defRPr sz="1200">
                <a:solidFill>
                  <a:schemeClr val="tx1"/>
                </a:solidFill>
                <a:latin typeface="+mn-lt"/>
              </a:defRPr>
            </a:lvl6pPr>
            <a:lvl7pPr marL="2349500" indent="-98425" algn="l" rtl="0" eaLnBrk="1" fontAlgn="base" hangingPunct="1">
              <a:spcBef>
                <a:spcPct val="20000"/>
              </a:spcBef>
              <a:spcAft>
                <a:spcPct val="0"/>
              </a:spcAft>
              <a:buChar char="•"/>
              <a:defRPr sz="1200">
                <a:solidFill>
                  <a:schemeClr val="tx1"/>
                </a:solidFill>
                <a:latin typeface="+mn-lt"/>
              </a:defRPr>
            </a:lvl7pPr>
            <a:lvl8pPr marL="2806700" indent="-98425" algn="l" rtl="0" eaLnBrk="1" fontAlgn="base" hangingPunct="1">
              <a:spcBef>
                <a:spcPct val="20000"/>
              </a:spcBef>
              <a:spcAft>
                <a:spcPct val="0"/>
              </a:spcAft>
              <a:buChar char="•"/>
              <a:defRPr sz="1200">
                <a:solidFill>
                  <a:schemeClr val="tx1"/>
                </a:solidFill>
                <a:latin typeface="+mn-lt"/>
              </a:defRPr>
            </a:lvl8pPr>
            <a:lvl9pPr marL="3263900" indent="-98425" algn="l" rtl="0" eaLnBrk="1" fontAlgn="base" hangingPunct="1">
              <a:spcBef>
                <a:spcPct val="20000"/>
              </a:spcBef>
              <a:spcAft>
                <a:spcPct val="0"/>
              </a:spcAft>
              <a:buChar char="•"/>
              <a:defRPr sz="1200">
                <a:solidFill>
                  <a:schemeClr val="tx1"/>
                </a:solidFill>
                <a:latin typeface="+mn-lt"/>
              </a:defRPr>
            </a:lvl9pPr>
          </a:lstStyle>
          <a:p>
            <a:pPr marL="180000" indent="-180000">
              <a:spcBef>
                <a:spcPts val="0"/>
              </a:spcBef>
              <a:spcAft>
                <a:spcPts val="1200"/>
              </a:spcAft>
              <a:tabLst>
                <a:tab pos="180000" algn="l"/>
              </a:tabLst>
            </a:pPr>
            <a:r>
              <a:rPr lang="en-GB" altLang="en-US" sz="1800" kern="0" dirty="0" smtClean="0"/>
              <a:t>Stylus makes contact with component</a:t>
            </a:r>
          </a:p>
        </p:txBody>
      </p:sp>
      <p:grpSp>
        <p:nvGrpSpPr>
          <p:cNvPr id="24" name="Group 23"/>
          <p:cNvGrpSpPr/>
          <p:nvPr/>
        </p:nvGrpSpPr>
        <p:grpSpPr>
          <a:xfrm>
            <a:off x="396000" y="1346400"/>
            <a:ext cx="8194991" cy="3798588"/>
            <a:chOff x="396000" y="1346400"/>
            <a:chExt cx="8194991" cy="379858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255" y="2106513"/>
              <a:ext cx="2078736" cy="3038475"/>
            </a:xfrm>
            <a:prstGeom prst="rect">
              <a:avLst/>
            </a:prstGeom>
          </p:spPr>
        </p:pic>
        <p:sp>
          <p:nvSpPr>
            <p:cNvPr id="22" name="TextBox 21"/>
            <p:cNvSpPr txBox="1"/>
            <p:nvPr/>
          </p:nvSpPr>
          <p:spPr bwMode="auto">
            <a:xfrm>
              <a:off x="396000" y="1346400"/>
              <a:ext cx="4464032"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180975" indent="-180975">
                <a:spcBef>
                  <a:spcPts val="0"/>
                </a:spcBef>
                <a:spcAft>
                  <a:spcPts val="1200"/>
                </a:spcAft>
                <a:buFont typeface="Arial" panose="020B0604020202020204" pitchFamily="34" charset="0"/>
                <a:buChar char="•"/>
                <a:tabLst>
                  <a:tab pos="180000" algn="l"/>
                </a:tabLst>
              </a:pPr>
              <a:r>
                <a:rPr lang="en-GB" altLang="en-US" sz="1800" dirty="0"/>
                <a:t>Probe in seated position</a:t>
              </a:r>
            </a:p>
          </p:txBody>
        </p:sp>
      </p:grpSp>
    </p:spTree>
    <p:extLst>
      <p:ext uri="{BB962C8B-B14F-4D97-AF65-F5344CB8AC3E}">
        <p14:creationId xmlns:p14="http://schemas.microsoft.com/office/powerpoint/2010/main" val="1922767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Kinematic resistive probe operation</a:t>
            </a:r>
          </a:p>
        </p:txBody>
      </p:sp>
      <p:sp>
        <p:nvSpPr>
          <p:cNvPr id="4" name="Slide Number Placeholder 3"/>
          <p:cNvSpPr>
            <a:spLocks noGrp="1"/>
          </p:cNvSpPr>
          <p:nvPr>
            <p:ph type="sldNum" sz="quarter" idx="4"/>
          </p:nvPr>
        </p:nvSpPr>
        <p:spPr>
          <a:xfrm>
            <a:off x="1620000" y="4893249"/>
            <a:ext cx="792089" cy="171450"/>
          </a:xfrm>
        </p:spPr>
        <p:txBody>
          <a:bodyPr/>
          <a:lstStyle/>
          <a:p>
            <a:r>
              <a:rPr lang="en-US" dirty="0" smtClean="0"/>
              <a:t>Slide </a:t>
            </a:r>
            <a:fld id="{2C3277D1-BC98-493B-8101-346FFB0B7EC5}" type="slidenum">
              <a:rPr lang="en-US" smtClean="0"/>
              <a:pPr/>
              <a:t>9</a:t>
            </a:fld>
            <a:endParaRPr lang="en-US" dirty="0"/>
          </a:p>
        </p:txBody>
      </p:sp>
      <p:sp>
        <p:nvSpPr>
          <p:cNvPr id="5" name="Date Placeholder 4"/>
          <p:cNvSpPr>
            <a:spLocks noGrp="1"/>
          </p:cNvSpPr>
          <p:nvPr>
            <p:ph type="dt" sz="half" idx="2"/>
          </p:nvPr>
        </p:nvSpPr>
        <p:spPr>
          <a:xfrm>
            <a:off x="395538" y="4894009"/>
            <a:ext cx="1260000" cy="180975"/>
          </a:xfrm>
        </p:spPr>
        <p:txBody>
          <a:bodyPr/>
          <a:lstStyle/>
          <a:p>
            <a:r>
              <a:rPr lang="en-US" dirty="0" smtClean="0"/>
              <a:t>H-1000-8006-01-B</a:t>
            </a:r>
            <a:endParaRPr lang="en-US" dirty="0"/>
          </a:p>
        </p:txBody>
      </p:sp>
      <p:sp>
        <p:nvSpPr>
          <p:cNvPr id="13" name="Content Placeholder 5"/>
          <p:cNvSpPr>
            <a:spLocks noGrp="1"/>
          </p:cNvSpPr>
          <p:nvPr>
            <p:ph idx="1"/>
          </p:nvPr>
        </p:nvSpPr>
        <p:spPr>
          <a:xfrm>
            <a:off x="395536" y="1347614"/>
            <a:ext cx="8280920" cy="3330371"/>
          </a:xfrm>
        </p:spPr>
        <p:txBody>
          <a:bodyPr/>
          <a:lstStyle/>
          <a:p>
            <a:pPr marL="180000" indent="-180000">
              <a:spcBef>
                <a:spcPts val="0"/>
              </a:spcBef>
              <a:spcAft>
                <a:spcPts val="1200"/>
              </a:spcAft>
              <a:buFontTx/>
              <a:buNone/>
            </a:pPr>
            <a:r>
              <a:rPr lang="en-GB" altLang="en-US" sz="1800" b="1" dirty="0">
                <a:solidFill>
                  <a:schemeClr val="accent1"/>
                </a:solidFill>
              </a:rPr>
              <a:t>Electrical switching</a:t>
            </a:r>
          </a:p>
          <a:p>
            <a:pPr marL="180000" indent="-180000">
              <a:spcBef>
                <a:spcPts val="0"/>
              </a:spcBef>
              <a:spcAft>
                <a:spcPts val="1200"/>
              </a:spcAft>
            </a:pPr>
            <a:r>
              <a:rPr lang="en-GB" altLang="en-US" sz="1600" dirty="0" smtClean="0"/>
              <a:t>Electrical </a:t>
            </a:r>
            <a:r>
              <a:rPr lang="en-GB" altLang="en-US" sz="1600" dirty="0"/>
              <a:t>circuit through contacts</a:t>
            </a:r>
          </a:p>
          <a:p>
            <a:pPr marL="180000" indent="-180000">
              <a:spcBef>
                <a:spcPts val="0"/>
              </a:spcBef>
              <a:spcAft>
                <a:spcPts val="1200"/>
              </a:spcAft>
            </a:pPr>
            <a:r>
              <a:rPr lang="en-GB" altLang="en-US" sz="1600" dirty="0" smtClean="0"/>
              <a:t>Resistance </a:t>
            </a:r>
            <a:r>
              <a:rPr lang="en-GB" altLang="en-US" sz="1600" dirty="0"/>
              <a:t>measured</a:t>
            </a:r>
          </a:p>
          <a:p>
            <a:pPr marL="180000" indent="-180000">
              <a:spcBef>
                <a:spcPts val="0"/>
              </a:spcBef>
              <a:spcAft>
                <a:spcPts val="1200"/>
              </a:spcAft>
            </a:pPr>
            <a:r>
              <a:rPr lang="en-GB" altLang="en-US" sz="1600" dirty="0" smtClean="0"/>
              <a:t>Contact </a:t>
            </a:r>
            <a:r>
              <a:rPr lang="en-GB" altLang="en-US" sz="1600" dirty="0"/>
              <a:t>patches reduce in </a:t>
            </a:r>
            <a:r>
              <a:rPr lang="en-GB" altLang="en-US" sz="1600" dirty="0" smtClean="0"/>
              <a:t/>
            </a:r>
            <a:br>
              <a:rPr lang="en-GB" altLang="en-US" sz="1600" dirty="0" smtClean="0"/>
            </a:br>
            <a:r>
              <a:rPr lang="en-GB" altLang="en-US" sz="1600" dirty="0" smtClean="0"/>
              <a:t>size </a:t>
            </a:r>
            <a:r>
              <a:rPr lang="en-GB" altLang="en-US" sz="1600" dirty="0"/>
              <a:t>as stylus forces build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419" y="1563638"/>
            <a:ext cx="2340864" cy="1542288"/>
          </a:xfrm>
          <a:prstGeom prst="rect">
            <a:avLst/>
          </a:prstGeom>
        </p:spPr>
      </p:pic>
      <p:sp>
        <p:nvSpPr>
          <p:cNvPr id="8" name="TextBox 7"/>
          <p:cNvSpPr txBox="1"/>
          <p:nvPr/>
        </p:nvSpPr>
        <p:spPr bwMode="auto">
          <a:xfrm>
            <a:off x="4342472" y="1346400"/>
            <a:ext cx="3109848"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i="0" u="none" strike="noStrike" kern="0" cap="none" spc="0" normalizeH="0" baseline="0" noProof="0" dirty="0" smtClean="0">
                <a:ln>
                  <a:noFill/>
                </a:ln>
                <a:effectLst/>
                <a:uLnTx/>
                <a:uFillTx/>
                <a:latin typeface="+mn-lt"/>
                <a:ea typeface="+mj-ea"/>
                <a:cs typeface="+mj-cs"/>
              </a:rPr>
              <a:t>Section through kinematics:</a:t>
            </a:r>
          </a:p>
        </p:txBody>
      </p:sp>
      <p:sp>
        <p:nvSpPr>
          <p:cNvPr id="9" name="TextBox 8"/>
          <p:cNvSpPr txBox="1"/>
          <p:nvPr/>
        </p:nvSpPr>
        <p:spPr bwMode="auto">
          <a:xfrm>
            <a:off x="7941275" y="1203598"/>
            <a:ext cx="1095221" cy="83099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kern="0" cap="none" spc="0" normalizeH="0" baseline="0" noProof="0" dirty="0" smtClean="0">
                <a:ln>
                  <a:noFill/>
                </a:ln>
                <a:solidFill>
                  <a:schemeClr val="accent1"/>
                </a:solidFill>
                <a:effectLst/>
                <a:uLnTx/>
                <a:uFillTx/>
                <a:latin typeface="+mn-lt"/>
                <a:ea typeface="+mj-ea"/>
                <a:cs typeface="+mj-cs"/>
              </a:rPr>
              <a:t>Kinematic attached to stylus</a:t>
            </a:r>
          </a:p>
        </p:txBody>
      </p:sp>
      <p:sp>
        <p:nvSpPr>
          <p:cNvPr id="10" name="TextBox 9"/>
          <p:cNvSpPr txBox="1"/>
          <p:nvPr/>
        </p:nvSpPr>
        <p:spPr bwMode="auto">
          <a:xfrm>
            <a:off x="4341215" y="2349934"/>
            <a:ext cx="1906291" cy="584775"/>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kern="0" cap="none" spc="0" normalizeH="0" baseline="0" noProof="0" dirty="0" smtClean="0">
                <a:ln>
                  <a:noFill/>
                </a:ln>
                <a:solidFill>
                  <a:schemeClr val="accent1"/>
                </a:solidFill>
                <a:effectLst/>
                <a:uLnTx/>
                <a:uFillTx/>
                <a:latin typeface="+mn-lt"/>
                <a:ea typeface="+mj-ea"/>
                <a:cs typeface="+mj-cs"/>
              </a:rPr>
              <a:t>Current flows </a:t>
            </a:r>
            <a:br>
              <a:rPr kumimoji="0" lang="en-GB" sz="1600" i="0" u="none" strike="noStrike" kern="0" cap="none" spc="0" normalizeH="0" baseline="0" noProof="0" dirty="0" smtClean="0">
                <a:ln>
                  <a:noFill/>
                </a:ln>
                <a:solidFill>
                  <a:schemeClr val="accent1"/>
                </a:solidFill>
                <a:effectLst/>
                <a:uLnTx/>
                <a:uFillTx/>
                <a:latin typeface="+mn-lt"/>
                <a:ea typeface="+mj-ea"/>
                <a:cs typeface="+mj-cs"/>
              </a:rPr>
            </a:br>
            <a:r>
              <a:rPr kumimoji="0" lang="en-GB" sz="1600" i="0" u="none" strike="noStrike" kern="0" cap="none" spc="0" normalizeH="0" baseline="0" noProof="0" dirty="0" smtClean="0">
                <a:ln>
                  <a:noFill/>
                </a:ln>
                <a:solidFill>
                  <a:schemeClr val="accent1"/>
                </a:solidFill>
                <a:effectLst/>
                <a:uLnTx/>
                <a:uFillTx/>
                <a:latin typeface="+mn-lt"/>
                <a:ea typeface="+mj-ea"/>
                <a:cs typeface="+mj-cs"/>
              </a:rPr>
              <a:t>through kinematics</a:t>
            </a:r>
          </a:p>
        </p:txBody>
      </p:sp>
      <p:sp>
        <p:nvSpPr>
          <p:cNvPr id="11" name="TextBox 10"/>
          <p:cNvSpPr txBox="1"/>
          <p:nvPr/>
        </p:nvSpPr>
        <p:spPr bwMode="auto">
          <a:xfrm>
            <a:off x="6138327" y="3141654"/>
            <a:ext cx="2682145" cy="584775"/>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kern="0" cap="none" spc="0" normalizeH="0" baseline="0" noProof="0" dirty="0" smtClean="0">
                <a:ln>
                  <a:noFill/>
                </a:ln>
                <a:solidFill>
                  <a:schemeClr val="accent1"/>
                </a:solidFill>
                <a:effectLst/>
                <a:uLnTx/>
                <a:uFillTx/>
                <a:latin typeface="+mn-lt"/>
                <a:ea typeface="+mj-ea"/>
                <a:cs typeface="+mj-cs"/>
              </a:rPr>
              <a:t>Kinematics bonded</a:t>
            </a:r>
            <a:r>
              <a:rPr kumimoji="0" lang="en-GB" sz="1600" i="0" u="none" strike="noStrike" kern="0" cap="none" spc="0" normalizeH="0" noProof="0" dirty="0" smtClean="0">
                <a:ln>
                  <a:noFill/>
                </a:ln>
                <a:solidFill>
                  <a:schemeClr val="accent1"/>
                </a:solidFill>
                <a:effectLst/>
                <a:uLnTx/>
                <a:uFillTx/>
                <a:latin typeface="+mn-lt"/>
                <a:ea typeface="+mj-ea"/>
                <a:cs typeface="+mj-cs"/>
              </a:rPr>
              <a:t> to (and </a:t>
            </a:r>
            <a:br>
              <a:rPr kumimoji="0" lang="en-GB" sz="1600" i="0" u="none" strike="noStrike" kern="0" cap="none" spc="0" normalizeH="0" noProof="0" dirty="0" smtClean="0">
                <a:ln>
                  <a:noFill/>
                </a:ln>
                <a:solidFill>
                  <a:schemeClr val="accent1"/>
                </a:solidFill>
                <a:effectLst/>
                <a:uLnTx/>
                <a:uFillTx/>
                <a:latin typeface="+mn-lt"/>
                <a:ea typeface="+mj-ea"/>
                <a:cs typeface="+mj-cs"/>
              </a:rPr>
            </a:br>
            <a:r>
              <a:rPr kumimoji="0" lang="en-GB" sz="1600" i="0" u="none" strike="noStrike" kern="0" cap="none" spc="0" normalizeH="0" noProof="0" dirty="0" smtClean="0">
                <a:ln>
                  <a:noFill/>
                </a:ln>
                <a:solidFill>
                  <a:schemeClr val="accent1"/>
                </a:solidFill>
                <a:effectLst/>
                <a:uLnTx/>
                <a:uFillTx/>
                <a:latin typeface="+mn-lt"/>
                <a:ea typeface="+mj-ea"/>
                <a:cs typeface="+mj-cs"/>
              </a:rPr>
              <a:t>insulated from) probe body</a:t>
            </a:r>
            <a:endParaRPr kumimoji="0" lang="en-GB" sz="1600" i="0" u="none" strike="noStrike" kern="0" cap="none" spc="0" normalizeH="0" baseline="0" noProof="0" dirty="0" smtClean="0">
              <a:ln>
                <a:noFill/>
              </a:ln>
              <a:solidFill>
                <a:schemeClr val="accent1"/>
              </a:solidFill>
              <a:effectLst/>
              <a:uLnTx/>
              <a:uFillTx/>
              <a:latin typeface="+mn-lt"/>
              <a:ea typeface="+mj-ea"/>
              <a:cs typeface="+mj-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937" y="3461606"/>
            <a:ext cx="2346960" cy="1645920"/>
          </a:xfrm>
          <a:prstGeom prst="rect">
            <a:avLst/>
          </a:prstGeom>
        </p:spPr>
      </p:pic>
      <p:sp>
        <p:nvSpPr>
          <p:cNvPr id="12" name="TextBox 11"/>
          <p:cNvSpPr txBox="1"/>
          <p:nvPr/>
        </p:nvSpPr>
        <p:spPr bwMode="auto">
          <a:xfrm>
            <a:off x="306004" y="3257659"/>
            <a:ext cx="1840076" cy="6463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GB" altLang="en-US" sz="1800" dirty="0"/>
              <a:t>Close-up view of kinematics:</a:t>
            </a:r>
          </a:p>
        </p:txBody>
      </p:sp>
      <p:sp>
        <p:nvSpPr>
          <p:cNvPr id="14" name="TextBox 13"/>
          <p:cNvSpPr txBox="1"/>
          <p:nvPr/>
        </p:nvSpPr>
        <p:spPr bwMode="auto">
          <a:xfrm>
            <a:off x="3491880" y="3273572"/>
            <a:ext cx="2336308" cy="5847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GB" altLang="en-US" sz="1600" dirty="0">
                <a:solidFill>
                  <a:schemeClr val="accent1"/>
                </a:solidFill>
              </a:rPr>
              <a:t>Resistance rises </a:t>
            </a:r>
            <a:r>
              <a:rPr lang="en-GB" altLang="en-US" sz="1600" dirty="0">
                <a:solidFill>
                  <a:schemeClr val="accent1"/>
                </a:solidFill>
                <a:sym typeface="Symbol" panose="05050102010706020507" pitchFamily="18" charset="2"/>
              </a:rPr>
              <a:t>as area reduces </a:t>
            </a:r>
            <a:r>
              <a:rPr lang="en-GB" altLang="en-US" sz="1600" dirty="0">
                <a:solidFill>
                  <a:schemeClr val="accent1"/>
                </a:solidFill>
              </a:rPr>
              <a:t>(R = </a:t>
            </a:r>
            <a:r>
              <a:rPr lang="en-GB" altLang="en-US" sz="1600" dirty="0">
                <a:solidFill>
                  <a:schemeClr val="accent1"/>
                </a:solidFill>
                <a:sym typeface="Symbol" panose="05050102010706020507" pitchFamily="18" charset="2"/>
              </a:rPr>
              <a:t>/A) </a:t>
            </a:r>
          </a:p>
        </p:txBody>
      </p:sp>
      <p:sp>
        <p:nvSpPr>
          <p:cNvPr id="15" name="TextBox 14"/>
          <p:cNvSpPr txBox="1"/>
          <p:nvPr/>
        </p:nvSpPr>
        <p:spPr bwMode="auto">
          <a:xfrm>
            <a:off x="306004" y="4035974"/>
            <a:ext cx="2586259" cy="83099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GB" altLang="en-US" sz="1600" dirty="0">
                <a:solidFill>
                  <a:schemeClr val="accent1"/>
                </a:solidFill>
              </a:rPr>
              <a:t>Contact patch shrinks as stylus force balances spring force</a:t>
            </a:r>
          </a:p>
        </p:txBody>
      </p:sp>
      <p:sp>
        <p:nvSpPr>
          <p:cNvPr id="16" name="TextBox 15"/>
          <p:cNvSpPr txBox="1"/>
          <p:nvPr/>
        </p:nvSpPr>
        <p:spPr bwMode="auto">
          <a:xfrm>
            <a:off x="4137830" y="4057276"/>
            <a:ext cx="1928733" cy="338554"/>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r>
              <a:rPr lang="en-GB" altLang="en-US" sz="1600" dirty="0">
                <a:solidFill>
                  <a:schemeClr val="accent1"/>
                </a:solidFill>
              </a:rPr>
              <a:t>Elastic deformation</a:t>
            </a:r>
          </a:p>
        </p:txBody>
      </p:sp>
    </p:spTree>
    <p:extLst>
      <p:ext uri="{BB962C8B-B14F-4D97-AF65-F5344CB8AC3E}">
        <p14:creationId xmlns:p14="http://schemas.microsoft.com/office/powerpoint/2010/main" val="3495214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Draft">
  <a:themeElements>
    <a:clrScheme name="Renishaw &amp; Process control">
      <a:dk1>
        <a:srgbClr val="515151"/>
      </a:dk1>
      <a:lt1>
        <a:srgbClr val="FFFFFF"/>
      </a:lt1>
      <a:dk2>
        <a:srgbClr val="A3A3A3"/>
      </a:dk2>
      <a:lt2>
        <a:srgbClr val="FFFFFF"/>
      </a:lt2>
      <a:accent1>
        <a:srgbClr val="FF9933"/>
      </a:accent1>
      <a:accent2>
        <a:srgbClr val="000000"/>
      </a:accent2>
      <a:accent3>
        <a:srgbClr val="0000FF"/>
      </a:accent3>
      <a:accent4>
        <a:srgbClr val="BC01FF"/>
      </a:accent4>
      <a:accent5>
        <a:srgbClr val="008A00"/>
      </a:accent5>
      <a:accent6>
        <a:srgbClr val="FF0000"/>
      </a:accent6>
      <a:hlink>
        <a:srgbClr val="002060"/>
      </a:hlink>
      <a:folHlink>
        <a:srgbClr val="5E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txDef>
      <a:spPr bwMode="auto">
        <a:solidFill>
          <a:srgbClr val="FF9934"/>
        </a:solid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1" i="0" u="none" strike="noStrike" kern="0" cap="none" spc="0" normalizeH="0" baseline="0" noProof="0" dirty="0" smtClean="0">
            <a:ln>
              <a:noFill/>
            </a:ln>
            <a:solidFill>
              <a:schemeClr val="bg1"/>
            </a:solidFill>
            <a:effectLst/>
            <a:uLnTx/>
            <a:uFillTx/>
            <a:latin typeface="+mj-lt"/>
            <a:ea typeface="+mj-ea"/>
            <a:cs typeface="+mj-cs"/>
          </a:defRPr>
        </a:defPPr>
      </a:lstStyle>
    </a:txDef>
  </a:objectDefaults>
  <a:extraClrSchemeLst>
    <a:extraClrScheme>
      <a:clrScheme name="Office Theme 1">
        <a:dk1>
          <a:srgbClr val="666666"/>
        </a:dk1>
        <a:lt1>
          <a:srgbClr val="FFFFFF"/>
        </a:lt1>
        <a:dk2>
          <a:srgbClr val="FFFFFF"/>
        </a:dk2>
        <a:lt2>
          <a:srgbClr val="999999"/>
        </a:lt2>
        <a:accent1>
          <a:srgbClr val="FF9933"/>
        </a:accent1>
        <a:accent2>
          <a:srgbClr val="999999"/>
        </a:accent2>
        <a:accent3>
          <a:srgbClr val="FFFFFF"/>
        </a:accent3>
        <a:accent4>
          <a:srgbClr val="565656"/>
        </a:accent4>
        <a:accent5>
          <a:srgbClr val="FFCAAD"/>
        </a:accent5>
        <a:accent6>
          <a:srgbClr val="8A8A8A"/>
        </a:accent6>
        <a:hlink>
          <a:srgbClr val="FF6600"/>
        </a:hlink>
        <a:folHlink>
          <a:srgbClr val="00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ocument_x0020_number xmlns="08b2cd93-6665-485e-a71c-3a6b058601cd" xsi:nil="true"/>
    <Language_x0020__x002d__x0020_use_x0020_lookup xmlns="08b2cd93-6665-485e-a71c-3a6b058601cd">English</Language_x0020__x002d__x0020_use_x0020_lookup>
    <Description0 xmlns="08b2cd93-6665-485e-a71c-3a6b058601cd" xsi:nil="true"/>
    <File_x0020_format xmlns="08b2cd93-6665-485e-a71c-3a6b058601cd">.pptx (PowerPoint 2007)</File_x0020_format>
    <Mediacentre_x0020_link xmlns="08b2cd93-6665-485e-a71c-3a6b058601cd">
      <Url xsi:nil="true"/>
      <Description xsi:nil="true"/>
    </Mediacentre_x0020_link>
    <Colour_x0020_type xmlns="08b2cd93-6665-485e-a71c-3a6b058601cd">RGB</Colour_x0020_type>
    <Thumbnail xmlns="08b2cd93-6665-485e-a71c-3a6b058601cd">
      <Url xsi:nil="true"/>
      <Description xsi:nil="true"/>
    </Thumbnail>
    <Media_x0020_type xmlns="08b2cd93-6665-485e-a71c-3a6b058601cd">PowerPoint presentation</Media_x0020_type>
    <Category xmlns="http://schemas.microsoft.com/sharepoint/v3">Corporate guideline</Category>
    <_dlc_DocIdPersistId xmlns="8eaf8db2-22bd-46e9-ba1a-3b94a37cd118" xsi:nil="true"/>
    <_dlc_DocId xmlns="8eaf8db2-22bd-46e9-ba1a-3b94a37cd118" xsi:nil="true"/>
    <_dlc_DocIdUrl xmlns="8eaf8db2-22bd-46e9-ba1a-3b94a37cd118">
      <Url xsi:nil="true"/>
      <Description xsi:nil="true"/>
    </_dlc_DocIdUrl>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51EE4AF65A4A4749AA7034E08E7422E8" ma:contentTypeVersion="2" ma:contentTypeDescription="Create a new document." ma:contentTypeScope="" ma:versionID="b53303130e0192aadcf33efe559d9a36">
  <xsd:schema xmlns:xsd="http://www.w3.org/2001/XMLSchema" xmlns:xs="http://www.w3.org/2001/XMLSchema" xmlns:p="http://schemas.microsoft.com/office/2006/metadata/properties" xmlns:ns1="http://schemas.microsoft.com/sharepoint/v3" xmlns:ns2="08b2cd93-6665-485e-a71c-3a6b058601cd" xmlns:ns3="8eaf8db2-22bd-46e9-ba1a-3b94a37cd118" targetNamespace="http://schemas.microsoft.com/office/2006/metadata/properties" ma:root="true" ma:fieldsID="13a9da71e1da60d85329a932764fd382" ns1:_="" ns2:_="" ns3:_="">
    <xsd:import namespace="http://schemas.microsoft.com/sharepoint/v3"/>
    <xsd:import namespace="08b2cd93-6665-485e-a71c-3a6b058601cd"/>
    <xsd:import namespace="8eaf8db2-22bd-46e9-ba1a-3b94a37cd118"/>
    <xsd:element name="properties">
      <xsd:complexType>
        <xsd:sequence>
          <xsd:element name="documentManagement">
            <xsd:complexType>
              <xsd:all>
                <xsd:element ref="ns1:Category"/>
                <xsd:element ref="ns2:Description0" minOccurs="0"/>
                <xsd:element ref="ns2:File_x0020_format"/>
                <xsd:element ref="ns2:Media_x0020_type" minOccurs="0"/>
                <xsd:element ref="ns2:Mediacentre_x0020_link" minOccurs="0"/>
                <xsd:element ref="ns2:Colour_x0020_type" minOccurs="0"/>
                <xsd:element ref="ns2:Document_x0020_number" minOccurs="0"/>
                <xsd:element ref="ns2:Language_x0020__x002d__x0020_use_x0020_lookup"/>
                <xsd:element ref="ns2:Thumbnai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 ma:index="0" ma:displayName="Category" ma:default="Corporate guideline" ma:format="Dropdown" ma:internalName="Category">
      <xsd:simpleType>
        <xsd:restriction base="dms:Choice">
          <xsd:enumeration value="Corporate guideline"/>
          <xsd:enumeration value="Form"/>
          <xsd:enumeration value="Logo"/>
        </xsd:restriction>
      </xsd:simpleType>
    </xsd:element>
  </xsd:schema>
  <xsd:schema xmlns:xsd="http://www.w3.org/2001/XMLSchema" xmlns:xs="http://www.w3.org/2001/XMLSchema" xmlns:dms="http://schemas.microsoft.com/office/2006/documentManagement/types" xmlns:pc="http://schemas.microsoft.com/office/infopath/2007/PartnerControls" targetNamespace="08b2cd93-6665-485e-a71c-3a6b058601cd" elementFormDefault="qualified">
    <xsd:import namespace="http://schemas.microsoft.com/office/2006/documentManagement/types"/>
    <xsd:import namespace="http://schemas.microsoft.com/office/infopath/2007/PartnerControls"/>
    <xsd:element name="Description0" ma:index="3" nillable="true" ma:displayName="Description" ma:internalName="Description0" ma:readOnly="false">
      <xsd:simpleType>
        <xsd:restriction base="dms:Note">
          <xsd:maxLength value="255"/>
        </xsd:restriction>
      </xsd:simpleType>
    </xsd:element>
    <xsd:element name="File_x0020_format" ma:index="4" ma:displayName="File format" ma:internalName="File_x0020_format" ma:readOnly="false">
      <xsd:simpleType>
        <xsd:restriction base="dms:Text">
          <xsd:maxLength value="255"/>
        </xsd:restriction>
      </xsd:simpleType>
    </xsd:element>
    <xsd:element name="Media_x0020_type" ma:index="5" nillable="true" ma:displayName="Media type" ma:format="Dropdown" ma:internalName="Media_x0020_type">
      <xsd:simpleType>
        <xsd:restriction base="dms:Choice">
          <xsd:enumeration value="AP, IN, TE modules"/>
          <xsd:enumeration value="CD cases"/>
          <xsd:enumeration value="Corporate back pages"/>
          <xsd:enumeration value="General"/>
          <xsd:enumeration value="Legal"/>
          <xsd:enumeration value="PDF export settings"/>
          <xsd:enumeration value="PowerPoint presentation"/>
          <xsd:enumeration value="Promo gifts and clothing"/>
          <xsd:enumeration value="Sales literature"/>
          <xsd:enumeration value="Video"/>
          <xsd:enumeration value="Web"/>
          <xsd:enumeration value="Logo"/>
        </xsd:restriction>
      </xsd:simpleType>
    </xsd:element>
    <xsd:element name="Mediacentre_x0020_link" ma:index="6" nillable="true" ma:displayName="Mediacentre link" ma:format="Hyperlink" ma:internalName="Mediacentre_x0020_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lour_x0020_type" ma:index="7" nillable="true" ma:displayName="Colour type" ma:default="RGB" ma:format="Dropdown" ma:internalName="Colour_x0020_type">
      <xsd:simpleType>
        <xsd:union memberTypes="dms:Text">
          <xsd:simpleType>
            <xsd:restriction base="dms:Choice">
              <xsd:enumeration value="CMYK"/>
              <xsd:enumeration value="RGB"/>
            </xsd:restriction>
          </xsd:simpleType>
        </xsd:union>
      </xsd:simpleType>
    </xsd:element>
    <xsd:element name="Document_x0020_number" ma:index="8" nillable="true" ma:displayName="Document number" ma:internalName="Document_x0020_number" ma:readOnly="false">
      <xsd:simpleType>
        <xsd:restriction base="dms:Text">
          <xsd:maxLength value="255"/>
        </xsd:restriction>
      </xsd:simpleType>
    </xsd:element>
    <xsd:element name="Language_x0020__x002d__x0020_use_x0020_lookup" ma:index="9" ma:displayName="Language" ma:default="English" ma:format="Dropdown" ma:internalName="Language_x0020__x002d__x0020_use_x0020_lookup">
      <xsd:simpleType>
        <xsd:union memberTypes="dms:Text">
          <xsd:simpleType>
            <xsd:restriction base="dms:Choice">
              <xsd:enumeration value="Chinese (Simplified)"/>
              <xsd:enumeration value="Czech"/>
              <xsd:enumeration value="Dutch"/>
              <xsd:enumeration value="English"/>
              <xsd:enumeration value="French"/>
              <xsd:enumeration value="German"/>
              <xsd:enumeration value="Italian"/>
              <xsd:enumeration value="Japanese"/>
              <xsd:enumeration value="Korean"/>
              <xsd:enumeration value="Polish"/>
              <xsd:enumeration value="Portuguese"/>
              <xsd:enumeration value="Romanian"/>
              <xsd:enumeration value="Russian"/>
              <xsd:enumeration value="Spanish"/>
              <xsd:enumeration value="Swedish"/>
              <xsd:enumeration value="Taiwanese"/>
              <xsd:enumeration value="Turkish"/>
            </xsd:restriction>
          </xsd:simpleType>
        </xsd:union>
      </xsd:simpleType>
    </xsd:element>
    <xsd:element name="Thumbnail" ma:index="10" nillable="true" ma:displayName="Thumbnail" ma:format="Image" ma:internalName="Thumbnai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af8db2-22bd-46e9-ba1a-3b94a37cd118" elementFormDefault="qualified">
    <xsd:import namespace="http://schemas.microsoft.com/office/2006/documentManagement/types"/>
    <xsd:import namespace="http://schemas.microsoft.com/office/infopath/2007/PartnerControls"/>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4EF8BD-8DED-4BA5-8B7D-B48664D58C30}">
  <ds:schemaRefs>
    <ds:schemaRef ds:uri="http://schemas.microsoft.com/office/2006/documentManagement/types"/>
    <ds:schemaRef ds:uri="8eaf8db2-22bd-46e9-ba1a-3b94a37cd118"/>
    <ds:schemaRef ds:uri="http://purl.org/dc/dcmitype/"/>
    <ds:schemaRef ds:uri="http://purl.org/dc/elements/1.1/"/>
    <ds:schemaRef ds:uri="http://schemas.microsoft.com/office/2006/metadata/properties"/>
    <ds:schemaRef ds:uri="08b2cd93-6665-485e-a71c-3a6b058601cd"/>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CB3DA2-30EB-4B9C-8413-843B2F740202}">
  <ds:schemaRefs>
    <ds:schemaRef ds:uri="http://schemas.microsoft.com/sharepoint/events"/>
  </ds:schemaRefs>
</ds:datastoreItem>
</file>

<file path=customXml/itemProps3.xml><?xml version="1.0" encoding="utf-8"?>
<ds:datastoreItem xmlns:ds="http://schemas.openxmlformats.org/officeDocument/2006/customXml" ds:itemID="{4C76D6EA-06C0-4CE6-985B-D47C81B66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b2cd93-6665-485e-a71c-3a6b058601cd"/>
    <ds:schemaRef ds:uri="8eaf8db2-22bd-46e9-ba1a-3b94a37cd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04049C1-0C78-44C4-BB0C-2B28A889A8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1228</TotalTime>
  <Words>6115</Words>
  <Application>Microsoft Office PowerPoint</Application>
  <PresentationFormat>On-screen Show (16:9)</PresentationFormat>
  <Paragraphs>657</Paragraphs>
  <Slides>38</Slides>
  <Notes>38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4" baseType="lpstr">
      <vt:lpstr>Arial</vt:lpstr>
      <vt:lpstr>Symbol</vt:lpstr>
      <vt:lpstr>FirstDraft</vt:lpstr>
      <vt:lpstr>Photo Editor Photo</vt:lpstr>
      <vt:lpstr>Bitmap Image</vt:lpstr>
      <vt:lpstr>Chart</vt:lpstr>
      <vt:lpstr>Renishaw touch-trigger  probing technology  Rugged and flexible solutions for  discrete point measurement on CMMs</vt:lpstr>
      <vt:lpstr>Touch-trigger probe technologies</vt:lpstr>
      <vt:lpstr>Kinematic resistive probe operation</vt:lpstr>
      <vt:lpstr>Kinematic resistive probe operation</vt:lpstr>
      <vt:lpstr>Kinematic resistive probe operation</vt:lpstr>
      <vt:lpstr>Kinematic resistive probe operation</vt:lpstr>
      <vt:lpstr>Kinematic resistive probe operation</vt:lpstr>
      <vt:lpstr>Kinematic resistive probe operation</vt:lpstr>
      <vt:lpstr>Kinematic resistive probe operation</vt:lpstr>
      <vt:lpstr>Kinematic resistive probe operation</vt:lpstr>
      <vt:lpstr>Factors in measurement performance</vt:lpstr>
      <vt:lpstr>Factors in measurement performance</vt:lpstr>
      <vt:lpstr>Factors in measurement performance</vt:lpstr>
      <vt:lpstr>Factors in measurement performance</vt:lpstr>
      <vt:lpstr>Factors in measurement performance</vt:lpstr>
      <vt:lpstr>Factors in measurement performance</vt:lpstr>
      <vt:lpstr>Factors in measurement performance</vt:lpstr>
      <vt:lpstr>Factors in measurement performance</vt:lpstr>
      <vt:lpstr>Factors in measurement performance</vt:lpstr>
      <vt:lpstr>Kinematic resistive probe technology</vt:lpstr>
      <vt:lpstr>Kinematic resistive probe characteristics</vt:lpstr>
      <vt:lpstr>TP20 stylus changing probe</vt:lpstr>
      <vt:lpstr>TP20 stylus changing probe</vt:lpstr>
      <vt:lpstr>TP20 stylus modules</vt:lpstr>
      <vt:lpstr>Comparative module and stylus lengths</vt:lpstr>
      <vt:lpstr>Strain-gauge probe technology</vt:lpstr>
      <vt:lpstr>Strain-gauge probe operation</vt:lpstr>
      <vt:lpstr>Strain-gauge probe operation</vt:lpstr>
      <vt:lpstr>Strain-gauge probe operation</vt:lpstr>
      <vt:lpstr>Strain-gauge probe characteristics</vt:lpstr>
      <vt:lpstr>TP7M strain-gauge probe</vt:lpstr>
      <vt:lpstr>TP7M strain-gauge probe</vt:lpstr>
      <vt:lpstr>TP7M performance</vt:lpstr>
      <vt:lpstr>TP7M performance</vt:lpstr>
      <vt:lpstr>TP200 stylus changing probe</vt:lpstr>
      <vt:lpstr>TP200 stylus modules</vt:lpstr>
      <vt:lpstr>Trigger probe measurement performance comparison</vt:lpstr>
      <vt:lpstr>Renishaw touch-trigger  probing technology</vt:lpstr>
    </vt:vector>
  </TitlesOfParts>
  <Company>Renishaw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Georgina Wild</dc:creator>
  <cp:lastModifiedBy>Georgina Wild</cp:lastModifiedBy>
  <cp:revision>120</cp:revision>
  <cp:lastPrinted>2015-03-03T16:10:29Z</cp:lastPrinted>
  <dcterms:created xsi:type="dcterms:W3CDTF">2014-11-26T14:06:26Z</dcterms:created>
  <dcterms:modified xsi:type="dcterms:W3CDTF">2015-05-05T12:24:41Z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0x01010051EE4AF65A4A4749AA7034E08E7422E8</vt:lpwstr>
  </property>
  <property fmtid="{D5CDD505-2E9C-101B-9397-08002B2CF9AE}" pid="3" name="Division">
    <vt:lpwstr>CORPORATE</vt:lpwstr>
  </property>
  <property fmtid="{D5CDD505-2E9C-101B-9397-08002B2CF9AE}" pid="4" name="Order">
    <vt:r8>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TemplateUrl">
    <vt:lpwstr/>
  </property>
</Properties>
</file>